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5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944" y="108"/>
      </p:cViewPr>
      <p:guideLst>
        <p:guide orient="horz" pos="4785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486346"/>
            <a:ext cx="7803436" cy="5289197"/>
          </a:xfrm>
        </p:spPr>
        <p:txBody>
          <a:bodyPr anchor="b"/>
          <a:lstStyle>
            <a:lvl1pPr algn="ctr"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5"/>
            <a:ext cx="6885385" cy="3667973"/>
          </a:xfrm>
        </p:spPr>
        <p:txBody>
          <a:bodyPr/>
          <a:lstStyle>
            <a:lvl1pPr marL="0" indent="0" algn="ctr">
              <a:buNone/>
              <a:defRPr sz="2410"/>
            </a:lvl1pPr>
            <a:lvl2pPr marL="459029" indent="0" algn="ctr">
              <a:buNone/>
              <a:defRPr sz="2008"/>
            </a:lvl2pPr>
            <a:lvl3pPr marL="918058" indent="0" algn="ctr">
              <a:buNone/>
              <a:defRPr sz="1807"/>
            </a:lvl3pPr>
            <a:lvl4pPr marL="1377086" indent="0" algn="ctr">
              <a:buNone/>
              <a:defRPr sz="1606"/>
            </a:lvl4pPr>
            <a:lvl5pPr marL="1836115" indent="0" algn="ctr">
              <a:buNone/>
              <a:defRPr sz="1606"/>
            </a:lvl5pPr>
            <a:lvl6pPr marL="2295144" indent="0" algn="ctr">
              <a:buNone/>
              <a:defRPr sz="1606"/>
            </a:lvl6pPr>
            <a:lvl7pPr marL="2754173" indent="0" algn="ctr">
              <a:buNone/>
              <a:defRPr sz="1606"/>
            </a:lvl7pPr>
            <a:lvl8pPr marL="3213202" indent="0" algn="ctr">
              <a:buNone/>
              <a:defRPr sz="1606"/>
            </a:lvl8pPr>
            <a:lvl9pPr marL="3672230" indent="0" algn="ctr">
              <a:buNone/>
              <a:defRPr sz="160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808853"/>
            <a:ext cx="1979548" cy="128748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808853"/>
            <a:ext cx="5823888" cy="128748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3787548"/>
            <a:ext cx="7918192" cy="6319605"/>
          </a:xfrm>
        </p:spPr>
        <p:txBody>
          <a:bodyPr anchor="b"/>
          <a:lstStyle>
            <a:lvl1pPr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10166939"/>
            <a:ext cx="7918192" cy="3323331"/>
          </a:xfrm>
        </p:spPr>
        <p:txBody>
          <a:bodyPr/>
          <a:lstStyle>
            <a:lvl1pPr marL="0" indent="0">
              <a:buNone/>
              <a:defRPr sz="2410">
                <a:solidFill>
                  <a:schemeClr val="tx1"/>
                </a:solidFill>
              </a:defRPr>
            </a:lvl1pPr>
            <a:lvl2pPr marL="459029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808857"/>
            <a:ext cx="7918192" cy="2936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3724243"/>
            <a:ext cx="3883787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5549437"/>
            <a:ext cx="3883787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3"/>
            <a:ext cx="3902914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7"/>
            <a:ext cx="3902914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2187424"/>
            <a:ext cx="4647635" cy="10796433"/>
          </a:xfr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2187424"/>
            <a:ext cx="4647635" cy="10796433"/>
          </a:xfrm>
        </p:spPr>
        <p:txBody>
          <a:bodyPr anchor="t"/>
          <a:lstStyle>
            <a:lvl1pPr marL="0" indent="0">
              <a:buNone/>
              <a:defRPr sz="3213"/>
            </a:lvl1pPr>
            <a:lvl2pPr marL="459029" indent="0">
              <a:buNone/>
              <a:defRPr sz="2811"/>
            </a:lvl2pPr>
            <a:lvl3pPr marL="918058" indent="0">
              <a:buNone/>
              <a:defRPr sz="2410"/>
            </a:lvl3pPr>
            <a:lvl4pPr marL="1377086" indent="0">
              <a:buNone/>
              <a:defRPr sz="2008"/>
            </a:lvl4pPr>
            <a:lvl5pPr marL="1836115" indent="0">
              <a:buNone/>
              <a:defRPr sz="2008"/>
            </a:lvl5pPr>
            <a:lvl6pPr marL="2295144" indent="0">
              <a:buNone/>
              <a:defRPr sz="2008"/>
            </a:lvl6pPr>
            <a:lvl7pPr marL="2754173" indent="0">
              <a:buNone/>
              <a:defRPr sz="2008"/>
            </a:lvl7pPr>
            <a:lvl8pPr marL="3213202" indent="0">
              <a:buNone/>
              <a:defRPr sz="2008"/>
            </a:lvl8pPr>
            <a:lvl9pPr marL="3672230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808857"/>
            <a:ext cx="7918192" cy="293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4044267"/>
            <a:ext cx="7918192" cy="963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14081084"/>
            <a:ext cx="3098423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47" y="2086012"/>
            <a:ext cx="8135993" cy="1557333"/>
          </a:xfrm>
        </p:spPr>
        <p:txBody>
          <a:bodyPr>
            <a:normAutofit fontScale="90000"/>
          </a:bodyPr>
          <a:lstStyle/>
          <a:p>
            <a:r>
              <a:rPr lang="en-US" sz="4000" b="1" cap="all" dirty="0" err="1"/>
              <a:t>InfluenȚa</a:t>
            </a:r>
            <a:r>
              <a:rPr lang="en-US" sz="4000" b="1" cap="all" dirty="0"/>
              <a:t> </a:t>
            </a:r>
            <a:r>
              <a:rPr lang="en-US" sz="4000" b="1" cap="all" dirty="0" err="1"/>
              <a:t>cultivării</a:t>
            </a:r>
            <a:r>
              <a:rPr lang="en-US" sz="4000" b="1" cap="all" dirty="0"/>
              <a:t> </a:t>
            </a:r>
            <a:r>
              <a:rPr lang="en-US" sz="4000" b="1" cap="all" dirty="0" err="1"/>
              <a:t>diferitelor</a:t>
            </a:r>
            <a:r>
              <a:rPr lang="en-US" sz="4000" b="1" cap="all" dirty="0"/>
              <a:t> </a:t>
            </a:r>
            <a:r>
              <a:rPr lang="en-US" sz="4000" b="1" cap="all" dirty="0" err="1"/>
              <a:t>specii</a:t>
            </a:r>
            <a:r>
              <a:rPr lang="en-US" sz="4000" b="1" cap="all" dirty="0"/>
              <a:t> de </a:t>
            </a:r>
            <a:r>
              <a:rPr lang="en-US" sz="4000" b="1" i="1" cap="all" dirty="0" err="1"/>
              <a:t>Cucurbitaceae</a:t>
            </a:r>
            <a:r>
              <a:rPr lang="en-US" sz="4000" b="1" cap="all" dirty="0"/>
              <a:t> </a:t>
            </a:r>
            <a:r>
              <a:rPr lang="en-US" sz="4000" b="1" cap="all" dirty="0" err="1"/>
              <a:t>asupra</a:t>
            </a:r>
            <a:r>
              <a:rPr lang="en-US" sz="4000" b="1" cap="all" dirty="0"/>
              <a:t> </a:t>
            </a:r>
            <a:r>
              <a:rPr lang="en-US" sz="4000" b="1" cap="all" dirty="0" err="1"/>
              <a:t>compoziȚiei</a:t>
            </a:r>
            <a:r>
              <a:rPr lang="en-US" sz="4000" b="1" cap="all" dirty="0"/>
              <a:t> </a:t>
            </a:r>
            <a:r>
              <a:rPr lang="en-US" sz="4000" b="1" cap="all" dirty="0" err="1"/>
              <a:t>chimice</a:t>
            </a:r>
            <a:r>
              <a:rPr lang="en-US" sz="4000" b="1" cap="all" dirty="0"/>
              <a:t> a </a:t>
            </a:r>
            <a:r>
              <a:rPr lang="en-US" sz="4000" b="1" cap="all" dirty="0" err="1"/>
              <a:t>substratului</a:t>
            </a:r>
            <a:r>
              <a:rPr lang="en-US" sz="4000" b="1" cap="all" dirty="0"/>
              <a:t>/ </a:t>
            </a:r>
            <a:r>
              <a:rPr lang="en-US" sz="4000" b="1" cap="all" dirty="0" err="1"/>
              <a:t>solului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" y="54370"/>
            <a:ext cx="1301338" cy="16834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51" y="1974281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31" y="325313"/>
            <a:ext cx="6885385" cy="817013"/>
          </a:xfrm>
        </p:spPr>
        <p:txBody>
          <a:bodyPr>
            <a:noAutofit/>
          </a:bodyPr>
          <a:lstStyle/>
          <a:p>
            <a:r>
              <a:rPr lang="ro-RO" sz="2400" b="1" dirty="0"/>
              <a:t>ACADEMIA DE ȘTIINȚE AGRICOLE ȘI SILVICE </a:t>
            </a:r>
            <a:endParaRPr lang="en-US" sz="2400" b="1" dirty="0" smtClean="0"/>
          </a:p>
          <a:p>
            <a:r>
              <a:rPr lang="ro-RO" sz="2400" b="1" dirty="0" smtClean="0"/>
              <a:t>“</a:t>
            </a:r>
            <a:r>
              <a:rPr lang="ro-RO" sz="2400" b="1" i="1" dirty="0"/>
              <a:t>GHEORGHE IONESCU </a:t>
            </a:r>
            <a:r>
              <a:rPr lang="ro-RO" sz="2400" b="1" i="1" dirty="0" smtClean="0"/>
              <a:t>ȘIȘEȘTI</a:t>
            </a:r>
            <a:r>
              <a:rPr lang="en-US" sz="2400" b="1" dirty="0" smtClean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20652" y="1358430"/>
            <a:ext cx="6885385" cy="37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STA</a:t>
            </a:r>
            <a:r>
              <a:rPr lang="ro-RO" b="1" dirty="0" smtClean="0"/>
              <a:t>Ț</a:t>
            </a:r>
            <a:r>
              <a:rPr lang="en-US" b="1" dirty="0" smtClean="0"/>
              <a:t>IUNEA DE CERCETARE-DEZVOLTARE PENTRU LEGUMICULTUR</a:t>
            </a:r>
            <a:r>
              <a:rPr lang="ro-RO" b="1" dirty="0" smtClean="0"/>
              <a:t>Ă</a:t>
            </a:r>
            <a:r>
              <a:rPr lang="en-US" b="1" dirty="0" smtClean="0"/>
              <a:t>, SCDL BUZAU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6774" y="4241801"/>
            <a:ext cx="6242830" cy="274522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smtClean="0"/>
              <a:t>REZUMAT</a:t>
            </a:r>
            <a:r>
              <a:rPr lang="ro-RO" sz="2000" b="1" dirty="0" smtClean="0"/>
              <a:t>   </a:t>
            </a:r>
            <a:endParaRPr lang="en-US" sz="2000" b="1" dirty="0" smtClean="0"/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evalueze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compozitia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substratului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influentei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legume. S-a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sera SCDL Buzau, sola A504,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S-a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infiintat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galbeni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Fondant cu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 cm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cucamelon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 cu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70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cm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monitorizate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sol/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recoltate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desfiintarea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culturii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inainte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infiintarea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culturilor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Analizele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efectuate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ICPA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Bucuresti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6" y="14484489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4481" y="14484489"/>
            <a:ext cx="585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CONFERINTA </a:t>
            </a:r>
            <a:r>
              <a:rPr lang="en-US" sz="2000" b="1" dirty="0"/>
              <a:t>ANIVERSARA </a:t>
            </a:r>
            <a:r>
              <a:rPr lang="en-US" sz="2000" b="1" dirty="0" smtClean="0"/>
              <a:t>ICAR</a:t>
            </a:r>
            <a:r>
              <a:rPr lang="ro-RO" sz="2000" b="1" dirty="0" smtClean="0"/>
              <a:t> ed. III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Bucuresti</a:t>
            </a:r>
            <a:r>
              <a:rPr lang="en-US" sz="2000" b="1" dirty="0" smtClean="0"/>
              <a:t>, 30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2024</a:t>
            </a:r>
            <a:endParaRPr lang="en-US" sz="2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6136" y="7462708"/>
            <a:ext cx="8228356" cy="4966237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6774" y="12877325"/>
            <a:ext cx="8293687" cy="123783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concluziona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substratului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humus nu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carbon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organic.</a:t>
            </a:r>
          </a:p>
          <a:p>
            <a:pPr marL="342900" indent="-342900" algn="just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Manganul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microelemente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alterneaza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desfasurare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prima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repetabilitatea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multianuala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3678" y="7093376"/>
            <a:ext cx="231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REZULTATE ȘI DISCUȚII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786373" y="3558724"/>
            <a:ext cx="4344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MANEA </a:t>
            </a:r>
            <a:r>
              <a:rPr lang="en-US" b="1" cap="all" dirty="0" err="1"/>
              <a:t>V</a:t>
            </a:r>
            <a:r>
              <a:rPr lang="en-US" b="1" dirty="0" err="1"/>
              <a:t>asilica</a:t>
            </a:r>
            <a:r>
              <a:rPr lang="en-US" b="1" dirty="0"/>
              <a:t> </a:t>
            </a:r>
            <a:r>
              <a:rPr lang="ro-RO" b="1" dirty="0"/>
              <a:t>*</a:t>
            </a:r>
            <a:r>
              <a:rPr lang="en-US" b="1" dirty="0" smtClean="0"/>
              <a:t>,  </a:t>
            </a:r>
            <a:r>
              <a:rPr lang="en-US" b="1" dirty="0"/>
              <a:t>NIȚĂ </a:t>
            </a:r>
            <a:r>
              <a:rPr lang="en-US" b="1" dirty="0" err="1"/>
              <a:t>Auraș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" y="7554119"/>
            <a:ext cx="2887242" cy="198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337" y="9603855"/>
            <a:ext cx="2942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galben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Fondant.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33" y="7541418"/>
            <a:ext cx="2757822" cy="20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93606" y="9603855"/>
            <a:ext cx="2438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cucamelon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" y="10357872"/>
            <a:ext cx="1805601" cy="17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33" y="10357872"/>
            <a:ext cx="1911316" cy="17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87" y="10352440"/>
            <a:ext cx="1841500" cy="17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56" y="7541418"/>
            <a:ext cx="2423956" cy="195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43" y="10368732"/>
            <a:ext cx="2438951" cy="175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242143" y="9602147"/>
            <a:ext cx="2438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NPK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Zn, Cu, Fe,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774" y="14115157"/>
            <a:ext cx="82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MULTUMIRI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AGROECOLIFE,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2142 / 2022.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8971" y="12507993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CONCLUZII</a:t>
            </a:r>
            <a:endParaRPr lang="en-US" sz="20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86" y="4241801"/>
            <a:ext cx="1820426" cy="1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84" y="5581631"/>
            <a:ext cx="1828641" cy="11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13285" y="6710021"/>
            <a:ext cx="2052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Esantion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</a:t>
            </a:r>
          </a:p>
        </p:txBody>
      </p:sp>
      <p:pic>
        <p:nvPicPr>
          <p:cNvPr id="32" name="Picture 31" descr="Description: C:\Users\user1\Desktop\Logo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20" y="54370"/>
            <a:ext cx="1314138" cy="149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302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InfluenȚa cultivării diferitelor specii de Cucurbitaceae asupra compoziȚiei chimice a substratului/ solului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AurelBadiu</cp:lastModifiedBy>
  <cp:revision>24</cp:revision>
  <dcterms:created xsi:type="dcterms:W3CDTF">2024-02-27T07:52:51Z</dcterms:created>
  <dcterms:modified xsi:type="dcterms:W3CDTF">2024-05-21T01:01:20Z</dcterms:modified>
</cp:coreProperties>
</file>