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3" d="100"/>
          <a:sy n="33" d="100"/>
        </p:scale>
        <p:origin x="1944" y="108"/>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71799" cy="457200"/>
          </a:xfrm>
          <a:prstGeom prst="rect">
            <a:avLst/>
          </a:prstGeom>
        </p:spPr>
        <p:txBody>
          <a:bodyPr vert="horz" lIns="91418" tIns="45708" rIns="91418" bIns="45708" rtlCol="0"/>
          <a:lstStyle>
            <a:lvl1pPr algn="l">
              <a:defRPr sz="1200"/>
            </a:lvl1pPr>
          </a:lstStyle>
          <a:p>
            <a:endParaRPr lang="ro-RO"/>
          </a:p>
        </p:txBody>
      </p:sp>
      <p:sp>
        <p:nvSpPr>
          <p:cNvPr id="3" name="Date Placeholder 2"/>
          <p:cNvSpPr>
            <a:spLocks noGrp="1"/>
          </p:cNvSpPr>
          <p:nvPr>
            <p:ph type="dt" idx="1"/>
          </p:nvPr>
        </p:nvSpPr>
        <p:spPr>
          <a:xfrm>
            <a:off x="3884618" y="0"/>
            <a:ext cx="2971799" cy="457200"/>
          </a:xfrm>
          <a:prstGeom prst="rect">
            <a:avLst/>
          </a:prstGeom>
        </p:spPr>
        <p:txBody>
          <a:bodyPr vert="horz" lIns="91418" tIns="45708" rIns="91418" bIns="45708" rtlCol="0"/>
          <a:lstStyle>
            <a:lvl1pPr algn="r">
              <a:defRPr sz="1200"/>
            </a:lvl1pPr>
          </a:lstStyle>
          <a:p>
            <a:fld id="{3B37EF8D-71EE-4303-88ED-965A597F150B}" type="datetimeFigureOut">
              <a:rPr lang="ro-RO" smtClean="0"/>
              <a:t>21.05.2024</a:t>
            </a:fld>
            <a:endParaRPr lang="ro-RO"/>
          </a:p>
        </p:txBody>
      </p:sp>
      <p:sp>
        <p:nvSpPr>
          <p:cNvPr id="4" name="Slide Image Placeholder 3"/>
          <p:cNvSpPr>
            <a:spLocks noGrp="1" noRot="1" noChangeAspect="1"/>
          </p:cNvSpPr>
          <p:nvPr>
            <p:ph type="sldImg" idx="2"/>
          </p:nvPr>
        </p:nvSpPr>
        <p:spPr>
          <a:xfrm>
            <a:off x="2393950" y="685800"/>
            <a:ext cx="2070100" cy="3429000"/>
          </a:xfrm>
          <a:prstGeom prst="rect">
            <a:avLst/>
          </a:prstGeom>
          <a:noFill/>
          <a:ln w="12700">
            <a:solidFill>
              <a:prstClr val="black"/>
            </a:solidFill>
          </a:ln>
        </p:spPr>
        <p:txBody>
          <a:bodyPr vert="horz" lIns="91418" tIns="45708" rIns="91418" bIns="45708" rtlCol="0" anchor="ctr"/>
          <a:lstStyle/>
          <a:p>
            <a:endParaRPr lang="ro-RO"/>
          </a:p>
        </p:txBody>
      </p:sp>
      <p:sp>
        <p:nvSpPr>
          <p:cNvPr id="5" name="Notes Placeholder 4"/>
          <p:cNvSpPr>
            <a:spLocks noGrp="1"/>
          </p:cNvSpPr>
          <p:nvPr>
            <p:ph type="body" sz="quarter" idx="3"/>
          </p:nvPr>
        </p:nvSpPr>
        <p:spPr>
          <a:xfrm>
            <a:off x="685801" y="4343401"/>
            <a:ext cx="5486400" cy="4114800"/>
          </a:xfrm>
          <a:prstGeom prst="rect">
            <a:avLst/>
          </a:prstGeom>
        </p:spPr>
        <p:txBody>
          <a:bodyPr vert="horz" lIns="91418" tIns="45708" rIns="91418" bIns="457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5" y="8685213"/>
            <a:ext cx="2971799" cy="457200"/>
          </a:xfrm>
          <a:prstGeom prst="rect">
            <a:avLst/>
          </a:prstGeom>
        </p:spPr>
        <p:txBody>
          <a:bodyPr vert="horz" lIns="91418" tIns="45708" rIns="91418" bIns="45708" rtlCol="0" anchor="b"/>
          <a:lstStyle>
            <a:lvl1pPr algn="l">
              <a:defRPr sz="1200"/>
            </a:lvl1pPr>
          </a:lstStyle>
          <a:p>
            <a:endParaRPr lang="ro-RO"/>
          </a:p>
        </p:txBody>
      </p:sp>
      <p:sp>
        <p:nvSpPr>
          <p:cNvPr id="7" name="Slide Number Placeholder 6"/>
          <p:cNvSpPr>
            <a:spLocks noGrp="1"/>
          </p:cNvSpPr>
          <p:nvPr>
            <p:ph type="sldNum" sz="quarter" idx="5"/>
          </p:nvPr>
        </p:nvSpPr>
        <p:spPr>
          <a:xfrm>
            <a:off x="3884618" y="8685213"/>
            <a:ext cx="2971799" cy="457200"/>
          </a:xfrm>
          <a:prstGeom prst="rect">
            <a:avLst/>
          </a:prstGeom>
        </p:spPr>
        <p:txBody>
          <a:bodyPr vert="horz" lIns="91418" tIns="45708" rIns="91418" bIns="45708" rtlCol="0" anchor="b"/>
          <a:lstStyle>
            <a:lvl1pPr algn="r">
              <a:defRPr sz="1200"/>
            </a:lvl1pPr>
          </a:lstStyle>
          <a:p>
            <a:fld id="{9461BDA4-4EA7-4D9A-9452-8FCEFC86AC64}" type="slidenum">
              <a:rPr lang="ro-RO" smtClean="0"/>
              <a:t>‹#›</a:t>
            </a:fld>
            <a:endParaRPr lang="ro-RO"/>
          </a:p>
        </p:txBody>
      </p:sp>
    </p:spTree>
    <p:extLst>
      <p:ext uri="{BB962C8B-B14F-4D97-AF65-F5344CB8AC3E}">
        <p14:creationId xmlns:p14="http://schemas.microsoft.com/office/powerpoint/2010/main" val="3767779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a:p>
        </p:txBody>
      </p:sp>
      <p:sp>
        <p:nvSpPr>
          <p:cNvPr id="4" name="Slide Number Placeholder 3"/>
          <p:cNvSpPr>
            <a:spLocks noGrp="1"/>
          </p:cNvSpPr>
          <p:nvPr>
            <p:ph type="sldNum" sz="quarter" idx="10"/>
          </p:nvPr>
        </p:nvSpPr>
        <p:spPr/>
        <p:txBody>
          <a:bodyPr/>
          <a:lstStyle/>
          <a:p>
            <a:fld id="{9461BDA4-4EA7-4D9A-9452-8FCEFC86AC64}" type="slidenum">
              <a:rPr lang="ro-RO" smtClean="0"/>
              <a:t>1</a:t>
            </a:fld>
            <a:endParaRPr lang="ro-RO"/>
          </a:p>
        </p:txBody>
      </p:sp>
    </p:spTree>
    <p:extLst>
      <p:ext uri="{BB962C8B-B14F-4D97-AF65-F5344CB8AC3E}">
        <p14:creationId xmlns:p14="http://schemas.microsoft.com/office/powerpoint/2010/main" val="1110974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5/21/2024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1332" y="2174912"/>
            <a:ext cx="8135993" cy="1557333"/>
          </a:xfrm>
        </p:spPr>
        <p:txBody>
          <a:bodyPr>
            <a:normAutofit fontScale="90000"/>
          </a:bodyPr>
          <a:lstStyle/>
          <a:p>
            <a:r>
              <a:rPr lang="en-US" sz="4000" b="1" cap="all" dirty="0"/>
              <a:t>PRELIMINARY STUDIES REGARDING  THE IMPROVEMENT OF SOME VARIETIES OF </a:t>
            </a:r>
            <a:r>
              <a:rPr lang="en-US" sz="4000" b="1" i="1" cap="all" dirty="0" smtClean="0"/>
              <a:t>MAJORANA </a:t>
            </a:r>
            <a:r>
              <a:rPr lang="en-US" sz="4000" b="1" i="1" cap="all" dirty="0"/>
              <a:t>HORTENSIS</a:t>
            </a:r>
            <a:endParaRPr lang="en-US" sz="4000"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549383" y="1375907"/>
            <a:ext cx="6885385" cy="379432"/>
          </a:xfrm>
          <a:prstGeom prst="rect">
            <a:avLst/>
          </a:prstGeom>
        </p:spPr>
        <p:txBody>
          <a:bodyPr vert="horz" lIns="91440" tIns="45720" rIns="91440" bIns="45720" rtlCol="0">
            <a:normAutofit fontScale="62500" lnSpcReduction="2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b="1" dirty="0" smtClean="0"/>
              <a:t>STA</a:t>
            </a:r>
            <a:r>
              <a:rPr lang="ro-RO" b="1" dirty="0" smtClean="0"/>
              <a:t>Ț</a:t>
            </a:r>
            <a:r>
              <a:rPr lang="en-US" b="1" dirty="0" smtClean="0"/>
              <a:t>IUNEA DE CERCETARE-DEZVOLTARE PENTRU LEGUMICULTUR</a:t>
            </a:r>
            <a:r>
              <a:rPr lang="ro-RO" b="1" dirty="0" smtClean="0"/>
              <a:t>Ă</a:t>
            </a:r>
            <a:r>
              <a:rPr lang="en-US" b="1" dirty="0" smtClean="0"/>
              <a:t>, SCDL BUZAU</a:t>
            </a:r>
            <a:endParaRPr lang="en-US" b="1" dirty="0"/>
          </a:p>
        </p:txBody>
      </p:sp>
      <p:sp>
        <p:nvSpPr>
          <p:cNvPr id="8" name="Title 1"/>
          <p:cNvSpPr txBox="1">
            <a:spLocks/>
          </p:cNvSpPr>
          <p:nvPr/>
        </p:nvSpPr>
        <p:spPr>
          <a:xfrm>
            <a:off x="545608" y="4396740"/>
            <a:ext cx="7803436" cy="2239629"/>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r>
              <a:rPr lang="ro-RO" sz="1400" b="1" dirty="0" smtClean="0"/>
              <a:t>ABSTRACT</a:t>
            </a:r>
            <a:endParaRPr lang="ro-RO" sz="1400" b="1" dirty="0" smtClean="0">
              <a:solidFill>
                <a:srgbClr val="FF0000"/>
              </a:solidFill>
            </a:endParaRPr>
          </a:p>
          <a:p>
            <a:pPr algn="just"/>
            <a:r>
              <a:rPr lang="ro-RO" sz="1800" i="1" dirty="0" smtClean="0">
                <a:latin typeface="Times New Roman" pitchFamily="18" charset="0"/>
                <a:cs typeface="Times New Roman" pitchFamily="18" charset="0"/>
              </a:rPr>
              <a:t>Majorana </a:t>
            </a:r>
            <a:r>
              <a:rPr lang="ro-RO" sz="1800" i="1" dirty="0">
                <a:latin typeface="Times New Roman" pitchFamily="18" charset="0"/>
                <a:cs typeface="Times New Roman" pitchFamily="18" charset="0"/>
              </a:rPr>
              <a:t>hortensis is a perennial herbaceous plant, native to North Africa and Southwest </a:t>
            </a:r>
            <a:r>
              <a:rPr lang="ro-RO" sz="1800" i="1" dirty="0" smtClean="0">
                <a:latin typeface="Times New Roman" pitchFamily="18" charset="0"/>
                <a:cs typeface="Times New Roman" pitchFamily="18" charset="0"/>
              </a:rPr>
              <a:t>Asia. The </a:t>
            </a:r>
            <a:r>
              <a:rPr lang="ro-RO" sz="1800" i="1" dirty="0">
                <a:latin typeface="Times New Roman" pitchFamily="18" charset="0"/>
                <a:cs typeface="Times New Roman" pitchFamily="18" charset="0"/>
              </a:rPr>
              <a:t>plant contains valuable active principles such as polyphenolic compounds; monoterpenes, sesquiterpenes macro and microelements, pectins, phytoncides, and vitamins (due to which it has multiple uses). </a:t>
            </a:r>
            <a:r>
              <a:rPr lang="ro-RO" sz="1800" i="1" dirty="0" smtClean="0">
                <a:latin typeface="Times New Roman" pitchFamily="18" charset="0"/>
                <a:cs typeface="Times New Roman" pitchFamily="18" charset="0"/>
              </a:rPr>
              <a:t>Due to increased interest in the bioproducts derived from Majorana hortensis, different accessions of marjoram, currently in the SCDL Buzau plant collection, were introduced in an breeding process, to obtain varieties with improved properties. The results obtained in the first year are presented in the form of biometric data characteristic of the most promising accessions.</a:t>
            </a: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545608" y="7156684"/>
            <a:ext cx="7803436" cy="219456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lnSpc>
                <a:spcPct val="100000"/>
              </a:lnSpc>
            </a:pPr>
            <a:r>
              <a:rPr lang="ro-RO" sz="1800" dirty="0" smtClean="0">
                <a:latin typeface="+mn-lt"/>
              </a:rPr>
              <a:t>In the marjoram culture, established in the field, the organic polygon of S.C.D.L. Buzau noticed the following Marjoram Line, this having a dark green foliage different from the 3 Lines established in the spring</a:t>
            </a:r>
            <a:r>
              <a:rPr lang="en-GB" sz="1800" dirty="0" smtClean="0">
                <a:latin typeface="+mn-lt"/>
              </a:rPr>
              <a:t>.</a:t>
            </a:r>
            <a:r>
              <a:rPr lang="ro-RO" sz="1800" dirty="0" smtClean="0">
                <a:latin typeface="+mn-lt"/>
              </a:rPr>
              <a:t> </a:t>
            </a:r>
            <a:r>
              <a:rPr lang="en-GB" sz="1800" dirty="0">
                <a:latin typeface="+mn-lt"/>
              </a:rPr>
              <a:t>I</a:t>
            </a:r>
            <a:r>
              <a:rPr lang="ro-RO" sz="1800" smtClean="0">
                <a:latin typeface="+mn-lt"/>
              </a:rPr>
              <a:t>n </a:t>
            </a:r>
            <a:r>
              <a:rPr lang="ro-RO" sz="1800" dirty="0" smtClean="0">
                <a:latin typeface="+mn-lt"/>
              </a:rPr>
              <a:t>the following figure we have this Line 9 presented.</a:t>
            </a:r>
          </a:p>
          <a:p>
            <a:pPr algn="just">
              <a:lnSpc>
                <a:spcPct val="100000"/>
              </a:lnSpc>
            </a:pPr>
            <a:endParaRPr lang="ro-RO" sz="1800" dirty="0">
              <a:latin typeface="+mn-lt"/>
            </a:endParaRPr>
          </a:p>
          <a:p>
            <a:pPr algn="just">
              <a:lnSpc>
                <a:spcPct val="100000"/>
              </a:lnSpc>
            </a:pPr>
            <a:endParaRPr lang="ro-RO" sz="1800" dirty="0" smtClean="0">
              <a:latin typeface="+mn-lt"/>
            </a:endParaRPr>
          </a:p>
          <a:p>
            <a:pPr algn="just"/>
            <a:endParaRPr lang="ro-RO" sz="1800" dirty="0" smtClean="0">
              <a:latin typeface="+mn-lt"/>
            </a:endParaRPr>
          </a:p>
          <a:p>
            <a:pPr algn="just"/>
            <a:endParaRPr lang="ro-RO" sz="1200" dirty="0">
              <a:latin typeface="+mn-lt"/>
            </a:endParaRPr>
          </a:p>
        </p:txBody>
      </p:sp>
      <p:sp>
        <p:nvSpPr>
          <p:cNvPr id="13" name="Title 1"/>
          <p:cNvSpPr txBox="1">
            <a:spLocks/>
          </p:cNvSpPr>
          <p:nvPr/>
        </p:nvSpPr>
        <p:spPr>
          <a:xfrm>
            <a:off x="571500" y="9785262"/>
            <a:ext cx="7777544" cy="218159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800" dirty="0">
              <a:latin typeface="+mn-lt"/>
            </a:endParaRPr>
          </a:p>
          <a:p>
            <a:pPr algn="just"/>
            <a:endParaRPr lang="ro-RO" sz="1000" b="1" dirty="0" smtClean="0">
              <a:latin typeface="+mn-lt"/>
            </a:endParaRPr>
          </a:p>
          <a:p>
            <a:pPr algn="just"/>
            <a:endParaRPr lang="ro-RO" sz="1000" b="1" dirty="0">
              <a:latin typeface="+mn-lt"/>
            </a:endParaRPr>
          </a:p>
          <a:p>
            <a:pPr algn="just"/>
            <a:endParaRPr lang="en-US" sz="1000" b="1" dirty="0">
              <a:latin typeface="+mn-lt"/>
            </a:endParaRPr>
          </a:p>
          <a:p>
            <a:pPr algn="just"/>
            <a:r>
              <a:rPr lang="ro-RO" sz="1400" dirty="0">
                <a:latin typeface="+mn-lt"/>
              </a:rPr>
              <a:t>1. Marjoram - </a:t>
            </a:r>
            <a:r>
              <a:rPr lang="ro-RO" sz="1400" i="1" dirty="0">
                <a:latin typeface="+mn-lt"/>
              </a:rPr>
              <a:t>Origanum majorana</a:t>
            </a:r>
            <a:r>
              <a:rPr lang="ro-RO" sz="1400" dirty="0">
                <a:latin typeface="+mn-lt"/>
              </a:rPr>
              <a:t> L. Family Lamiaceae (Labiatae), is a perennial herbaceous plant, with sweet aromas of pine and citrus, pleasantly smelling, originally from Arabia and Egypt.</a:t>
            </a:r>
          </a:p>
          <a:p>
            <a:pPr algn="just"/>
            <a:r>
              <a:rPr lang="ro-RO" sz="1400" dirty="0">
                <a:latin typeface="+mn-lt"/>
              </a:rPr>
              <a:t>2. It has a straight, tetragonal stem, up to 20-30 cm high and much branched at the base; the leaves arranged oppositely, small, elliptic - oval, are petiolate, with entire edges, gray - green on both sides, due to the numerous hairs that cover them.</a:t>
            </a:r>
          </a:p>
          <a:p>
            <a:pPr algn="just"/>
            <a:r>
              <a:rPr lang="ro-RO" sz="1400" dirty="0">
                <a:latin typeface="+mn-lt"/>
              </a:rPr>
              <a:t>3. The white / light pink / violet flowers are small, arranged in straight spikes, with a felty calyx, reduced to a single obovate leaflet, with a bilabiate corolla and the androecium consisting of 4 stamens longer than the corolla. It blooms from July to September.</a:t>
            </a:r>
          </a:p>
          <a:p>
            <a:pPr algn="just"/>
            <a:r>
              <a:rPr lang="ro-RO" sz="1400" dirty="0">
                <a:latin typeface="+mn-lt"/>
              </a:rPr>
              <a:t>4. The best and most commonly cultivated varieties of marjoram are: Baikal, Lakomka, Tushinsky, Semko, Termos and Scandi</a:t>
            </a:r>
            <a:r>
              <a:rPr lang="ro-RO" sz="1400" dirty="0" smtClean="0">
                <a:latin typeface="+mn-lt"/>
              </a:rPr>
              <a:t>.</a:t>
            </a:r>
            <a:endParaRPr lang="ro-RO" sz="1000" dirty="0">
              <a:latin typeface="+mn-lt"/>
            </a:endParaRPr>
          </a:p>
          <a:p>
            <a:pPr algn="just"/>
            <a:endParaRPr lang="en-US" sz="1000" dirty="0">
              <a:latin typeface="+mn-lt"/>
            </a:endParaRPr>
          </a:p>
        </p:txBody>
      </p:sp>
      <p:sp>
        <p:nvSpPr>
          <p:cNvPr id="14" name="Title 1"/>
          <p:cNvSpPr txBox="1">
            <a:spLocks/>
          </p:cNvSpPr>
          <p:nvPr/>
        </p:nvSpPr>
        <p:spPr>
          <a:xfrm>
            <a:off x="571500" y="12350472"/>
            <a:ext cx="7777544" cy="156364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lvl="0" algn="just">
              <a:lnSpc>
                <a:spcPct val="100000"/>
              </a:lnSpc>
            </a:pPr>
            <a:r>
              <a:rPr lang="ro-RO" sz="1400" dirty="0" smtClean="0">
                <a:latin typeface="+mn-lt"/>
              </a:rPr>
              <a:t>1. ABEDULLA </a:t>
            </a:r>
            <a:r>
              <a:rPr lang="ro-RO" sz="1400" dirty="0">
                <a:latin typeface="+mn-lt"/>
              </a:rPr>
              <a:t>KHAN KAYAMKANI</a:t>
            </a:r>
            <a:r>
              <a:rPr lang="ro-RO" sz="1400" baseline="30000" dirty="0">
                <a:latin typeface="+mn-lt"/>
              </a:rPr>
              <a:t>1</a:t>
            </a:r>
            <a:r>
              <a:rPr lang="ro-RO" sz="1400" dirty="0">
                <a:latin typeface="+mn-lt"/>
              </a:rPr>
              <a:t>, KR RAJA</a:t>
            </a:r>
            <a:r>
              <a:rPr lang="ro-RO" sz="1400" baseline="30000" dirty="0">
                <a:latin typeface="+mn-lt"/>
              </a:rPr>
              <a:t>2</a:t>
            </a:r>
            <a:r>
              <a:rPr lang="ro-RO" sz="1400" dirty="0">
                <a:latin typeface="+mn-lt"/>
              </a:rPr>
              <a:t>, </a:t>
            </a:r>
            <a:r>
              <a:rPr lang="ro-RO" sz="1400" i="1" dirty="0">
                <a:latin typeface="+mn-lt"/>
              </a:rPr>
              <a:t>An Updated Review on Traditional Uses, Taxonomy, Phytochemistry, Pharmacology and Toxicology of Origanum majorana</a:t>
            </a:r>
            <a:r>
              <a:rPr lang="ro-RO" sz="1400" dirty="0">
                <a:latin typeface="+mn-lt"/>
              </a:rPr>
              <a:t>, January 2017.</a:t>
            </a:r>
            <a:r>
              <a:rPr lang="ro-RO" sz="1400" baseline="30000" dirty="0">
                <a:latin typeface="+mn-lt"/>
              </a:rPr>
              <a:t>, </a:t>
            </a:r>
            <a:r>
              <a:rPr lang="ro-RO" sz="1400" dirty="0">
                <a:latin typeface="+mn-lt"/>
              </a:rPr>
              <a:t>Ibn Sina National College for Medical Studies · Department of Clinical Pharmacy Doctor of Philosophy, </a:t>
            </a:r>
            <a:r>
              <a:rPr lang="ro-RO" sz="1400" baseline="30000" dirty="0">
                <a:latin typeface="+mn-lt"/>
              </a:rPr>
              <a:t>2</a:t>
            </a:r>
            <a:r>
              <a:rPr lang="ro-RO" sz="1400" dirty="0">
                <a:latin typeface="+mn-lt"/>
              </a:rPr>
              <a:t>Mankula Vinayagar Institute of Technology · Department of Computer Science and Engineering;</a:t>
            </a:r>
          </a:p>
          <a:p>
            <a:pPr lvl="0" algn="just">
              <a:lnSpc>
                <a:spcPct val="100000"/>
              </a:lnSpc>
            </a:pPr>
            <a:r>
              <a:rPr lang="ro-RO" sz="1400" dirty="0" smtClean="0">
                <a:latin typeface="+mn-lt"/>
              </a:rPr>
              <a:t>2. F</a:t>
            </a:r>
            <a:r>
              <a:rPr lang="ro-RO" sz="1400" dirty="0">
                <a:latin typeface="+mn-lt"/>
              </a:rPr>
              <a:t>. EL-SHINTINAWY, SHAIMAA ABO-HAMAD, SOAD ELFEKY, </a:t>
            </a:r>
            <a:r>
              <a:rPr lang="ro-RO" sz="1400" i="1" dirty="0">
                <a:latin typeface="+mn-lt"/>
              </a:rPr>
              <a:t>Phytochemical analysis of Origanum majorana leaf extract and its effect on flax seedling growth</a:t>
            </a:r>
            <a:r>
              <a:rPr lang="ro-RO" sz="1400" dirty="0">
                <a:latin typeface="+mn-lt"/>
              </a:rPr>
              <a:t>, March 2021, Tanta University · Department </a:t>
            </a:r>
            <a:r>
              <a:rPr lang="ro-RO" sz="1400">
                <a:latin typeface="+mn-lt"/>
              </a:rPr>
              <a:t>of </a:t>
            </a:r>
            <a:r>
              <a:rPr lang="ro-RO" sz="1400" smtClean="0">
                <a:latin typeface="+mn-lt"/>
              </a:rPr>
              <a:t>Botany</a:t>
            </a:r>
            <a:r>
              <a:rPr lang="ro-RO" sz="1400" dirty="0">
                <a:latin typeface="+mn-lt"/>
              </a:rPr>
              <a:t>.</a:t>
            </a:r>
            <a:endParaRPr lang="ro-RO" sz="1400" dirty="0">
              <a:effectLst/>
              <a:latin typeface="+mn-lt"/>
            </a:endParaRPr>
          </a:p>
        </p:txBody>
      </p:sp>
      <p:sp>
        <p:nvSpPr>
          <p:cNvPr id="5" name="Rectangle 4"/>
          <p:cNvSpPr/>
          <p:nvPr/>
        </p:nvSpPr>
        <p:spPr>
          <a:xfrm>
            <a:off x="545608" y="6788594"/>
            <a:ext cx="2049215" cy="307777"/>
          </a:xfrm>
          <a:prstGeom prst="rect">
            <a:avLst/>
          </a:prstGeom>
        </p:spPr>
        <p:txBody>
          <a:bodyPr wrap="none">
            <a:spAutoFit/>
          </a:bodyPr>
          <a:lstStyle/>
          <a:p>
            <a:r>
              <a:rPr lang="en-US" sz="1400" b="1" dirty="0">
                <a:latin typeface="+mj-lt"/>
                <a:ea typeface="+mj-ea"/>
                <a:cs typeface="+mj-cs"/>
              </a:rPr>
              <a:t>RESULTS AND DISCUSSION</a:t>
            </a:r>
          </a:p>
        </p:txBody>
      </p:sp>
      <p:sp>
        <p:nvSpPr>
          <p:cNvPr id="11" name="Rectangle 10"/>
          <p:cNvSpPr/>
          <p:nvPr/>
        </p:nvSpPr>
        <p:spPr>
          <a:xfrm>
            <a:off x="571500" y="12042694"/>
            <a:ext cx="1087029" cy="307777"/>
          </a:xfrm>
          <a:prstGeom prst="rect">
            <a:avLst/>
          </a:prstGeom>
        </p:spPr>
        <p:txBody>
          <a:bodyPr wrap="none">
            <a:spAutoFit/>
          </a:bodyPr>
          <a:lstStyle/>
          <a:p>
            <a:pPr algn="just"/>
            <a:r>
              <a:rPr lang="ro-RO" sz="1400" b="1" dirty="0" smtClean="0">
                <a:latin typeface="+mj-lt"/>
                <a:ea typeface="+mj-ea"/>
                <a:cs typeface="+mj-cs"/>
              </a:rPr>
              <a:t>REFERENCES</a:t>
            </a:r>
            <a:endParaRPr lang="en-US" b="1" dirty="0"/>
          </a:p>
        </p:txBody>
      </p:sp>
      <p:sp>
        <p:nvSpPr>
          <p:cNvPr id="15" name="Rectangle 14"/>
          <p:cNvSpPr/>
          <p:nvPr/>
        </p:nvSpPr>
        <p:spPr>
          <a:xfrm>
            <a:off x="657678" y="3732245"/>
            <a:ext cx="7905751" cy="369332"/>
          </a:xfrm>
          <a:prstGeom prst="rect">
            <a:avLst/>
          </a:prstGeom>
        </p:spPr>
        <p:txBody>
          <a:bodyPr wrap="square">
            <a:spAutoFit/>
          </a:bodyPr>
          <a:lstStyle/>
          <a:p>
            <a:r>
              <a:rPr lang="ro-RO" b="1" dirty="0"/>
              <a:t>Authors: Auras, </a:t>
            </a:r>
            <a:r>
              <a:rPr lang="ro-RO" b="1" dirty="0" smtClean="0"/>
              <a:t>NITA</a:t>
            </a:r>
            <a:r>
              <a:rPr lang="ro-RO" b="1" baseline="30000" dirty="0" smtClean="0"/>
              <a:t>1,2</a:t>
            </a:r>
            <a:r>
              <a:rPr lang="ro-RO" b="1" dirty="0"/>
              <a:t>, Nicoleta RADU</a:t>
            </a:r>
            <a:r>
              <a:rPr lang="ro-RO" b="1" baseline="30000" dirty="0"/>
              <a:t>2*</a:t>
            </a:r>
            <a:r>
              <a:rPr lang="ro-RO" b="1" dirty="0"/>
              <a:t>, Floarea BURNICHI</a:t>
            </a:r>
            <a:r>
              <a:rPr lang="ro-RO" b="1" baseline="30000" dirty="0"/>
              <a:t>1</a:t>
            </a:r>
            <a:r>
              <a:rPr lang="ro-RO" b="1" dirty="0"/>
              <a:t>,</a:t>
            </a:r>
            <a:r>
              <a:rPr lang="ro-RO" b="1" baseline="30000" dirty="0"/>
              <a:t> </a:t>
            </a:r>
            <a:r>
              <a:rPr lang="ro-RO" b="1" dirty="0"/>
              <a:t>Narcisa BABEANU</a:t>
            </a:r>
            <a:r>
              <a:rPr lang="ro-RO" b="1" baseline="30000" dirty="0"/>
              <a:t>2</a:t>
            </a:r>
            <a:endParaRPr lang="ro-RO" dirty="0"/>
          </a:p>
        </p:txBody>
      </p:sp>
      <p:pic>
        <p:nvPicPr>
          <p:cNvPr id="16" name="Picture 15"/>
          <p:cNvPicPr/>
          <p:nvPr/>
        </p:nvPicPr>
        <p:blipFill rotWithShape="1">
          <a:blip r:embed="rId4" cstate="print">
            <a:extLst>
              <a:ext uri="{28A0092B-C50C-407E-A947-70E740481C1C}">
                <a14:useLocalDpi xmlns:a14="http://schemas.microsoft.com/office/drawing/2010/main" val="0"/>
              </a:ext>
            </a:extLst>
          </a:blip>
          <a:srcRect l="28131" t="14392" r="11260"/>
          <a:stretch/>
        </p:blipFill>
        <p:spPr bwMode="auto">
          <a:xfrm>
            <a:off x="3314700" y="8153400"/>
            <a:ext cx="1382851" cy="728871"/>
          </a:xfrm>
          <a:prstGeom prst="rect">
            <a:avLst/>
          </a:prstGeom>
          <a:ln>
            <a:noFill/>
          </a:ln>
          <a:extLst>
            <a:ext uri="{53640926-AAD7-44D8-BBD7-CCE9431645EC}">
              <a14:shadowObscured xmlns:a14="http://schemas.microsoft.com/office/drawing/2010/main"/>
            </a:ext>
          </a:extLst>
        </p:spPr>
      </p:pic>
      <p:pic>
        <p:nvPicPr>
          <p:cNvPr id="17" name="Picture 16"/>
          <p:cNvPicPr/>
          <p:nvPr/>
        </p:nvPicPr>
        <p:blipFill>
          <a:blip r:embed="rId5" cstate="print">
            <a:extLst>
              <a:ext uri="{28A0092B-C50C-407E-A947-70E740481C1C}">
                <a14:useLocalDpi xmlns:a14="http://schemas.microsoft.com/office/drawing/2010/main" val="0"/>
              </a:ext>
            </a:extLst>
          </a:blip>
          <a:stretch>
            <a:fillRect/>
          </a:stretch>
        </p:blipFill>
        <p:spPr>
          <a:xfrm rot="16200000">
            <a:off x="5347241" y="7737272"/>
            <a:ext cx="728871" cy="1561126"/>
          </a:xfrm>
          <a:prstGeom prst="rect">
            <a:avLst/>
          </a:prstGeom>
        </p:spPr>
      </p:pic>
      <p:pic>
        <p:nvPicPr>
          <p:cNvPr id="18" name="Picture 17" descr="Description: C:\Users\user1\Desktop\Logo.png"/>
          <p:cNvPicPr/>
          <p:nvPr/>
        </p:nvPicPr>
        <p:blipFill>
          <a:blip r:embed="rId6">
            <a:extLst>
              <a:ext uri="{28A0092B-C50C-407E-A947-70E740481C1C}">
                <a14:useLocalDpi xmlns:a14="http://schemas.microsoft.com/office/drawing/2010/main" val="0"/>
              </a:ext>
            </a:extLst>
          </a:blip>
          <a:srcRect/>
          <a:stretch>
            <a:fillRect/>
          </a:stretch>
        </p:blipFill>
        <p:spPr bwMode="auto">
          <a:xfrm>
            <a:off x="7755319" y="239892"/>
            <a:ext cx="1187450" cy="1136015"/>
          </a:xfrm>
          <a:prstGeom prst="rect">
            <a:avLst/>
          </a:prstGeom>
          <a:noFill/>
        </p:spPr>
      </p:pic>
      <p:sp>
        <p:nvSpPr>
          <p:cNvPr id="20" name="Rectangle 19"/>
          <p:cNvSpPr/>
          <p:nvPr/>
        </p:nvSpPr>
        <p:spPr>
          <a:xfrm>
            <a:off x="571500" y="9466609"/>
            <a:ext cx="1213345" cy="307777"/>
          </a:xfrm>
          <a:prstGeom prst="rect">
            <a:avLst/>
          </a:prstGeom>
        </p:spPr>
        <p:txBody>
          <a:bodyPr wrap="none">
            <a:spAutoFit/>
          </a:bodyPr>
          <a:lstStyle/>
          <a:p>
            <a:pPr algn="just"/>
            <a:r>
              <a:rPr lang="ro-RO" sz="1400" b="1" dirty="0">
                <a:latin typeface="+mj-lt"/>
                <a:ea typeface="+mj-ea"/>
                <a:cs typeface="+mj-cs"/>
              </a:rPr>
              <a:t>CONCLUSIONS</a:t>
            </a:r>
            <a:endParaRPr lang="en-US" sz="1400" b="1" dirty="0">
              <a:latin typeface="+mj-lt"/>
              <a:ea typeface="+mj-ea"/>
              <a:cs typeface="+mj-cs"/>
            </a:endParaRPr>
          </a:p>
        </p:txBody>
      </p:sp>
      <p:sp>
        <p:nvSpPr>
          <p:cNvPr id="21" name="Rectangle 20"/>
          <p:cNvSpPr/>
          <p:nvPr/>
        </p:nvSpPr>
        <p:spPr>
          <a:xfrm>
            <a:off x="2396910" y="8931930"/>
            <a:ext cx="5637441" cy="307777"/>
          </a:xfrm>
          <a:prstGeom prst="rect">
            <a:avLst/>
          </a:prstGeom>
        </p:spPr>
        <p:txBody>
          <a:bodyPr wrap="none">
            <a:spAutoFit/>
          </a:bodyPr>
          <a:lstStyle/>
          <a:p>
            <a:pPr algn="just"/>
            <a:r>
              <a:rPr lang="ro-RO" sz="1400" b="1" dirty="0"/>
              <a:t>Fig. 1 Appearance Line 9 Marjoram selected for homologation / patenting</a:t>
            </a:r>
          </a:p>
        </p:txBody>
      </p:sp>
    </p:spTree>
    <p:extLst>
      <p:ext uri="{BB962C8B-B14F-4D97-AF65-F5344CB8AC3E}">
        <p14:creationId xmlns:p14="http://schemas.microsoft.com/office/powerpoint/2010/main" val="26761496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231</TotalTime>
  <Words>443</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PRELIMINARY STUDIES REGARDING  THE IMPROVEMENT OF SOME VARIETIES OF MAJORANA HORTENSIS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18</cp:revision>
  <cp:lastPrinted>2024-05-20T10:55:00Z</cp:lastPrinted>
  <dcterms:created xsi:type="dcterms:W3CDTF">2024-02-27T07:52:51Z</dcterms:created>
  <dcterms:modified xsi:type="dcterms:W3CDTF">2024-05-21T01:00:06Z</dcterms:modified>
</cp:coreProperties>
</file>