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80513" cy="151923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33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539" y="2486346"/>
            <a:ext cx="7803436" cy="5289197"/>
          </a:xfrm>
        </p:spPr>
        <p:txBody>
          <a:bodyPr anchor="b"/>
          <a:lstStyle>
            <a:lvl1pPr algn="ctr">
              <a:defRPr sz="6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7979515"/>
            <a:ext cx="6885385" cy="3667973"/>
          </a:xfrm>
        </p:spPr>
        <p:txBody>
          <a:bodyPr/>
          <a:lstStyle>
            <a:lvl1pPr marL="0" indent="0" algn="ctr">
              <a:buNone/>
              <a:defRPr sz="2410"/>
            </a:lvl1pPr>
            <a:lvl2pPr marL="459029" indent="0" algn="ctr">
              <a:buNone/>
              <a:defRPr sz="2008"/>
            </a:lvl2pPr>
            <a:lvl3pPr marL="918058" indent="0" algn="ctr">
              <a:buNone/>
              <a:defRPr sz="1807"/>
            </a:lvl3pPr>
            <a:lvl4pPr marL="1377086" indent="0" algn="ctr">
              <a:buNone/>
              <a:defRPr sz="1606"/>
            </a:lvl4pPr>
            <a:lvl5pPr marL="1836115" indent="0" algn="ctr">
              <a:buNone/>
              <a:defRPr sz="1606"/>
            </a:lvl5pPr>
            <a:lvl6pPr marL="2295144" indent="0" algn="ctr">
              <a:buNone/>
              <a:defRPr sz="1606"/>
            </a:lvl6pPr>
            <a:lvl7pPr marL="2754173" indent="0" algn="ctr">
              <a:buNone/>
              <a:defRPr sz="1606"/>
            </a:lvl7pPr>
            <a:lvl8pPr marL="3213202" indent="0" algn="ctr">
              <a:buNone/>
              <a:defRPr sz="1606"/>
            </a:lvl8pPr>
            <a:lvl9pPr marL="3672230" indent="0" algn="ctr">
              <a:buNone/>
              <a:defRPr sz="160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9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7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808853"/>
            <a:ext cx="1979548" cy="12874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1" y="808853"/>
            <a:ext cx="5823888" cy="1287483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3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3787548"/>
            <a:ext cx="7918192" cy="6319605"/>
          </a:xfrm>
        </p:spPr>
        <p:txBody>
          <a:bodyPr anchor="b"/>
          <a:lstStyle>
            <a:lvl1pPr>
              <a:defRPr sz="6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10166939"/>
            <a:ext cx="7918192" cy="3323331"/>
          </a:xfrm>
        </p:spPr>
        <p:txBody>
          <a:bodyPr/>
          <a:lstStyle>
            <a:lvl1pPr marL="0" indent="0">
              <a:buNone/>
              <a:defRPr sz="2410">
                <a:solidFill>
                  <a:schemeClr val="tx1"/>
                </a:solidFill>
              </a:defRPr>
            </a:lvl1pPr>
            <a:lvl2pPr marL="459029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8058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7086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61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5144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4173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320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2230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4044267"/>
            <a:ext cx="3901718" cy="9639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4044267"/>
            <a:ext cx="3901718" cy="9639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3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808857"/>
            <a:ext cx="7918192" cy="29364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7" y="3724243"/>
            <a:ext cx="3883787" cy="1825194"/>
          </a:xfrm>
        </p:spPr>
        <p:txBody>
          <a:bodyPr anchor="b"/>
          <a:lstStyle>
            <a:lvl1pPr marL="0" indent="0">
              <a:buNone/>
              <a:defRPr sz="2410" b="1"/>
            </a:lvl1pPr>
            <a:lvl2pPr marL="459029" indent="0">
              <a:buNone/>
              <a:defRPr sz="2008" b="1"/>
            </a:lvl2pPr>
            <a:lvl3pPr marL="918058" indent="0">
              <a:buNone/>
              <a:defRPr sz="1807" b="1"/>
            </a:lvl3pPr>
            <a:lvl4pPr marL="1377086" indent="0">
              <a:buNone/>
              <a:defRPr sz="1606" b="1"/>
            </a:lvl4pPr>
            <a:lvl5pPr marL="1836115" indent="0">
              <a:buNone/>
              <a:defRPr sz="1606" b="1"/>
            </a:lvl5pPr>
            <a:lvl6pPr marL="2295144" indent="0">
              <a:buNone/>
              <a:defRPr sz="1606" b="1"/>
            </a:lvl6pPr>
            <a:lvl7pPr marL="2754173" indent="0">
              <a:buNone/>
              <a:defRPr sz="1606" b="1"/>
            </a:lvl7pPr>
            <a:lvl8pPr marL="3213202" indent="0">
              <a:buNone/>
              <a:defRPr sz="1606" b="1"/>
            </a:lvl8pPr>
            <a:lvl9pPr marL="3672230" indent="0">
              <a:buNone/>
              <a:defRPr sz="160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7" y="5549437"/>
            <a:ext cx="3883787" cy="81623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3724243"/>
            <a:ext cx="3902914" cy="1825194"/>
          </a:xfrm>
        </p:spPr>
        <p:txBody>
          <a:bodyPr anchor="b"/>
          <a:lstStyle>
            <a:lvl1pPr marL="0" indent="0">
              <a:buNone/>
              <a:defRPr sz="2410" b="1"/>
            </a:lvl1pPr>
            <a:lvl2pPr marL="459029" indent="0">
              <a:buNone/>
              <a:defRPr sz="2008" b="1"/>
            </a:lvl2pPr>
            <a:lvl3pPr marL="918058" indent="0">
              <a:buNone/>
              <a:defRPr sz="1807" b="1"/>
            </a:lvl3pPr>
            <a:lvl4pPr marL="1377086" indent="0">
              <a:buNone/>
              <a:defRPr sz="1606" b="1"/>
            </a:lvl4pPr>
            <a:lvl5pPr marL="1836115" indent="0">
              <a:buNone/>
              <a:defRPr sz="1606" b="1"/>
            </a:lvl5pPr>
            <a:lvl6pPr marL="2295144" indent="0">
              <a:buNone/>
              <a:defRPr sz="1606" b="1"/>
            </a:lvl6pPr>
            <a:lvl7pPr marL="2754173" indent="0">
              <a:buNone/>
              <a:defRPr sz="1606" b="1"/>
            </a:lvl7pPr>
            <a:lvl8pPr marL="3213202" indent="0">
              <a:buNone/>
              <a:defRPr sz="1606" b="1"/>
            </a:lvl8pPr>
            <a:lvl9pPr marL="3672230" indent="0">
              <a:buNone/>
              <a:defRPr sz="160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5549437"/>
            <a:ext cx="3902914" cy="81623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1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1012825"/>
            <a:ext cx="2960954" cy="3544888"/>
          </a:xfrm>
        </p:spPr>
        <p:txBody>
          <a:bodyPr anchor="b"/>
          <a:lstStyle>
            <a:lvl1pPr>
              <a:defRPr sz="32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4" y="2187424"/>
            <a:ext cx="4647635" cy="10796433"/>
          </a:xfrm>
        </p:spPr>
        <p:txBody>
          <a:bodyPr/>
          <a:lstStyle>
            <a:lvl1pPr>
              <a:defRPr sz="3213"/>
            </a:lvl1pPr>
            <a:lvl2pPr>
              <a:defRPr sz="2811"/>
            </a:lvl2pPr>
            <a:lvl3pPr>
              <a:defRPr sz="2410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4557713"/>
            <a:ext cx="2960954" cy="8443726"/>
          </a:xfrm>
        </p:spPr>
        <p:txBody>
          <a:bodyPr/>
          <a:lstStyle>
            <a:lvl1pPr marL="0" indent="0">
              <a:buNone/>
              <a:defRPr sz="1606"/>
            </a:lvl1pPr>
            <a:lvl2pPr marL="459029" indent="0">
              <a:buNone/>
              <a:defRPr sz="1406"/>
            </a:lvl2pPr>
            <a:lvl3pPr marL="918058" indent="0">
              <a:buNone/>
              <a:defRPr sz="1205"/>
            </a:lvl3pPr>
            <a:lvl4pPr marL="1377086" indent="0">
              <a:buNone/>
              <a:defRPr sz="1004"/>
            </a:lvl4pPr>
            <a:lvl5pPr marL="1836115" indent="0">
              <a:buNone/>
              <a:defRPr sz="1004"/>
            </a:lvl5pPr>
            <a:lvl6pPr marL="2295144" indent="0">
              <a:buNone/>
              <a:defRPr sz="1004"/>
            </a:lvl6pPr>
            <a:lvl7pPr marL="2754173" indent="0">
              <a:buNone/>
              <a:defRPr sz="1004"/>
            </a:lvl7pPr>
            <a:lvl8pPr marL="3213202" indent="0">
              <a:buNone/>
              <a:defRPr sz="1004"/>
            </a:lvl8pPr>
            <a:lvl9pPr marL="3672230" indent="0">
              <a:buNone/>
              <a:defRPr sz="100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1012825"/>
            <a:ext cx="2960954" cy="3544888"/>
          </a:xfrm>
        </p:spPr>
        <p:txBody>
          <a:bodyPr anchor="b"/>
          <a:lstStyle>
            <a:lvl1pPr>
              <a:defRPr sz="32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02914" y="2187424"/>
            <a:ext cx="4647635" cy="10796433"/>
          </a:xfrm>
        </p:spPr>
        <p:txBody>
          <a:bodyPr anchor="t"/>
          <a:lstStyle>
            <a:lvl1pPr marL="0" indent="0">
              <a:buNone/>
              <a:defRPr sz="3213"/>
            </a:lvl1pPr>
            <a:lvl2pPr marL="459029" indent="0">
              <a:buNone/>
              <a:defRPr sz="2811"/>
            </a:lvl2pPr>
            <a:lvl3pPr marL="918058" indent="0">
              <a:buNone/>
              <a:defRPr sz="2410"/>
            </a:lvl3pPr>
            <a:lvl4pPr marL="1377086" indent="0">
              <a:buNone/>
              <a:defRPr sz="2008"/>
            </a:lvl4pPr>
            <a:lvl5pPr marL="1836115" indent="0">
              <a:buNone/>
              <a:defRPr sz="2008"/>
            </a:lvl5pPr>
            <a:lvl6pPr marL="2295144" indent="0">
              <a:buNone/>
              <a:defRPr sz="2008"/>
            </a:lvl6pPr>
            <a:lvl7pPr marL="2754173" indent="0">
              <a:buNone/>
              <a:defRPr sz="2008"/>
            </a:lvl7pPr>
            <a:lvl8pPr marL="3213202" indent="0">
              <a:buNone/>
              <a:defRPr sz="2008"/>
            </a:lvl8pPr>
            <a:lvl9pPr marL="3672230" indent="0">
              <a:buNone/>
              <a:defRPr sz="200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4557713"/>
            <a:ext cx="2960954" cy="8443726"/>
          </a:xfrm>
        </p:spPr>
        <p:txBody>
          <a:bodyPr/>
          <a:lstStyle>
            <a:lvl1pPr marL="0" indent="0">
              <a:buNone/>
              <a:defRPr sz="1606"/>
            </a:lvl1pPr>
            <a:lvl2pPr marL="459029" indent="0">
              <a:buNone/>
              <a:defRPr sz="1406"/>
            </a:lvl2pPr>
            <a:lvl3pPr marL="918058" indent="0">
              <a:buNone/>
              <a:defRPr sz="1205"/>
            </a:lvl3pPr>
            <a:lvl4pPr marL="1377086" indent="0">
              <a:buNone/>
              <a:defRPr sz="1004"/>
            </a:lvl4pPr>
            <a:lvl5pPr marL="1836115" indent="0">
              <a:buNone/>
              <a:defRPr sz="1004"/>
            </a:lvl5pPr>
            <a:lvl6pPr marL="2295144" indent="0">
              <a:buNone/>
              <a:defRPr sz="1004"/>
            </a:lvl6pPr>
            <a:lvl7pPr marL="2754173" indent="0">
              <a:buNone/>
              <a:defRPr sz="1004"/>
            </a:lvl7pPr>
            <a:lvl8pPr marL="3213202" indent="0">
              <a:buNone/>
              <a:defRPr sz="1004"/>
            </a:lvl8pPr>
            <a:lvl9pPr marL="3672230" indent="0">
              <a:buNone/>
              <a:defRPr sz="100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1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808857"/>
            <a:ext cx="7918192" cy="293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4044267"/>
            <a:ext cx="7918192" cy="9639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14081084"/>
            <a:ext cx="2065615" cy="808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A2A3C-5716-4556-9FE0-DD4B3B8C964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14081084"/>
            <a:ext cx="3098423" cy="808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8" y="14081084"/>
            <a:ext cx="2065615" cy="808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8058" rtl="0" eaLnBrk="1" latinLnBrk="0" hangingPunct="1">
        <a:lnSpc>
          <a:spcPct val="90000"/>
        </a:lnSpc>
        <a:spcBef>
          <a:spcPct val="0"/>
        </a:spcBef>
        <a:buNone/>
        <a:defRPr sz="4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514" indent="-229514" algn="l" defTabSz="918058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543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2pPr>
      <a:lvl3pPr marL="1147572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601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630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658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687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716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745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9029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8058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7086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6115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5144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4173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3202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2230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CE139A62-3A52-BF06-5965-45D896207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27" y="6231309"/>
            <a:ext cx="1901330" cy="126838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19" y="1547685"/>
            <a:ext cx="8767179" cy="110687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Influence of climate change on potato virotic degeneration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014"/>
            <a:ext cx="1229550" cy="15906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3419" y="1572491"/>
            <a:ext cx="8640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892" y="145335"/>
            <a:ext cx="5912235" cy="8170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o-RO" sz="2400" b="1" dirty="0"/>
              <a:t>ACADEMIA DE ȘTIINȚE AGRICOLE ȘI SILVICE 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o-RO" sz="2400" b="1" dirty="0"/>
              <a:t>“</a:t>
            </a:r>
            <a:r>
              <a:rPr lang="ro-RO" sz="2400" b="1" i="1" dirty="0"/>
              <a:t>GHEORGHE IONESCU ȘIȘEȘTI</a:t>
            </a:r>
            <a:r>
              <a:rPr lang="en-US" sz="2400" b="1" dirty="0"/>
              <a:t>”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29550" y="889991"/>
            <a:ext cx="6562731" cy="747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8058" rtl="0" eaLnBrk="1" latinLnBrk="0" hangingPunct="1">
              <a:lnSpc>
                <a:spcPct val="90000"/>
              </a:lnSpc>
              <a:spcBef>
                <a:spcPts val="1004"/>
              </a:spcBef>
              <a:buFont typeface="Arial" panose="020B0604020202020204" pitchFamily="34" charset="0"/>
              <a:buNone/>
              <a:defRPr sz="24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029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2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58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7086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115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5144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4173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3202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30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</a:t>
            </a:r>
            <a:r>
              <a:rPr lang="ro-RO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ți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unea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</a:t>
            </a:r>
            <a:r>
              <a:rPr lang="ro-RO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Cercetare – Dezvoltare pentru Cartof Târgu Secuiesc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3419" y="2812674"/>
            <a:ext cx="8767178" cy="1424361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experimental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R.D.S.P. Targu Secuiesc, a comparative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potato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varieties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tolerance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virotic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degeneration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period 202</a:t>
            </a:r>
            <a:r>
              <a:rPr lang="ro-RO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- 202</a:t>
            </a:r>
            <a:r>
              <a:rPr lang="ro-RO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</a:t>
            </a:r>
            <a:r>
              <a:rPr lang="ro-RO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viroids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visually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202</a:t>
            </a:r>
            <a:r>
              <a:rPr lang="ro-RO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viroids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Labella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(12.95%), Baltic Fire (10.08%)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Ludmilla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(6.17%)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varieties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</a:t>
            </a:r>
            <a:r>
              <a:rPr lang="ro-RO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</a:t>
            </a:r>
            <a:r>
              <a:rPr lang="ro-RO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Labella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(12.95% / 19.58/%), Baltic Fire (10.08% / 17.76%)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Ludmilla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(6.17% / 13.86%)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varieties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highest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 of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virological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ro-RO" sz="14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ro-RO" sz="14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yields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</a:t>
            </a:r>
            <a:r>
              <a:rPr lang="ro-RO" sz="14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ro-RO" sz="14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4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highest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yields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recorded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ro-RO" sz="1400" b="1" i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Redsec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69.09 t/ha, Arizona </a:t>
            </a:r>
            <a:r>
              <a:rPr lang="ro-RO" sz="14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59.35 t/ha </a:t>
            </a:r>
            <a:r>
              <a:rPr lang="ro-RO" sz="14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Allegria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o-RO" sz="14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49.99 t/ha.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27326" y="14484489"/>
            <a:ext cx="893727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04481" y="14484489"/>
            <a:ext cx="5857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CONFERINTA ANIVERSARA ICAR</a:t>
            </a:r>
            <a:r>
              <a:rPr lang="ro-RO" sz="2000" b="1" dirty="0"/>
              <a:t> ed. III</a:t>
            </a:r>
            <a:endParaRPr lang="en-US" sz="2000" b="1" dirty="0"/>
          </a:p>
          <a:p>
            <a:pPr algn="ctr"/>
            <a:r>
              <a:rPr lang="en-US" sz="2000" b="1" dirty="0" err="1"/>
              <a:t>Bucuresti</a:t>
            </a:r>
            <a:r>
              <a:rPr lang="en-US" sz="2000" b="1" dirty="0"/>
              <a:t>, 30 </a:t>
            </a:r>
            <a:r>
              <a:rPr lang="en-US" sz="2000" b="1" dirty="0" err="1"/>
              <a:t>mai</a:t>
            </a:r>
            <a:r>
              <a:rPr lang="en-US" sz="2000" b="1" dirty="0"/>
              <a:t> 2024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68537" y="4398476"/>
            <a:ext cx="3117369" cy="3278539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varieties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grown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comparative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competition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crops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virotic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degeneration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revealed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varieties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total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yields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ranging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43.42 t/ha (</a:t>
            </a:r>
            <a:r>
              <a:rPr lang="ro-RO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Allegria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71.56 t/ha (</a:t>
            </a:r>
            <a:r>
              <a:rPr lang="ro-RO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Redsec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differences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control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variety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highly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significant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statistically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assured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lowest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total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yields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recorded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ro-RO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Ludmilla</a:t>
            </a:r>
            <a:r>
              <a:rPr lang="ro-R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(15.83 t/ha in 2023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20.60 t/ha in 2022)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Baltic Fire 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(21.40 t/ha in 2023),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negative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differences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control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variety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highly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significant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statistically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assured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044" y="11792476"/>
            <a:ext cx="8767176" cy="1447526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(2021)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viroids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visually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2022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viroids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ro-R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Corsica 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(20.25%), </a:t>
            </a:r>
            <a:r>
              <a:rPr lang="ro-RO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Labella</a:t>
            </a:r>
            <a:r>
              <a:rPr lang="ro-R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(15.55%), </a:t>
            </a:r>
            <a:r>
              <a:rPr lang="ro-R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Arizona 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(15.00%), </a:t>
            </a:r>
            <a:r>
              <a:rPr lang="ro-R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Severina 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(14.58)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Prada 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(13.81%).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In 2022, </a:t>
            </a:r>
            <a:r>
              <a:rPr lang="ro-RO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Redsec</a:t>
            </a:r>
            <a:r>
              <a:rPr lang="ro-R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remains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variety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lowest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% of virus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1.67%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followed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Baltic Fire (2.56%)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highest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yields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recorded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2023 for </a:t>
            </a:r>
            <a:r>
              <a:rPr lang="ro-RO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Redsec</a:t>
            </a:r>
            <a:r>
              <a:rPr lang="ro-R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71.56 t/ha, </a:t>
            </a:r>
            <a:r>
              <a:rPr lang="ro-R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Arizona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65.31 t/ha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Allegria</a:t>
            </a:r>
            <a:r>
              <a:rPr lang="ro-R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ro-R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55.95 t/ha,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yields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2022 - 2023.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most resistant variety to virotic degeneration was </a:t>
            </a:r>
            <a:r>
              <a:rPr lang="ro-RO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Redsec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a 3-year average yield of 52.04 t/ha and an average % of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viroids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1.67%.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13044" y="13548458"/>
            <a:ext cx="8767176" cy="835958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1125" marR="2540" lvl="0" indent="-111125" algn="l" defTabSz="804863">
              <a:spcAft>
                <a:spcPts val="0"/>
              </a:spcAft>
              <a:buFont typeface="+mj-lt"/>
              <a:buAutoNum type="arabicPeriod"/>
            </a:pP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Brien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P.J., Allen E.J. - 1981. The concept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measurment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physiological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Abstracts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Conference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papers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8-th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Triennial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Conference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EAPR,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Wageningen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 64-66.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1125" marR="2540" lvl="0" indent="-111125" algn="l" defTabSz="804863">
              <a:spcAft>
                <a:spcPts val="0"/>
              </a:spcAft>
              <a:buFont typeface="+mj-lt"/>
              <a:buAutoNum type="arabicPeriod"/>
            </a:pP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Grison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C. - 1990, The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physiological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 of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seedlings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French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potato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1125" marR="2540" lvl="0" indent="-111125" algn="l" defTabSz="804863">
              <a:spcAft>
                <a:spcPts val="0"/>
              </a:spcAft>
              <a:buFont typeface="+mj-lt"/>
              <a:buAutoNum type="arabicPeriod"/>
            </a:pP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Kawakami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K., - 1962, The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Physiological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Degeneration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Potato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Tubers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Control European </a:t>
            </a:r>
            <a:r>
              <a:rPr lang="ro-R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Potato</a:t>
            </a:r>
            <a:r>
              <a:rPr lang="ro-R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Jurnal. 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042" y="4337150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RESULTS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194607" y="13211940"/>
            <a:ext cx="137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o-RO" b="1" dirty="0"/>
              <a:t>REFERENCES</a:t>
            </a:r>
            <a:endParaRPr lang="en-US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2188AA-DC43-1C22-BCB9-19DFC7008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063" y="90274"/>
            <a:ext cx="1238025" cy="13184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CE685B9-1F25-B77C-FC0D-EF7C2175A2E0}"/>
              </a:ext>
            </a:extLst>
          </p:cNvPr>
          <p:cNvSpPr/>
          <p:nvPr/>
        </p:nvSpPr>
        <p:spPr>
          <a:xfrm>
            <a:off x="6187348" y="2412030"/>
            <a:ext cx="235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/>
              <a:t>Mike Luiza, Baciu Anca</a:t>
            </a:r>
            <a:endParaRPr lang="en-US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087B21-846F-6B60-D95D-B1D3198F88AB}"/>
              </a:ext>
            </a:extLst>
          </p:cNvPr>
          <p:cNvSpPr/>
          <p:nvPr/>
        </p:nvSpPr>
        <p:spPr>
          <a:xfrm>
            <a:off x="213044" y="11257440"/>
            <a:ext cx="1563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</a:t>
            </a:r>
            <a:r>
              <a:rPr lang="ro-RO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SIONS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F2FC59-34FF-6687-77C4-1F5D90F5074E}"/>
              </a:ext>
            </a:extLst>
          </p:cNvPr>
          <p:cNvSpPr txBox="1"/>
          <p:nvPr/>
        </p:nvSpPr>
        <p:spPr>
          <a:xfrm>
            <a:off x="120243" y="4630561"/>
            <a:ext cx="365227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1.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Influence 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climatic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conditions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variety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total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yield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obtained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comparative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competition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crops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varieties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tested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virotic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degeneration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2021 </a:t>
            </a:r>
            <a:r>
              <a:rPr lang="ro-RO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9E4C1C-E88B-6081-91F9-08C0CF3F0A47}"/>
              </a:ext>
            </a:extLst>
          </p:cNvPr>
          <p:cNvSpPr/>
          <p:nvPr/>
        </p:nvSpPr>
        <p:spPr>
          <a:xfrm>
            <a:off x="203419" y="2446150"/>
            <a:ext cx="98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CF5F24A-3F1C-FC68-BB69-4C9E0919C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724" y="4578005"/>
            <a:ext cx="1901331" cy="142436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A643832-DCC0-DA85-844A-8F46459650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5" y="7839507"/>
            <a:ext cx="3088412" cy="142658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E750A59-31BA-D016-222C-9D2D31882278}"/>
              </a:ext>
            </a:extLst>
          </p:cNvPr>
          <p:cNvSpPr txBox="1"/>
          <p:nvPr/>
        </p:nvSpPr>
        <p:spPr>
          <a:xfrm>
            <a:off x="3855724" y="9383759"/>
            <a:ext cx="51862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2. </a:t>
            </a:r>
            <a:r>
              <a:rPr lang="ro-RO" sz="1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ro-RO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ro-RO" sz="1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influence</a:t>
            </a:r>
            <a:r>
              <a:rPr lang="ro-RO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climatic </a:t>
            </a:r>
            <a:r>
              <a:rPr lang="ro-RO" sz="1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conditions</a:t>
            </a:r>
            <a:r>
              <a:rPr lang="ro-RO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ro-RO" sz="1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ro-RO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total </a:t>
            </a:r>
            <a:r>
              <a:rPr lang="ro-RO" sz="1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yield</a:t>
            </a:r>
            <a:r>
              <a:rPr lang="ro-RO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obtained</a:t>
            </a:r>
            <a:r>
              <a:rPr lang="ro-RO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comparative </a:t>
            </a:r>
            <a:r>
              <a:rPr lang="ro-RO" sz="1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competition</a:t>
            </a:r>
            <a:r>
              <a:rPr lang="ro-RO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crops</a:t>
            </a:r>
            <a:r>
              <a:rPr lang="ro-RO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ro-RO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varieties</a:t>
            </a:r>
            <a:r>
              <a:rPr lang="ro-RO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tested</a:t>
            </a:r>
            <a:r>
              <a:rPr lang="ro-RO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virotic </a:t>
            </a:r>
            <a:r>
              <a:rPr lang="ro-RO" sz="1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degeneration</a:t>
            </a:r>
            <a:r>
              <a:rPr lang="ro-RO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ro-RO" sz="1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period 2021 - 2023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490505-6086-F2A1-BBAD-4A92781C31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4012" y="10129064"/>
            <a:ext cx="5186208" cy="15068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ECEBDD-3079-CDC1-73C3-4200FCB3DD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724" y="7629681"/>
            <a:ext cx="1923883" cy="142435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77E578-A34D-ED13-5616-21084E87F0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581" y="5820066"/>
            <a:ext cx="3579383" cy="52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49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552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Influence of climate change on potato virotic degeneration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TITLUL</dc:title>
  <dc:creator>admin</dc:creator>
  <cp:lastModifiedBy>aurel.badiu</cp:lastModifiedBy>
  <cp:revision>10</cp:revision>
  <dcterms:created xsi:type="dcterms:W3CDTF">2024-02-27T07:52:51Z</dcterms:created>
  <dcterms:modified xsi:type="dcterms:W3CDTF">2024-05-23T05:19:18Z</dcterms:modified>
</cp:coreProperties>
</file>