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10" autoAdjust="0"/>
    <p:restoredTop sz="94660"/>
  </p:normalViewPr>
  <p:slideViewPr>
    <p:cSldViewPr snapToGrid="0">
      <p:cViewPr varScale="1">
        <p:scale>
          <a:sx n="52" d="100"/>
          <a:sy n="52" d="100"/>
        </p:scale>
        <p:origin x="3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9" y="2486346"/>
            <a:ext cx="7803436" cy="5289197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4" y="7979515"/>
            <a:ext cx="6885385" cy="3667973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5" y="808853"/>
            <a:ext cx="1979548" cy="128748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1" y="808853"/>
            <a:ext cx="5823888" cy="1287483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79" y="3787548"/>
            <a:ext cx="7918192" cy="6319605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79" y="10166939"/>
            <a:ext cx="7918192" cy="3323331"/>
          </a:xfrm>
        </p:spPr>
        <p:txBody>
          <a:bodyPr/>
          <a:lstStyle>
            <a:lvl1pPr marL="0" indent="0">
              <a:buNone/>
              <a:defRPr sz="2410">
                <a:solidFill>
                  <a:schemeClr val="tx1"/>
                </a:solidFill>
              </a:defRPr>
            </a:lvl1pPr>
            <a:lvl2pPr marL="459029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8058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7086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61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514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4173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320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2230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0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5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808857"/>
            <a:ext cx="7918192" cy="29364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7" y="3724243"/>
            <a:ext cx="3883787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7" y="5549437"/>
            <a:ext cx="3883787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3"/>
            <a:ext cx="3902914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7"/>
            <a:ext cx="3902914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4" y="2187424"/>
            <a:ext cx="4647635" cy="10796433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4" y="2187424"/>
            <a:ext cx="4647635" cy="10796433"/>
          </a:xfrm>
        </p:spPr>
        <p:txBody>
          <a:bodyPr anchor="t"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1" y="808857"/>
            <a:ext cx="7918192" cy="293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1" y="4044267"/>
            <a:ext cx="7918192" cy="96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0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5" y="14081084"/>
            <a:ext cx="3098423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8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8058" rtl="0" eaLnBrk="1" latinLnBrk="0" hangingPunct="1">
        <a:lnSpc>
          <a:spcPct val="90000"/>
        </a:lnSpc>
        <a:spcBef>
          <a:spcPct val="0"/>
        </a:spcBef>
        <a:buNone/>
        <a:defRPr sz="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514" indent="-229514" algn="l" defTabSz="918058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543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0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2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1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630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1000">
              <a:srgbClr val="DEEDD9"/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14" y="2247039"/>
            <a:ext cx="8764437" cy="1308961"/>
          </a:xfrm>
        </p:spPr>
        <p:txBody>
          <a:bodyPr>
            <a:noAutofit/>
          </a:bodyPr>
          <a:lstStyle/>
          <a:p>
            <a:r>
              <a:rPr lang="en-US" sz="2400" b="1" dirty="0"/>
              <a:t>INSTITUTUL DE CERCETARE – DEZVOLTARE PENTRU PAJIŞTI  BRAŞOV</a:t>
            </a:r>
            <a:r>
              <a:rPr lang="ro-RO" sz="2400" b="1" dirty="0"/>
              <a:t> - Continuator al cercetării pratologice inițiate de Institutul de Cercetări Agronomice al </a:t>
            </a:r>
            <a:r>
              <a:rPr lang="ro-RO" sz="2400" b="1" dirty="0" smtClean="0"/>
              <a:t>României</a:t>
            </a:r>
            <a:br>
              <a:rPr lang="ro-RO" sz="2400" b="1" dirty="0" smtClean="0"/>
            </a:br>
            <a:r>
              <a:rPr lang="ro-RO" sz="2400" b="1" dirty="0" err="1" smtClean="0"/>
              <a:t>V.Mocanu</a:t>
            </a:r>
            <a:r>
              <a:rPr lang="ro-RO" sz="2400" b="1" dirty="0" smtClean="0"/>
              <a:t>, </a:t>
            </a:r>
            <a:r>
              <a:rPr lang="ro-RO" sz="2400" b="1" dirty="0" err="1" smtClean="0"/>
              <a:t>V.A.Blaj</a:t>
            </a:r>
            <a:r>
              <a:rPr lang="ro-RO" sz="2400" b="1" dirty="0" smtClean="0"/>
              <a:t>, Th. </a:t>
            </a:r>
            <a:r>
              <a:rPr lang="ro-RO" sz="2400" b="1" dirty="0" err="1" smtClean="0"/>
              <a:t>Marușca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640" y="183812"/>
            <a:ext cx="1327672" cy="171756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13051" y="1974281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971" y="317771"/>
            <a:ext cx="5689600" cy="817013"/>
          </a:xfrm>
        </p:spPr>
        <p:txBody>
          <a:bodyPr>
            <a:noAutofit/>
          </a:bodyPr>
          <a:lstStyle/>
          <a:p>
            <a:r>
              <a:rPr lang="ro-RO" sz="2400" b="1" dirty="0"/>
              <a:t>ACADEMIA DE ȘTIINȚE AGRICOLE ȘI SILVICE </a:t>
            </a:r>
            <a:endParaRPr lang="en-US" sz="2400" b="1" dirty="0"/>
          </a:p>
          <a:p>
            <a:r>
              <a:rPr lang="ro-RO" sz="2400" b="1" dirty="0"/>
              <a:t>“</a:t>
            </a:r>
            <a:r>
              <a:rPr lang="ro-RO" sz="2400" b="1" i="1" dirty="0"/>
              <a:t>GHEORGHE IONESCU ȘIȘEȘTI</a:t>
            </a:r>
            <a:r>
              <a:rPr lang="en-US" sz="2400" b="1" dirty="0"/>
              <a:t>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80183" y="1139842"/>
            <a:ext cx="6151131" cy="6944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/>
              <a:t>INSTITUTUL DE CERCETARE – DEZVOLTARE </a:t>
            </a:r>
          </a:p>
          <a:p>
            <a:r>
              <a:rPr lang="en-US" sz="2200" b="1" dirty="0"/>
              <a:t>PENTRU PAJIŞTI  BRAŞOV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49895" y="4166730"/>
            <a:ext cx="8375005" cy="1940772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1400" b="1" dirty="0" err="1">
                <a:latin typeface="+mn-lt"/>
              </a:rPr>
              <a:t>Tematica</a:t>
            </a:r>
            <a:r>
              <a:rPr lang="en-US" sz="1400" b="1" dirty="0">
                <a:latin typeface="+mn-lt"/>
              </a:rPr>
              <a:t> de </a:t>
            </a:r>
            <a:r>
              <a:rPr lang="en-US" sz="1400" b="1" dirty="0" err="1">
                <a:latin typeface="+mn-lt"/>
              </a:rPr>
              <a:t>cercetare</a:t>
            </a:r>
            <a:r>
              <a:rPr lang="en-US" sz="1400" b="1" dirty="0">
                <a:latin typeface="+mn-lt"/>
              </a:rPr>
              <a:t> a  </a:t>
            </a:r>
            <a:r>
              <a:rPr lang="en-US" sz="1400" b="1" dirty="0" err="1">
                <a:latin typeface="+mn-lt"/>
              </a:rPr>
              <a:t>statiunilor</a:t>
            </a:r>
            <a:r>
              <a:rPr lang="en-US" sz="1400" b="1" dirty="0">
                <a:latin typeface="+mn-lt"/>
              </a:rPr>
              <a:t>, </a:t>
            </a:r>
            <a:r>
              <a:rPr lang="en-US" sz="1400" b="1" dirty="0" err="1">
                <a:latin typeface="+mn-lt"/>
              </a:rPr>
              <a:t>secțiilor</a:t>
            </a:r>
            <a:r>
              <a:rPr lang="en-US" sz="1400" b="1" dirty="0">
                <a:latin typeface="+mn-lt"/>
              </a:rPr>
              <a:t> și </a:t>
            </a:r>
            <a:r>
              <a:rPr lang="en-US" sz="1400" b="1" dirty="0" err="1">
                <a:latin typeface="+mn-lt"/>
              </a:rPr>
              <a:t>institutelor</a:t>
            </a:r>
            <a:r>
              <a:rPr lang="en-US" sz="1400" b="1" dirty="0">
                <a:latin typeface="+mn-lt"/>
              </a:rPr>
              <a:t>, </a:t>
            </a:r>
            <a:r>
              <a:rPr lang="en-US" sz="1400" b="1" dirty="0" err="1">
                <a:latin typeface="+mn-lt"/>
              </a:rPr>
              <a:t>continuatoare</a:t>
            </a:r>
            <a:r>
              <a:rPr lang="en-US" sz="1400" b="1" dirty="0">
                <a:latin typeface="+mn-lt"/>
              </a:rPr>
              <a:t> ale </a:t>
            </a:r>
            <a:r>
              <a:rPr lang="en-US" sz="1400" b="1" dirty="0" err="1">
                <a:latin typeface="+mn-lt"/>
              </a:rPr>
              <a:t>cercetărilor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pratologice</a:t>
            </a:r>
            <a:r>
              <a:rPr lang="en-US" sz="1400" b="1" dirty="0">
                <a:latin typeface="+mn-lt"/>
              </a:rPr>
              <a:t> initiate in </a:t>
            </a:r>
            <a:r>
              <a:rPr lang="en-US" sz="1400" b="1" dirty="0" err="1">
                <a:latin typeface="+mn-lt"/>
              </a:rPr>
              <a:t>cadrul</a:t>
            </a:r>
            <a:r>
              <a:rPr lang="en-US" sz="1400" b="1" dirty="0">
                <a:latin typeface="+mn-lt"/>
              </a:rPr>
              <a:t> INSTITUTULUI DE CERCETĂRI AGRONOMICE AL ROMÂNIEI (ICAR) a </a:t>
            </a:r>
            <a:r>
              <a:rPr lang="en-US" sz="1400" b="1" dirty="0" err="1">
                <a:latin typeface="+mn-lt"/>
              </a:rPr>
              <a:t>trebuit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să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rezolve</a:t>
            </a:r>
            <a:r>
              <a:rPr lang="en-US" sz="1400" b="1" dirty="0">
                <a:latin typeface="+mn-lt"/>
              </a:rPr>
              <a:t> o </a:t>
            </a:r>
            <a:r>
              <a:rPr lang="en-US" sz="1400" b="1" dirty="0" err="1">
                <a:latin typeface="+mn-lt"/>
              </a:rPr>
              <a:t>mulțime</a:t>
            </a:r>
            <a:r>
              <a:rPr lang="en-US" sz="1400" b="1" dirty="0">
                <a:latin typeface="+mn-lt"/>
              </a:rPr>
              <a:t> de </a:t>
            </a:r>
            <a:r>
              <a:rPr lang="en-US" sz="1400" b="1" dirty="0" err="1">
                <a:latin typeface="+mn-lt"/>
              </a:rPr>
              <a:t>probleme</a:t>
            </a:r>
            <a:r>
              <a:rPr lang="en-US" sz="1400" b="1" dirty="0">
                <a:latin typeface="+mn-lt"/>
              </a:rPr>
              <a:t> legate de </a:t>
            </a:r>
            <a:r>
              <a:rPr lang="en-US" sz="1400" b="1" dirty="0" err="1">
                <a:latin typeface="+mn-lt"/>
              </a:rPr>
              <a:t>valorificarea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acestei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imense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bogății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reprezintă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fondul</a:t>
            </a:r>
            <a:r>
              <a:rPr lang="en-US" sz="1400" b="1" dirty="0">
                <a:latin typeface="+mn-lt"/>
              </a:rPr>
              <a:t> pastoral </a:t>
            </a:r>
            <a:r>
              <a:rPr lang="en-US" sz="1400" b="1" dirty="0" err="1">
                <a:latin typeface="+mn-lt"/>
              </a:rPr>
              <a:t>țării</a:t>
            </a:r>
            <a:r>
              <a:rPr lang="en-US" sz="1400" b="1" dirty="0">
                <a:latin typeface="+mn-lt"/>
              </a:rPr>
              <a:t>, de la </a:t>
            </a:r>
            <a:r>
              <a:rPr lang="en-US" sz="1400" b="1" dirty="0" err="1">
                <a:latin typeface="+mn-lt"/>
              </a:rPr>
              <a:t>elaborarea</a:t>
            </a:r>
            <a:r>
              <a:rPr lang="en-US" sz="1400" b="1" dirty="0">
                <a:latin typeface="+mn-lt"/>
              </a:rPr>
              <a:t> de </a:t>
            </a:r>
            <a:r>
              <a:rPr lang="en-US" sz="1400" b="1" dirty="0" err="1">
                <a:latin typeface="+mn-lt"/>
              </a:rPr>
              <a:t>tehnologii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privind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îmbunătățirea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pajiștilor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permanente</a:t>
            </a:r>
            <a:r>
              <a:rPr lang="en-US" sz="1400" b="1" dirty="0">
                <a:latin typeface="+mn-lt"/>
              </a:rPr>
              <a:t> și </a:t>
            </a:r>
            <a:r>
              <a:rPr lang="en-US" sz="1400" b="1" dirty="0" err="1">
                <a:latin typeface="+mn-lt"/>
              </a:rPr>
              <a:t>înființarea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pajiștilor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temporare</a:t>
            </a:r>
            <a:r>
              <a:rPr lang="en-US" sz="1400" b="1" dirty="0">
                <a:latin typeface="+mn-lt"/>
              </a:rPr>
              <a:t>, la </a:t>
            </a:r>
            <a:r>
              <a:rPr lang="en-US" sz="1400" b="1" dirty="0" err="1">
                <a:latin typeface="+mn-lt"/>
              </a:rPr>
              <a:t>crearea</a:t>
            </a:r>
            <a:r>
              <a:rPr lang="en-US" sz="1400" b="1" dirty="0">
                <a:latin typeface="+mn-lt"/>
              </a:rPr>
              <a:t> de </a:t>
            </a:r>
            <a:r>
              <a:rPr lang="en-US" sz="1400" b="1" dirty="0" err="1">
                <a:latin typeface="+mn-lt"/>
              </a:rPr>
              <a:t>soiuri</a:t>
            </a:r>
            <a:r>
              <a:rPr lang="en-US" sz="1400" b="1" dirty="0">
                <a:latin typeface="+mn-lt"/>
              </a:rPr>
              <a:t> și </a:t>
            </a:r>
            <a:r>
              <a:rPr lang="en-US" sz="1400" b="1" dirty="0" err="1">
                <a:latin typeface="+mn-lt"/>
              </a:rPr>
              <a:t>zonarea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speciilor</a:t>
            </a:r>
            <a:r>
              <a:rPr lang="en-US" sz="1400" b="1" dirty="0">
                <a:latin typeface="+mn-lt"/>
              </a:rPr>
              <a:t> de </a:t>
            </a:r>
            <a:r>
              <a:rPr lang="en-US" sz="1400" b="1" dirty="0" err="1">
                <a:latin typeface="+mn-lt"/>
              </a:rPr>
              <a:t>graminee</a:t>
            </a:r>
            <a:r>
              <a:rPr lang="en-US" sz="1400" b="1" dirty="0">
                <a:latin typeface="+mn-lt"/>
              </a:rPr>
              <a:t> și </a:t>
            </a:r>
            <a:r>
              <a:rPr lang="en-US" sz="1400" b="1" dirty="0" err="1">
                <a:latin typeface="+mn-lt"/>
              </a:rPr>
              <a:t>leguminoase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perene</a:t>
            </a:r>
            <a:r>
              <a:rPr lang="en-US" sz="1400" b="1" dirty="0">
                <a:latin typeface="+mn-lt"/>
              </a:rPr>
              <a:t> de </a:t>
            </a:r>
            <a:r>
              <a:rPr lang="en-US" sz="1400" b="1" dirty="0" err="1">
                <a:latin typeface="+mn-lt"/>
              </a:rPr>
              <a:t>pajiști</a:t>
            </a:r>
            <a:r>
              <a:rPr lang="en-US" sz="1400" b="1" dirty="0">
                <a:latin typeface="+mn-lt"/>
              </a:rPr>
              <a:t>, </a:t>
            </a:r>
            <a:r>
              <a:rPr lang="en-US" sz="1400" b="1" dirty="0" err="1">
                <a:latin typeface="+mn-lt"/>
              </a:rPr>
              <a:t>producerea</a:t>
            </a:r>
            <a:r>
              <a:rPr lang="en-US" sz="1400" b="1" dirty="0">
                <a:latin typeface="+mn-lt"/>
              </a:rPr>
              <a:t> de </a:t>
            </a:r>
            <a:r>
              <a:rPr lang="en-US" sz="1400" b="1" dirty="0" err="1">
                <a:latin typeface="+mn-lt"/>
              </a:rPr>
              <a:t>semințe</a:t>
            </a:r>
            <a:r>
              <a:rPr lang="en-US" sz="1400" b="1" dirty="0">
                <a:latin typeface="+mn-lt"/>
              </a:rPr>
              <a:t> din </a:t>
            </a:r>
            <a:r>
              <a:rPr lang="en-US" sz="1400" b="1" dirty="0" err="1">
                <a:latin typeface="+mn-lt"/>
              </a:rPr>
              <a:t>categoriile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biologice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superioare</a:t>
            </a:r>
            <a:r>
              <a:rPr lang="en-US" sz="1400" b="1" dirty="0">
                <a:latin typeface="+mn-lt"/>
              </a:rPr>
              <a:t>, </a:t>
            </a:r>
            <a:r>
              <a:rPr lang="en-US" sz="1400" b="1" dirty="0" err="1">
                <a:latin typeface="+mn-lt"/>
              </a:rPr>
              <a:t>calitatea</a:t>
            </a:r>
            <a:r>
              <a:rPr lang="en-US" sz="1400" b="1" dirty="0">
                <a:latin typeface="+mn-lt"/>
              </a:rPr>
              <a:t> și </a:t>
            </a:r>
            <a:r>
              <a:rPr lang="en-US" sz="1400" b="1" dirty="0" err="1">
                <a:latin typeface="+mn-lt"/>
              </a:rPr>
              <a:t>conservarea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furajelor</a:t>
            </a:r>
            <a:r>
              <a:rPr lang="en-US" sz="1400" b="1" dirty="0">
                <a:latin typeface="+mn-lt"/>
              </a:rPr>
              <a:t>, </a:t>
            </a:r>
            <a:r>
              <a:rPr lang="en-US" sz="1400" b="1" dirty="0" err="1">
                <a:latin typeface="+mn-lt"/>
              </a:rPr>
              <a:t>folosirea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pajiștilor</a:t>
            </a:r>
            <a:r>
              <a:rPr lang="en-US" sz="1400" b="1" dirty="0">
                <a:latin typeface="+mn-lt"/>
              </a:rPr>
              <a:t>, </a:t>
            </a:r>
            <a:r>
              <a:rPr lang="en-US" sz="1400" b="1" dirty="0" err="1">
                <a:latin typeface="+mn-lt"/>
              </a:rPr>
              <a:t>mecanizarea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lucrărilor</a:t>
            </a:r>
            <a:r>
              <a:rPr lang="en-US" sz="1400" b="1" dirty="0">
                <a:latin typeface="+mn-lt"/>
              </a:rPr>
              <a:t> pe </a:t>
            </a:r>
            <a:r>
              <a:rPr lang="en-US" sz="1400" b="1" dirty="0" err="1">
                <a:latin typeface="+mn-lt"/>
              </a:rPr>
              <a:t>pajiști</a:t>
            </a:r>
            <a:r>
              <a:rPr lang="en-US" sz="1400" b="1" dirty="0">
                <a:latin typeface="+mn-lt"/>
              </a:rPr>
              <a:t>, </a:t>
            </a:r>
            <a:r>
              <a:rPr lang="en-US" sz="1400" b="1" dirty="0" err="1">
                <a:latin typeface="+mn-lt"/>
              </a:rPr>
              <a:t>toate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aceste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cercetări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fiind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în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concordanţă</a:t>
            </a:r>
            <a:r>
              <a:rPr lang="en-US" sz="1400" b="1" dirty="0">
                <a:latin typeface="+mn-lt"/>
              </a:rPr>
              <a:t> cu o </a:t>
            </a:r>
            <a:r>
              <a:rPr lang="en-US" sz="1400" b="1" dirty="0" err="1">
                <a:latin typeface="+mn-lt"/>
              </a:rPr>
              <a:t>bună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practică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agricolă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caracterizată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prin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armonizarea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dintre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dezvoltarea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economico-socială</a:t>
            </a:r>
            <a:r>
              <a:rPr lang="en-US" sz="1400" b="1" dirty="0">
                <a:latin typeface="+mn-lt"/>
              </a:rPr>
              <a:t>, </a:t>
            </a:r>
            <a:r>
              <a:rPr lang="en-US" sz="1400" b="1" dirty="0" err="1">
                <a:latin typeface="+mn-lt"/>
              </a:rPr>
              <a:t>conservarea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biodiversităţii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şi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protecția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mediului</a:t>
            </a:r>
            <a:r>
              <a:rPr lang="en-US" sz="1400" b="1" dirty="0">
                <a:latin typeface="+mn-lt"/>
              </a:rPr>
              <a:t>.  </a:t>
            </a:r>
            <a:r>
              <a:rPr lang="en-US" sz="1400" b="1" dirty="0" err="1">
                <a:latin typeface="+mn-lt"/>
              </a:rPr>
              <a:t>Actualmente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unitatea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noastră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coordonează</a:t>
            </a:r>
            <a:r>
              <a:rPr lang="en-US" sz="1400" b="1" dirty="0">
                <a:latin typeface="+mn-lt"/>
              </a:rPr>
              <a:t> la </a:t>
            </a:r>
            <a:r>
              <a:rPr lang="en-US" sz="1400" b="1" dirty="0" err="1">
                <a:latin typeface="+mn-lt"/>
              </a:rPr>
              <a:t>nivel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naţional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Programul</a:t>
            </a:r>
            <a:r>
              <a:rPr lang="en-US" sz="1400" b="1" dirty="0">
                <a:latin typeface="+mn-lt"/>
              </a:rPr>
              <a:t> de </a:t>
            </a:r>
            <a:r>
              <a:rPr lang="en-US" sz="1400" b="1" dirty="0" err="1">
                <a:latin typeface="+mn-lt"/>
              </a:rPr>
              <a:t>cercetare</a:t>
            </a:r>
            <a:r>
              <a:rPr lang="en-US" sz="1400" b="1" dirty="0">
                <a:latin typeface="+mn-lt"/>
              </a:rPr>
              <a:t> Cultura </a:t>
            </a:r>
            <a:r>
              <a:rPr lang="en-US" sz="1400" b="1" dirty="0" err="1">
                <a:latin typeface="+mn-lt"/>
              </a:rPr>
              <a:t>Pajiştilor</a:t>
            </a:r>
            <a:r>
              <a:rPr lang="en-US" sz="1400" b="1" dirty="0">
                <a:latin typeface="+mn-lt"/>
              </a:rPr>
              <a:t>, un program complex, </a:t>
            </a:r>
            <a:r>
              <a:rPr lang="en-US" sz="1400" b="1" dirty="0" err="1">
                <a:latin typeface="+mn-lt"/>
              </a:rPr>
              <a:t>multidisciplinar</a:t>
            </a:r>
            <a:r>
              <a:rPr lang="ro-RO" sz="1400" b="1" dirty="0">
                <a:latin typeface="+mn-lt"/>
              </a:rPr>
              <a:t>.</a:t>
            </a:r>
            <a:endParaRPr lang="en-US" sz="1400" b="1" dirty="0"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27326" y="14484489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04481" y="14484489"/>
            <a:ext cx="5857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CONFERINTA ANIVERSARA ICAR</a:t>
            </a:r>
            <a:r>
              <a:rPr lang="ro-RO" sz="2000" b="1" dirty="0"/>
              <a:t> ed. III</a:t>
            </a:r>
            <a:endParaRPr lang="en-US" sz="2000" b="1" dirty="0"/>
          </a:p>
          <a:p>
            <a:pPr algn="ctr"/>
            <a:r>
              <a:rPr lang="en-US" sz="2000" b="1" dirty="0" err="1"/>
              <a:t>Bucuresti</a:t>
            </a:r>
            <a:r>
              <a:rPr lang="en-US" sz="2000" b="1" dirty="0"/>
              <a:t>, 30 </a:t>
            </a:r>
            <a:r>
              <a:rPr lang="en-US" sz="2000" b="1" dirty="0" err="1"/>
              <a:t>mai</a:t>
            </a:r>
            <a:r>
              <a:rPr lang="en-US" sz="2000" b="1" dirty="0"/>
              <a:t> 2024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526E8E1-BEC9-4847-B44F-89F248A98D09}"/>
              </a:ext>
            </a:extLst>
          </p:cNvPr>
          <p:cNvGrpSpPr/>
          <p:nvPr/>
        </p:nvGrpSpPr>
        <p:grpSpPr>
          <a:xfrm>
            <a:off x="275491" y="6037871"/>
            <a:ext cx="8631743" cy="2917444"/>
            <a:chOff x="231949" y="5674234"/>
            <a:chExt cx="8631743" cy="5046333"/>
          </a:xfrm>
        </p:grpSpPr>
        <p:sp>
          <p:nvSpPr>
            <p:cNvPr id="12" name="Title 1"/>
            <p:cNvSpPr txBox="1">
              <a:spLocks/>
            </p:cNvSpPr>
            <p:nvPr/>
          </p:nvSpPr>
          <p:spPr>
            <a:xfrm>
              <a:off x="361267" y="6438747"/>
              <a:ext cx="8502425" cy="4281820"/>
            </a:xfrm>
            <a:prstGeom prst="rect">
              <a:avLst/>
            </a:prstGeom>
            <a:ln w="22225">
              <a:solidFill>
                <a:schemeClr val="tx1"/>
              </a:solidFill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918058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24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/>
              <a:r>
                <a:rPr lang="en-US" sz="1400" dirty="0" err="1">
                  <a:latin typeface="+mn-lt"/>
                </a:rPr>
                <a:t>Cercetările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complexe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efectuate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în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unitatea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noastră</a:t>
              </a:r>
              <a:r>
                <a:rPr lang="ro-RO" sz="1400" dirty="0">
                  <a:latin typeface="+mn-lt"/>
                </a:rPr>
                <a:t> și unitățile colaboratoare</a:t>
              </a:r>
              <a:r>
                <a:rPr lang="en-US" sz="1400" dirty="0">
                  <a:latin typeface="+mn-lt"/>
                </a:rPr>
                <a:t> au </a:t>
              </a:r>
              <a:r>
                <a:rPr lang="en-US" sz="1400" dirty="0" err="1">
                  <a:latin typeface="+mn-lt"/>
                </a:rPr>
                <a:t>permis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acumularea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unei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baze</a:t>
              </a:r>
              <a:r>
                <a:rPr lang="en-US" sz="1400" dirty="0">
                  <a:latin typeface="+mn-lt"/>
                </a:rPr>
                <a:t> de date </a:t>
              </a:r>
              <a:r>
                <a:rPr lang="en-US" sz="1400" dirty="0" err="1">
                  <a:latin typeface="+mn-lt"/>
                </a:rPr>
                <a:t>ştiinţifice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şi</a:t>
              </a:r>
              <a:r>
                <a:rPr lang="en-US" sz="1400" dirty="0">
                  <a:latin typeface="+mn-lt"/>
                </a:rPr>
                <a:t> material biologic </a:t>
              </a:r>
              <a:r>
                <a:rPr lang="en-US" sz="1400" dirty="0" err="1">
                  <a:latin typeface="+mn-lt"/>
                </a:rPr>
                <a:t>valoros</a:t>
              </a:r>
              <a:r>
                <a:rPr lang="en-US" sz="1400" dirty="0">
                  <a:latin typeface="+mn-lt"/>
                </a:rPr>
                <a:t>, care a </a:t>
              </a:r>
              <a:r>
                <a:rPr lang="en-US" sz="1400" dirty="0" err="1">
                  <a:latin typeface="+mn-lt"/>
                </a:rPr>
                <a:t>condus</a:t>
              </a:r>
              <a:r>
                <a:rPr lang="en-US" sz="1400" dirty="0">
                  <a:latin typeface="+mn-lt"/>
                </a:rPr>
                <a:t> la </a:t>
              </a:r>
              <a:r>
                <a:rPr lang="en-US" sz="1400" dirty="0" err="1">
                  <a:latin typeface="+mn-lt"/>
                </a:rPr>
                <a:t>crearea</a:t>
              </a:r>
              <a:r>
                <a:rPr lang="en-US" sz="1400" dirty="0">
                  <a:latin typeface="+mn-lt"/>
                </a:rPr>
                <a:t> a </a:t>
              </a:r>
              <a:r>
                <a:rPr lang="en-US" sz="1400" b="1" dirty="0">
                  <a:latin typeface="+mn-lt"/>
                </a:rPr>
                <a:t>27 </a:t>
              </a:r>
              <a:r>
                <a:rPr lang="en-US" sz="1400" b="1" dirty="0" err="1">
                  <a:latin typeface="+mn-lt"/>
                </a:rPr>
                <a:t>soiuri</a:t>
              </a:r>
              <a:r>
                <a:rPr lang="en-US" sz="1400" b="1" dirty="0">
                  <a:latin typeface="+mn-lt"/>
                </a:rPr>
                <a:t> de </a:t>
              </a:r>
              <a:r>
                <a:rPr lang="en-US" sz="1400" b="1" dirty="0" err="1">
                  <a:latin typeface="+mn-lt"/>
                </a:rPr>
                <a:t>graminee</a:t>
              </a:r>
              <a:r>
                <a:rPr lang="en-US" sz="1400" dirty="0">
                  <a:latin typeface="+mn-lt"/>
                </a:rPr>
                <a:t>, din 9 </a:t>
              </a:r>
              <a:r>
                <a:rPr lang="en-US" sz="1400" dirty="0" err="1">
                  <a:latin typeface="+mn-lt"/>
                </a:rPr>
                <a:t>specii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şi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b="1" dirty="0">
                  <a:latin typeface="+mn-lt"/>
                </a:rPr>
                <a:t>15 </a:t>
              </a:r>
              <a:r>
                <a:rPr lang="en-US" sz="1400" b="1" dirty="0" err="1">
                  <a:latin typeface="+mn-lt"/>
                </a:rPr>
                <a:t>soiuri</a:t>
              </a:r>
              <a:r>
                <a:rPr lang="en-US" sz="1400" b="1" dirty="0">
                  <a:latin typeface="+mn-lt"/>
                </a:rPr>
                <a:t> de </a:t>
              </a:r>
              <a:r>
                <a:rPr lang="en-US" sz="1400" b="1" dirty="0" err="1">
                  <a:latin typeface="+mn-lt"/>
                </a:rPr>
                <a:t>leguminoase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en-US" sz="1400" b="1" dirty="0" err="1">
                  <a:latin typeface="+mn-lt"/>
                </a:rPr>
                <a:t>perene</a:t>
              </a:r>
              <a:r>
                <a:rPr lang="en-US" sz="1400" b="1" dirty="0">
                  <a:latin typeface="+mn-lt"/>
                </a:rPr>
                <a:t> de </a:t>
              </a:r>
              <a:r>
                <a:rPr lang="en-US" sz="1400" b="1" dirty="0" err="1">
                  <a:latin typeface="+mn-lt"/>
                </a:rPr>
                <a:t>pajişti</a:t>
              </a:r>
              <a:r>
                <a:rPr lang="en-US" sz="1400" dirty="0">
                  <a:latin typeface="+mn-lt"/>
                </a:rPr>
                <a:t>, din 3 </a:t>
              </a:r>
              <a:r>
                <a:rPr lang="en-US" sz="1400" dirty="0" err="1">
                  <a:latin typeface="+mn-lt"/>
                </a:rPr>
                <a:t>specii</a:t>
              </a:r>
              <a:r>
                <a:rPr lang="en-US" sz="1400" dirty="0">
                  <a:latin typeface="+mn-lt"/>
                </a:rPr>
                <a:t> și </a:t>
              </a:r>
              <a:r>
                <a:rPr lang="en-US" sz="1400" dirty="0" err="1">
                  <a:latin typeface="+mn-lt"/>
                </a:rPr>
                <a:t>anume</a:t>
              </a:r>
              <a:r>
                <a:rPr lang="en-US" sz="1400" dirty="0">
                  <a:latin typeface="+mn-lt"/>
                </a:rPr>
                <a:t>:</a:t>
              </a:r>
              <a:r>
                <a:rPr lang="ro-RO" sz="1400" dirty="0">
                  <a:latin typeface="+mn-lt"/>
                </a:rPr>
                <a:t> </a:t>
              </a:r>
              <a:r>
                <a:rPr lang="en-US" sz="1400" b="1" dirty="0" err="1">
                  <a:latin typeface="+mn-lt"/>
                </a:rPr>
                <a:t>Graminee</a:t>
              </a:r>
              <a:r>
                <a:rPr lang="en-US" sz="1400" dirty="0">
                  <a:latin typeface="+mn-lt"/>
                </a:rPr>
                <a:t>: </a:t>
              </a:r>
              <a:r>
                <a:rPr lang="en-US" sz="1400" i="1" dirty="0">
                  <a:latin typeface="+mn-lt"/>
                </a:rPr>
                <a:t>Festuca pratensis</a:t>
              </a:r>
              <a:r>
                <a:rPr lang="en-US" sz="1400" dirty="0">
                  <a:latin typeface="+mn-lt"/>
                </a:rPr>
                <a:t>-4; </a:t>
              </a:r>
              <a:r>
                <a:rPr lang="en-US" sz="1400" i="1" dirty="0">
                  <a:latin typeface="+mn-lt"/>
                </a:rPr>
                <a:t>Festuca arundinacea</a:t>
              </a:r>
              <a:r>
                <a:rPr lang="en-US" sz="1400" dirty="0">
                  <a:latin typeface="+mn-lt"/>
                </a:rPr>
                <a:t>-2; </a:t>
              </a:r>
              <a:r>
                <a:rPr lang="en-US" sz="1400" i="1" dirty="0">
                  <a:latin typeface="+mn-lt"/>
                </a:rPr>
                <a:t>Festuca rubra</a:t>
              </a:r>
              <a:r>
                <a:rPr lang="en-US" sz="1400" dirty="0">
                  <a:latin typeface="+mn-lt"/>
                </a:rPr>
                <a:t>-5; </a:t>
              </a:r>
              <a:r>
                <a:rPr lang="en-US" sz="1400" i="1" dirty="0" err="1">
                  <a:latin typeface="+mn-lt"/>
                </a:rPr>
                <a:t>Dactylis</a:t>
              </a:r>
              <a:r>
                <a:rPr lang="en-US" sz="1400" i="1" dirty="0">
                  <a:latin typeface="+mn-lt"/>
                </a:rPr>
                <a:t> glomerata</a:t>
              </a:r>
              <a:r>
                <a:rPr lang="en-US" sz="1400" dirty="0">
                  <a:latin typeface="+mn-lt"/>
                </a:rPr>
                <a:t>-5; </a:t>
              </a:r>
              <a:r>
                <a:rPr lang="en-US" sz="1400" i="1" dirty="0" err="1">
                  <a:latin typeface="+mn-lt"/>
                </a:rPr>
                <a:t>Lolium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i="1" dirty="0">
                  <a:latin typeface="+mn-lt"/>
                </a:rPr>
                <a:t>perenne</a:t>
              </a:r>
              <a:r>
                <a:rPr lang="en-US" sz="1400" dirty="0">
                  <a:latin typeface="+mn-lt"/>
                </a:rPr>
                <a:t>-3; </a:t>
              </a:r>
              <a:r>
                <a:rPr lang="en-US" sz="1400" i="1" dirty="0" err="1">
                  <a:latin typeface="+mn-lt"/>
                </a:rPr>
                <a:t>Poa</a:t>
              </a:r>
              <a:r>
                <a:rPr lang="en-US" sz="1400" i="1" dirty="0">
                  <a:latin typeface="+mn-lt"/>
                </a:rPr>
                <a:t> pratensis</a:t>
              </a:r>
              <a:r>
                <a:rPr lang="en-US" sz="1400" dirty="0">
                  <a:latin typeface="+mn-lt"/>
                </a:rPr>
                <a:t>-2; </a:t>
              </a:r>
              <a:r>
                <a:rPr lang="en-US" sz="1400" i="1" dirty="0">
                  <a:latin typeface="+mn-lt"/>
                </a:rPr>
                <a:t>Phleum pratense</a:t>
              </a:r>
              <a:r>
                <a:rPr lang="en-US" sz="1400" dirty="0">
                  <a:latin typeface="+mn-lt"/>
                </a:rPr>
                <a:t>-2; </a:t>
              </a:r>
              <a:r>
                <a:rPr lang="en-US" sz="1400" i="1" dirty="0" err="1">
                  <a:latin typeface="+mn-lt"/>
                </a:rPr>
                <a:t>Bromus</a:t>
              </a:r>
              <a:r>
                <a:rPr lang="en-US" sz="1400" i="1" dirty="0">
                  <a:latin typeface="+mn-lt"/>
                </a:rPr>
                <a:t> inermis</a:t>
              </a:r>
              <a:r>
                <a:rPr lang="en-US" sz="1400" dirty="0">
                  <a:latin typeface="+mn-lt"/>
                </a:rPr>
                <a:t>-3; </a:t>
              </a:r>
              <a:r>
                <a:rPr lang="en-US" sz="1400" i="1" dirty="0" err="1">
                  <a:latin typeface="+mn-lt"/>
                </a:rPr>
                <a:t>Phalaris</a:t>
              </a:r>
              <a:r>
                <a:rPr lang="en-US" sz="1400" i="1" dirty="0">
                  <a:latin typeface="+mn-lt"/>
                </a:rPr>
                <a:t> arundinacea</a:t>
              </a:r>
              <a:r>
                <a:rPr lang="en-US" sz="1400" dirty="0">
                  <a:latin typeface="+mn-lt"/>
                </a:rPr>
                <a:t>-1.</a:t>
              </a:r>
              <a:r>
                <a:rPr lang="ro-RO" sz="1400" dirty="0">
                  <a:latin typeface="+mn-lt"/>
                </a:rPr>
                <a:t> </a:t>
              </a:r>
              <a:r>
                <a:rPr lang="en-US" sz="1400" b="1" dirty="0" err="1">
                  <a:latin typeface="+mn-lt"/>
                </a:rPr>
                <a:t>Leguminoase</a:t>
              </a:r>
              <a:r>
                <a:rPr lang="en-US" sz="1400" dirty="0">
                  <a:latin typeface="+mn-lt"/>
                </a:rPr>
                <a:t>: </a:t>
              </a:r>
              <a:r>
                <a:rPr lang="en-US" sz="1400" i="1" dirty="0" err="1">
                  <a:latin typeface="+mn-lt"/>
                </a:rPr>
                <a:t>Trifolium</a:t>
              </a:r>
              <a:r>
                <a:rPr lang="en-US" sz="1400" i="1" dirty="0">
                  <a:latin typeface="+mn-lt"/>
                </a:rPr>
                <a:t> repens</a:t>
              </a:r>
              <a:r>
                <a:rPr lang="en-US" sz="1400" dirty="0">
                  <a:latin typeface="+mn-lt"/>
                </a:rPr>
                <a:t>-6; </a:t>
              </a:r>
              <a:r>
                <a:rPr lang="en-US" sz="1400" i="1" dirty="0">
                  <a:latin typeface="+mn-lt"/>
                </a:rPr>
                <a:t>Lotus corniculatus</a:t>
              </a:r>
              <a:r>
                <a:rPr lang="en-US" sz="1400" dirty="0">
                  <a:latin typeface="+mn-lt"/>
                </a:rPr>
                <a:t>-7; </a:t>
              </a:r>
              <a:r>
                <a:rPr lang="en-US" sz="1400" i="1" dirty="0" err="1">
                  <a:latin typeface="+mn-lt"/>
                </a:rPr>
                <a:t>Onobrychis</a:t>
              </a:r>
              <a:r>
                <a:rPr lang="en-US" sz="1400" i="1" dirty="0">
                  <a:latin typeface="+mn-lt"/>
                </a:rPr>
                <a:t> viciifolia</a:t>
              </a:r>
              <a:r>
                <a:rPr lang="en-US" sz="1400" dirty="0">
                  <a:latin typeface="+mn-lt"/>
                </a:rPr>
                <a:t>-2.</a:t>
              </a:r>
              <a:endParaRPr lang="ro-RO" sz="1400" dirty="0">
                <a:latin typeface="+mn-lt"/>
              </a:endParaRPr>
            </a:p>
            <a:p>
              <a:pPr algn="just"/>
              <a:r>
                <a:rPr lang="ro-RO" sz="1400" dirty="0">
                  <a:latin typeface="+mn-lt"/>
                </a:rPr>
                <a:t>De asemenea în </a:t>
              </a:r>
              <a:r>
                <a:rPr lang="en-US" sz="1400" dirty="0" err="1">
                  <a:latin typeface="+mn-lt"/>
                </a:rPr>
                <a:t>institutului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nostru</a:t>
              </a:r>
              <a:r>
                <a:rPr lang="en-US" sz="1400" dirty="0">
                  <a:latin typeface="+mn-lt"/>
                </a:rPr>
                <a:t> s-au</a:t>
              </a:r>
              <a:r>
                <a:rPr lang="ro-RO" sz="1400" dirty="0">
                  <a:latin typeface="+mn-lt"/>
                </a:rPr>
                <a:t> mai 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realizat</a:t>
              </a:r>
              <a:r>
                <a:rPr lang="ro-RO" sz="1400" dirty="0">
                  <a:latin typeface="+mn-lt"/>
                </a:rPr>
                <a:t>:</a:t>
              </a:r>
            </a:p>
            <a:p>
              <a:pPr algn="just"/>
              <a:r>
                <a:rPr lang="en-US" sz="1400" dirty="0">
                  <a:latin typeface="+mn-lt"/>
                </a:rPr>
                <a:t> </a:t>
              </a:r>
              <a:r>
                <a:rPr lang="ro-RO" sz="1400" dirty="0">
                  <a:latin typeface="+mn-lt"/>
                </a:rPr>
                <a:t>- </a:t>
              </a:r>
              <a:r>
                <a:rPr lang="en-US" sz="1400" b="1" dirty="0">
                  <a:latin typeface="+mn-lt"/>
                </a:rPr>
                <a:t>25 de </a:t>
              </a:r>
              <a:r>
                <a:rPr lang="en-US" sz="1400" b="1" dirty="0" err="1">
                  <a:latin typeface="+mn-lt"/>
                </a:rPr>
                <a:t>tehnologii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pentru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îmbunătățirea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pajiștilor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permanente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în</a:t>
              </a:r>
              <a:r>
                <a:rPr lang="en-US" sz="1400" dirty="0">
                  <a:latin typeface="+mn-lt"/>
                </a:rPr>
                <a:t> special </a:t>
              </a:r>
              <a:r>
                <a:rPr lang="en-US" sz="1400" dirty="0" err="1">
                  <a:latin typeface="+mn-lt"/>
                </a:rPr>
                <a:t>prin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măsuri</a:t>
              </a:r>
              <a:r>
                <a:rPr lang="en-US" sz="1400" dirty="0">
                  <a:latin typeface="+mn-lt"/>
                </a:rPr>
                <a:t> de </a:t>
              </a:r>
              <a:r>
                <a:rPr lang="en-US" sz="1400" dirty="0" err="1">
                  <a:latin typeface="+mn-lt"/>
                </a:rPr>
                <a:t>suprafață</a:t>
              </a:r>
              <a:r>
                <a:rPr lang="en-US" sz="1400" dirty="0">
                  <a:latin typeface="+mn-lt"/>
                </a:rPr>
                <a:t>, </a:t>
              </a:r>
              <a:r>
                <a:rPr lang="en-US" sz="1400" dirty="0" err="1">
                  <a:latin typeface="+mn-lt"/>
                </a:rPr>
                <a:t>practicându</a:t>
              </a:r>
              <a:r>
                <a:rPr lang="en-US" sz="1400" dirty="0">
                  <a:latin typeface="+mn-lt"/>
                </a:rPr>
                <a:t>-se </a:t>
              </a:r>
              <a:r>
                <a:rPr lang="en-US" sz="1400" dirty="0" err="1">
                  <a:latin typeface="+mn-lt"/>
                </a:rPr>
                <a:t>astfel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sistemul</a:t>
              </a:r>
              <a:r>
                <a:rPr lang="en-US" sz="1400" dirty="0">
                  <a:latin typeface="+mn-lt"/>
                </a:rPr>
                <a:t> cu </a:t>
              </a:r>
              <a:r>
                <a:rPr lang="en-US" sz="1400" dirty="0" err="1">
                  <a:latin typeface="+mn-lt"/>
                </a:rPr>
                <a:t>inputuri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minime</a:t>
              </a:r>
              <a:r>
                <a:rPr lang="en-US" sz="1400" dirty="0">
                  <a:latin typeface="+mn-lt"/>
                </a:rPr>
                <a:t> (low input system), </a:t>
              </a:r>
              <a:r>
                <a:rPr lang="en-US" sz="1400" dirty="0" err="1">
                  <a:latin typeface="+mn-lt"/>
                </a:rPr>
                <a:t>pentru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înființarea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pajiștilor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semănate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în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condiții</a:t>
              </a:r>
              <a:r>
                <a:rPr lang="en-US" sz="1400" dirty="0">
                  <a:latin typeface="+mn-lt"/>
                </a:rPr>
                <a:t> de </a:t>
              </a:r>
              <a:r>
                <a:rPr lang="en-US" sz="1400" dirty="0" err="1">
                  <a:latin typeface="+mn-lt"/>
                </a:rPr>
                <a:t>eficiență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economică</a:t>
              </a:r>
              <a:r>
                <a:rPr lang="en-US" sz="1400" dirty="0">
                  <a:latin typeface="+mn-lt"/>
                </a:rPr>
                <a:t>, </a:t>
              </a:r>
              <a:r>
                <a:rPr lang="en-US" sz="1400" dirty="0" err="1">
                  <a:latin typeface="+mn-lt"/>
                </a:rPr>
                <a:t>promovând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dezvoltarea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unei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agriculturi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durabile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moderne</a:t>
              </a:r>
              <a:r>
                <a:rPr lang="en-US" sz="1400" dirty="0">
                  <a:latin typeface="+mn-lt"/>
                </a:rPr>
                <a:t> și </a:t>
              </a:r>
              <a:r>
                <a:rPr lang="en-US" sz="1400" dirty="0" err="1">
                  <a:latin typeface="+mn-lt"/>
                </a:rPr>
                <a:t>obținerea</a:t>
              </a:r>
              <a:r>
                <a:rPr lang="en-US" sz="1400" dirty="0">
                  <a:latin typeface="+mn-lt"/>
                </a:rPr>
                <a:t> de </a:t>
              </a:r>
              <a:r>
                <a:rPr lang="en-US" sz="1400" dirty="0" err="1">
                  <a:latin typeface="+mn-lt"/>
                </a:rPr>
                <a:t>produse</a:t>
              </a:r>
              <a:r>
                <a:rPr lang="en-US" sz="1400" dirty="0">
                  <a:latin typeface="+mn-lt"/>
                </a:rPr>
                <a:t> cu </a:t>
              </a:r>
              <a:r>
                <a:rPr lang="en-US" sz="1400" dirty="0" err="1">
                  <a:latin typeface="+mn-lt"/>
                </a:rPr>
                <a:t>siguranță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alimentară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ridicată</a:t>
              </a:r>
              <a:r>
                <a:rPr lang="en-US" sz="1400" dirty="0">
                  <a:latin typeface="+mn-lt"/>
                </a:rPr>
                <a:t>, </a:t>
              </a:r>
              <a:r>
                <a:rPr lang="en-US" sz="1400" dirty="0" err="1">
                  <a:latin typeface="+mn-lt"/>
                </a:rPr>
                <a:t>menținând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nealterată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calitatea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solului</a:t>
              </a:r>
              <a:r>
                <a:rPr lang="en-US" sz="1400" dirty="0">
                  <a:latin typeface="+mn-lt"/>
                </a:rPr>
                <a:t> și a </a:t>
              </a:r>
              <a:r>
                <a:rPr lang="en-US" sz="1400" dirty="0" err="1">
                  <a:latin typeface="+mn-lt"/>
                </a:rPr>
                <a:t>mediului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înconjutător</a:t>
              </a:r>
              <a:r>
                <a:rPr lang="en-US" sz="1400" dirty="0">
                  <a:latin typeface="+mn-lt"/>
                </a:rPr>
                <a:t>, precum și </a:t>
              </a:r>
              <a:r>
                <a:rPr lang="en-US" sz="1400" dirty="0" err="1">
                  <a:latin typeface="+mn-lt"/>
                </a:rPr>
                <a:t>tehnologii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noi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pentru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obținerea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unor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furaje</a:t>
              </a:r>
              <a:r>
                <a:rPr lang="en-US" sz="1400" dirty="0">
                  <a:latin typeface="+mn-lt"/>
                </a:rPr>
                <a:t> de </a:t>
              </a:r>
              <a:r>
                <a:rPr lang="en-US" sz="1400" dirty="0" err="1">
                  <a:latin typeface="+mn-lt"/>
                </a:rPr>
                <a:t>calitate</a:t>
              </a:r>
              <a:r>
                <a:rPr lang="en-US" sz="1400" dirty="0">
                  <a:latin typeface="+mn-lt"/>
                </a:rPr>
                <a:t> și </a:t>
              </a:r>
              <a:r>
                <a:rPr lang="en-US" sz="1400" dirty="0" err="1">
                  <a:latin typeface="+mn-lt"/>
                </a:rPr>
                <a:t>în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cantitate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superioară</a:t>
              </a:r>
              <a:r>
                <a:rPr lang="en-US" sz="1400" dirty="0">
                  <a:latin typeface="+mn-lt"/>
                </a:rPr>
                <a:t> și </a:t>
              </a:r>
              <a:r>
                <a:rPr lang="en-US" sz="1400" dirty="0" err="1">
                  <a:latin typeface="+mn-lt"/>
                </a:rPr>
                <a:t>pentru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refacerea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calității</a:t>
              </a:r>
              <a:r>
                <a:rPr lang="en-US" sz="1400" dirty="0">
                  <a:latin typeface="+mn-lt"/>
                </a:rPr>
                <a:t> </a:t>
              </a:r>
              <a:r>
                <a:rPr lang="en-US" sz="1400" dirty="0" err="1">
                  <a:latin typeface="+mn-lt"/>
                </a:rPr>
                <a:t>peisagistice</a:t>
              </a:r>
              <a:r>
                <a:rPr lang="ro-RO" sz="1400" dirty="0">
                  <a:latin typeface="+mn-lt"/>
                </a:rPr>
                <a:t>;</a:t>
              </a:r>
            </a:p>
            <a:p>
              <a:pPr algn="just"/>
              <a:r>
                <a:rPr lang="ro-RO" sz="1400" b="1" dirty="0">
                  <a:latin typeface="+mn-lt"/>
                </a:rPr>
                <a:t>- 22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ro-RO" sz="1400" b="1" dirty="0">
                  <a:latin typeface="+mn-lt"/>
                </a:rPr>
                <a:t>Modele experimentale</a:t>
              </a:r>
              <a:r>
                <a:rPr lang="ro-RO" sz="1400" dirty="0">
                  <a:latin typeface="+mn-lt"/>
                </a:rPr>
                <a:t>,</a:t>
              </a:r>
              <a:r>
                <a:rPr lang="ro-RO" sz="1400" b="1" dirty="0">
                  <a:latin typeface="+mn-lt"/>
                </a:rPr>
                <a:t> 2 prototipuri</a:t>
              </a:r>
              <a:r>
                <a:rPr lang="ro-RO" sz="1400" dirty="0">
                  <a:latin typeface="+mn-lt"/>
                </a:rPr>
                <a:t>,</a:t>
              </a:r>
              <a:r>
                <a:rPr lang="ro-RO" sz="1400" b="1" dirty="0">
                  <a:latin typeface="+mn-lt"/>
                </a:rPr>
                <a:t> 4 proiecte de execuție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ro-RO" sz="1400" dirty="0">
                  <a:latin typeface="+mn-lt"/>
                </a:rPr>
                <a:t> și s-au obținut </a:t>
              </a:r>
              <a:r>
                <a:rPr lang="ro-RO" sz="1400" b="1" dirty="0">
                  <a:latin typeface="+mn-lt"/>
                </a:rPr>
                <a:t>4 Brevete de invenție</a:t>
              </a:r>
              <a:r>
                <a:rPr lang="ro-RO" sz="1800" dirty="0">
                  <a:latin typeface="+mn-lt"/>
                </a:rPr>
                <a:t>.</a:t>
              </a:r>
              <a:r>
                <a:rPr lang="en-US" sz="1800" dirty="0">
                  <a:latin typeface="+mn-lt"/>
                </a:rPr>
                <a:t> </a:t>
              </a:r>
              <a:endParaRPr lang="ro-RO" sz="1800" dirty="0">
                <a:latin typeface="+mn-lt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31949" y="5674234"/>
              <a:ext cx="2310504" cy="369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REZULTATE ȘI DISCUȚII</a:t>
              </a:r>
              <a:endParaRPr lang="en-US" sz="2000" b="1" dirty="0"/>
            </a:p>
          </p:txBody>
        </p:sp>
      </p:grpSp>
      <p:sp>
        <p:nvSpPr>
          <p:cNvPr id="17" name="Title 1">
            <a:extLst>
              <a:ext uri="{FF2B5EF4-FFF2-40B4-BE49-F238E27FC236}">
                <a16:creationId xmlns:a16="http://schemas.microsoft.com/office/drawing/2014/main" id="{22012D70-00BE-4FDF-8D2B-CD3C4E59782D}"/>
              </a:ext>
            </a:extLst>
          </p:cNvPr>
          <p:cNvSpPr txBox="1">
            <a:spLocks/>
          </p:cNvSpPr>
          <p:nvPr/>
        </p:nvSpPr>
        <p:spPr>
          <a:xfrm>
            <a:off x="391885" y="11014507"/>
            <a:ext cx="8505371" cy="3383665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00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528E19F-D65D-41FC-AA2B-365DC44AB179}"/>
              </a:ext>
            </a:extLst>
          </p:cNvPr>
          <p:cNvGrpSpPr/>
          <p:nvPr/>
        </p:nvGrpSpPr>
        <p:grpSpPr>
          <a:xfrm>
            <a:off x="362857" y="9129486"/>
            <a:ext cx="8515351" cy="1306285"/>
            <a:chOff x="261257" y="10624457"/>
            <a:chExt cx="8515351" cy="1306285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316418" y="11123169"/>
              <a:ext cx="8460190" cy="807573"/>
            </a:xfrm>
            <a:prstGeom prst="rect">
              <a:avLst/>
            </a:prstGeom>
            <a:ln w="22225">
              <a:solidFill>
                <a:schemeClr val="tx1"/>
              </a:solidFill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918058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24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/>
              <a:r>
                <a:rPr lang="en-US" sz="1400" b="1" dirty="0" err="1">
                  <a:latin typeface="+mn-lt"/>
                </a:rPr>
                <a:t>Prin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en-US" sz="1400" b="1" dirty="0" err="1">
                  <a:latin typeface="+mn-lt"/>
                </a:rPr>
                <a:t>rezultatele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en-US" sz="1400" b="1" dirty="0" err="1">
                  <a:latin typeface="+mn-lt"/>
                </a:rPr>
                <a:t>obținute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en-US" sz="1400" b="1" dirty="0" err="1">
                  <a:latin typeface="+mn-lt"/>
                </a:rPr>
                <a:t>în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en-US" sz="1400" b="1" dirty="0" err="1">
                  <a:latin typeface="+mn-lt"/>
                </a:rPr>
                <a:t>decursul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en-US" sz="1400" b="1" dirty="0" err="1">
                  <a:latin typeface="+mn-lt"/>
                </a:rPr>
                <a:t>zecilor</a:t>
              </a:r>
              <a:r>
                <a:rPr lang="en-US" sz="1400" b="1" dirty="0">
                  <a:latin typeface="+mn-lt"/>
                </a:rPr>
                <a:t> de ani de </a:t>
              </a:r>
              <a:r>
                <a:rPr lang="en-US" sz="1400" b="1" dirty="0" err="1">
                  <a:latin typeface="+mn-lt"/>
                </a:rPr>
                <a:t>activitate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en-US" sz="1400" b="1" dirty="0" err="1">
                  <a:latin typeface="+mn-lt"/>
                </a:rPr>
                <a:t>creatoare</a:t>
              </a:r>
              <a:r>
                <a:rPr lang="en-US" sz="1400" b="1" dirty="0">
                  <a:latin typeface="+mn-lt"/>
                </a:rPr>
                <a:t> și </a:t>
              </a:r>
              <a:r>
                <a:rPr lang="en-US" sz="1400" b="1" dirty="0" err="1">
                  <a:latin typeface="+mn-lt"/>
                </a:rPr>
                <a:t>strategiile</a:t>
              </a:r>
              <a:r>
                <a:rPr lang="en-US" sz="1400" b="1" dirty="0">
                  <a:latin typeface="+mn-lt"/>
                </a:rPr>
                <a:t> de </a:t>
              </a:r>
              <a:r>
                <a:rPr lang="en-US" sz="1400" b="1" dirty="0" err="1">
                  <a:latin typeface="+mn-lt"/>
                </a:rPr>
                <a:t>perspectivă</a:t>
              </a:r>
              <a:r>
                <a:rPr lang="en-US" sz="1400" b="1" dirty="0">
                  <a:latin typeface="+mn-lt"/>
                </a:rPr>
                <a:t>, </a:t>
              </a:r>
              <a:r>
                <a:rPr lang="en-US" sz="1400" b="1" dirty="0" err="1">
                  <a:latin typeface="+mn-lt"/>
                </a:rPr>
                <a:t>Institutul</a:t>
              </a:r>
              <a:r>
                <a:rPr lang="en-US" sz="1400" b="1" dirty="0">
                  <a:latin typeface="+mn-lt"/>
                </a:rPr>
                <a:t> de </a:t>
              </a:r>
              <a:r>
                <a:rPr lang="en-US" sz="1400" b="1" dirty="0" err="1">
                  <a:latin typeface="+mn-lt"/>
                </a:rPr>
                <a:t>Cercetare</a:t>
              </a:r>
              <a:r>
                <a:rPr lang="en-US" sz="1400" b="1" dirty="0">
                  <a:latin typeface="+mn-lt"/>
                </a:rPr>
                <a:t>- </a:t>
              </a:r>
              <a:r>
                <a:rPr lang="en-US" sz="1400" b="1" dirty="0" err="1">
                  <a:latin typeface="+mn-lt"/>
                </a:rPr>
                <a:t>Dezvoltare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en-US" sz="1400" b="1" dirty="0" err="1">
                  <a:latin typeface="+mn-lt"/>
                </a:rPr>
                <a:t>pentru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en-US" sz="1400" b="1" dirty="0" err="1">
                  <a:latin typeface="+mn-lt"/>
                </a:rPr>
                <a:t>Pajiști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en-US" sz="1400" b="1" dirty="0" err="1">
                  <a:latin typeface="+mn-lt"/>
                </a:rPr>
                <a:t>Brașov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ro-RO" sz="1400" b="1" dirty="0">
                  <a:latin typeface="+mn-lt"/>
                </a:rPr>
                <a:t>este un succesor fidel al cercetărilor pratologice efectuate de </a:t>
              </a:r>
              <a:r>
                <a:rPr lang="it-IT" sz="1400" b="1" dirty="0">
                  <a:latin typeface="+mn-lt"/>
                </a:rPr>
                <a:t>INSTITUTUL DE CERCETĂRI AGRONOMICE AL ROMÂNIEI (ICAR) </a:t>
              </a:r>
              <a:r>
                <a:rPr lang="ro-RO" sz="1400" b="1" dirty="0">
                  <a:latin typeface="+mn-lt"/>
                </a:rPr>
                <a:t>și </a:t>
              </a:r>
              <a:r>
                <a:rPr lang="en-US" sz="1400" b="1" dirty="0">
                  <a:latin typeface="+mn-lt"/>
                </a:rPr>
                <a:t>se </a:t>
              </a:r>
              <a:r>
                <a:rPr lang="en-US" sz="1400" b="1" dirty="0" err="1">
                  <a:latin typeface="+mn-lt"/>
                </a:rPr>
                <a:t>înscrie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en-US" sz="1400" b="1" dirty="0" err="1">
                  <a:latin typeface="+mn-lt"/>
                </a:rPr>
                <a:t>între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en-US" sz="1400" b="1" dirty="0" err="1">
                  <a:latin typeface="+mn-lt"/>
                </a:rPr>
                <a:t>unitățile</a:t>
              </a:r>
              <a:r>
                <a:rPr lang="en-US" sz="1400" b="1" dirty="0">
                  <a:latin typeface="+mn-lt"/>
                </a:rPr>
                <a:t> de </a:t>
              </a:r>
              <a:r>
                <a:rPr lang="en-US" sz="1400" b="1" dirty="0" err="1">
                  <a:latin typeface="+mn-lt"/>
                </a:rPr>
                <a:t>elită</a:t>
              </a:r>
              <a:r>
                <a:rPr lang="en-US" sz="1400" b="1" dirty="0">
                  <a:latin typeface="+mn-lt"/>
                </a:rPr>
                <a:t> ale </a:t>
              </a:r>
              <a:r>
                <a:rPr lang="en-US" sz="1400" b="1" dirty="0" err="1">
                  <a:latin typeface="+mn-lt"/>
                </a:rPr>
                <a:t>cercetării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en-US" sz="1400" b="1" dirty="0" err="1">
                  <a:latin typeface="+mn-lt"/>
                </a:rPr>
                <a:t>agricole</a:t>
              </a:r>
              <a:r>
                <a:rPr lang="en-US" sz="1400" b="1" dirty="0">
                  <a:latin typeface="+mn-lt"/>
                </a:rPr>
                <a:t> din </a:t>
              </a:r>
              <a:r>
                <a:rPr lang="en-US" sz="1400" b="1" dirty="0" err="1">
                  <a:latin typeface="+mn-lt"/>
                </a:rPr>
                <a:t>țara</a:t>
              </a:r>
              <a:r>
                <a:rPr lang="en-US" sz="1400" b="1" dirty="0">
                  <a:latin typeface="+mn-lt"/>
                </a:rPr>
                <a:t> </a:t>
              </a:r>
              <a:r>
                <a:rPr lang="en-US" sz="1400" b="1" dirty="0" err="1">
                  <a:latin typeface="+mn-lt"/>
                </a:rPr>
                <a:t>noastră</a:t>
              </a:r>
              <a:r>
                <a:rPr lang="en-US" sz="1400" b="1" dirty="0">
                  <a:latin typeface="+mn-lt"/>
                </a:rPr>
                <a:t>.</a:t>
              </a:r>
              <a:endParaRPr lang="ro-RO" sz="1400" b="1" dirty="0">
                <a:latin typeface="+mn-lt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A675521-F292-4A3F-852A-7254992FAFEE}"/>
                </a:ext>
              </a:extLst>
            </p:cNvPr>
            <p:cNvSpPr txBox="1"/>
            <p:nvPr/>
          </p:nvSpPr>
          <p:spPr>
            <a:xfrm>
              <a:off x="261257" y="10624457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b="1" dirty="0"/>
                <a:t>CONCLUZII</a:t>
              </a: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38BC28D7-3CAB-4F79-83B1-824B5AE11C2C}"/>
              </a:ext>
            </a:extLst>
          </p:cNvPr>
          <p:cNvSpPr/>
          <p:nvPr/>
        </p:nvSpPr>
        <p:spPr>
          <a:xfrm>
            <a:off x="478972" y="10946653"/>
            <a:ext cx="849085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/>
          </a:p>
          <a:p>
            <a:r>
              <a:rPr lang="en-US" sz="1400" dirty="0"/>
              <a:t>1. Marian VERZEA, Ana PPOPESCU, </a:t>
            </a:r>
            <a:r>
              <a:rPr lang="en-US" sz="1400" dirty="0" err="1"/>
              <a:t>Aurel-Florentin</a:t>
            </a:r>
            <a:r>
              <a:rPr lang="en-US" sz="1400" dirty="0"/>
              <a:t> BADIU, OMAGIU </a:t>
            </a:r>
            <a:r>
              <a:rPr lang="en-US" sz="1400" dirty="0" err="1"/>
              <a:t>dedicat</a:t>
            </a:r>
            <a:r>
              <a:rPr lang="en-US" sz="1400" dirty="0"/>
              <a:t> </a:t>
            </a:r>
            <a:r>
              <a:rPr lang="en-US" sz="1400" dirty="0" err="1"/>
              <a:t>institunalizării</a:t>
            </a:r>
            <a:r>
              <a:rPr lang="en-US" sz="1400" dirty="0"/>
              <a:t> </a:t>
            </a:r>
            <a:r>
              <a:rPr lang="en-US" sz="1400" dirty="0" err="1"/>
              <a:t>cercetării</a:t>
            </a:r>
            <a:r>
              <a:rPr lang="en-US" sz="1400" dirty="0"/>
              <a:t> </a:t>
            </a:r>
            <a:r>
              <a:rPr lang="en-US" sz="1400" dirty="0" err="1"/>
              <a:t>agricole</a:t>
            </a:r>
            <a:r>
              <a:rPr lang="en-US" sz="1400" dirty="0"/>
              <a:t> </a:t>
            </a:r>
            <a:r>
              <a:rPr lang="en-US" sz="1400" dirty="0" err="1"/>
              <a:t>prin</a:t>
            </a:r>
            <a:r>
              <a:rPr lang="en-US" sz="1400" dirty="0"/>
              <a:t> </a:t>
            </a:r>
            <a:r>
              <a:rPr lang="en-US" sz="1400" dirty="0" err="1"/>
              <a:t>fondarea</a:t>
            </a:r>
            <a:r>
              <a:rPr lang="en-US" sz="1400" dirty="0"/>
              <a:t> ICAR și a </a:t>
            </a:r>
            <a:r>
              <a:rPr lang="en-US" sz="1400" dirty="0" err="1"/>
              <a:t>continuatoarei</a:t>
            </a:r>
            <a:r>
              <a:rPr lang="en-US" sz="1400" dirty="0"/>
              <a:t> de </a:t>
            </a:r>
            <a:r>
              <a:rPr lang="en-US" sz="1400" dirty="0" err="1"/>
              <a:t>drept</a:t>
            </a:r>
            <a:r>
              <a:rPr lang="en-US" sz="1400" dirty="0"/>
              <a:t>-ASAS ,,Gheorghe Ionescu-</a:t>
            </a:r>
            <a:r>
              <a:rPr lang="en-US" sz="1400" dirty="0" err="1"/>
              <a:t>Șișeșt</a:t>
            </a:r>
            <a:r>
              <a:rPr lang="en-US" sz="1400" dirty="0"/>
              <a:t>’’, 2021 , JUBILEUL ASAS , </a:t>
            </a:r>
            <a:r>
              <a:rPr lang="en-US" sz="1400" dirty="0" err="1"/>
              <a:t>Editura</a:t>
            </a:r>
            <a:r>
              <a:rPr lang="en-US" sz="1400" dirty="0"/>
              <a:t> CERES, </a:t>
            </a:r>
            <a:r>
              <a:rPr lang="en-US" sz="1400" dirty="0" err="1"/>
              <a:t>Bucuresti</a:t>
            </a:r>
            <a:r>
              <a:rPr lang="en-US" sz="1400" dirty="0"/>
              <a:t>, ROMÂNIA</a:t>
            </a:r>
          </a:p>
          <a:p>
            <a:r>
              <a:rPr lang="en-US" sz="1400" dirty="0"/>
              <a:t>2. MOCANU,VASILE „</a:t>
            </a:r>
            <a:r>
              <a:rPr lang="en-US" sz="1400" dirty="0" err="1"/>
              <a:t>Pajiștile</a:t>
            </a:r>
            <a:r>
              <a:rPr lang="en-US" sz="1400" dirty="0"/>
              <a:t> </a:t>
            </a:r>
            <a:r>
              <a:rPr lang="en-US" sz="1400" dirty="0" err="1"/>
              <a:t>României</a:t>
            </a:r>
            <a:r>
              <a:rPr lang="en-US" sz="1400" dirty="0"/>
              <a:t>-Important </a:t>
            </a:r>
            <a:r>
              <a:rPr lang="en-US" sz="1400" dirty="0" err="1"/>
              <a:t>patrimoniu</a:t>
            </a:r>
            <a:r>
              <a:rPr lang="en-US" sz="1400" dirty="0"/>
              <a:t> </a:t>
            </a:r>
            <a:r>
              <a:rPr lang="en-US" sz="1400" dirty="0" err="1"/>
              <a:t>național-Cercetare</a:t>
            </a:r>
            <a:r>
              <a:rPr lang="en-US" sz="1400" dirty="0"/>
              <a:t>, </a:t>
            </a:r>
            <a:r>
              <a:rPr lang="en-US" sz="1400" dirty="0" err="1"/>
              <a:t>inovare</a:t>
            </a:r>
            <a:r>
              <a:rPr lang="en-US" sz="1400" dirty="0"/>
              <a:t>, </a:t>
            </a:r>
            <a:r>
              <a:rPr lang="en-US" sz="1400" dirty="0" err="1"/>
              <a:t>implementare</a:t>
            </a:r>
            <a:r>
              <a:rPr lang="en-US" sz="1400" dirty="0"/>
              <a:t>”, 2018, </a:t>
            </a:r>
            <a:r>
              <a:rPr lang="en-US" sz="1400" dirty="0" err="1"/>
              <a:t>Conferința</a:t>
            </a:r>
            <a:r>
              <a:rPr lang="en-US" sz="1400" dirty="0"/>
              <a:t> </a:t>
            </a:r>
            <a:r>
              <a:rPr lang="en-US" sz="1400" dirty="0" err="1"/>
              <a:t>Cercetarea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slujba</a:t>
            </a:r>
            <a:r>
              <a:rPr lang="en-US" sz="1400" dirty="0"/>
              <a:t> </a:t>
            </a:r>
            <a:r>
              <a:rPr lang="en-US" sz="1400" dirty="0" err="1"/>
              <a:t>societății</a:t>
            </a:r>
            <a:r>
              <a:rPr lang="en-US" sz="1400" dirty="0"/>
              <a:t>: </a:t>
            </a:r>
            <a:r>
              <a:rPr lang="en-US" sz="1400" dirty="0" err="1"/>
              <a:t>tradiție</a:t>
            </a:r>
            <a:r>
              <a:rPr lang="en-US" sz="1400" dirty="0"/>
              <a:t> </a:t>
            </a:r>
            <a:r>
              <a:rPr lang="en-US" sz="1400" dirty="0" err="1"/>
              <a:t>inovare</a:t>
            </a:r>
            <a:r>
              <a:rPr lang="en-US" sz="1400" dirty="0"/>
              <a:t> ,</a:t>
            </a:r>
            <a:r>
              <a:rPr lang="en-US" sz="1400" dirty="0" err="1"/>
              <a:t>oportunități</a:t>
            </a:r>
            <a:r>
              <a:rPr lang="en-US" sz="1400" dirty="0"/>
              <a:t>, </a:t>
            </a:r>
            <a:r>
              <a:rPr lang="en-US" sz="1400" dirty="0" err="1"/>
              <a:t>Editura</a:t>
            </a:r>
            <a:r>
              <a:rPr lang="en-US" sz="1400" dirty="0"/>
              <a:t> PRINTECH, </a:t>
            </a:r>
            <a:r>
              <a:rPr lang="en-US" sz="1400" dirty="0" err="1"/>
              <a:t>București</a:t>
            </a:r>
            <a:r>
              <a:rPr lang="en-US" sz="1400" dirty="0"/>
              <a:t>, ROMANIA;</a:t>
            </a:r>
          </a:p>
          <a:p>
            <a:r>
              <a:rPr lang="en-US" sz="1400" dirty="0"/>
              <a:t>3. V. MOCANU, V. A. BLAJ, T. MARUȘCA ,, INSTITUTUL DE CERCETARE – DEZVOLTARE PENTRU PAJIŞTI    BRAŞOV- </a:t>
            </a:r>
            <a:r>
              <a:rPr lang="en-US" sz="1400" dirty="0" err="1"/>
              <a:t>Știință</a:t>
            </a:r>
            <a:r>
              <a:rPr lang="en-US" sz="1400" dirty="0"/>
              <a:t>, </a:t>
            </a:r>
            <a:r>
              <a:rPr lang="en-US" sz="1400" dirty="0" err="1"/>
              <a:t>tradiție</a:t>
            </a:r>
            <a:r>
              <a:rPr lang="en-US" sz="1400" dirty="0"/>
              <a:t> și </a:t>
            </a:r>
            <a:r>
              <a:rPr lang="en-US" sz="1400" dirty="0" err="1"/>
              <a:t>implementare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gospodărirea</a:t>
            </a:r>
            <a:r>
              <a:rPr lang="en-US" sz="1400" dirty="0"/>
              <a:t> </a:t>
            </a:r>
            <a:r>
              <a:rPr lang="en-US" sz="1400" dirty="0" err="1"/>
              <a:t>patrimoniului</a:t>
            </a:r>
            <a:r>
              <a:rPr lang="en-US" sz="1400" dirty="0"/>
              <a:t> pastoral  al ROMÂNIEI”, 2019, VOLUM OMAGIAL, </a:t>
            </a:r>
            <a:r>
              <a:rPr lang="en-US" sz="1400" dirty="0" err="1"/>
              <a:t>Editura</a:t>
            </a:r>
            <a:r>
              <a:rPr lang="en-US" sz="1400" dirty="0"/>
              <a:t> CERES, </a:t>
            </a:r>
            <a:r>
              <a:rPr lang="en-US" sz="1400" dirty="0" err="1"/>
              <a:t>București</a:t>
            </a:r>
            <a:r>
              <a:rPr lang="en-US" sz="1400" dirty="0"/>
              <a:t>, ROMANIA;</a:t>
            </a:r>
          </a:p>
          <a:p>
            <a:r>
              <a:rPr lang="en-US" sz="1400" dirty="0"/>
              <a:t>4. POP, MIRCEA et al.,, </a:t>
            </a:r>
            <a:r>
              <a:rPr lang="en-US" sz="1400" dirty="0" err="1"/>
              <a:t>Stațiunea</a:t>
            </a:r>
            <a:r>
              <a:rPr lang="en-US" sz="1400" dirty="0"/>
              <a:t> </a:t>
            </a:r>
            <a:r>
              <a:rPr lang="en-US" sz="1400" dirty="0" err="1"/>
              <a:t>Centrală</a:t>
            </a:r>
            <a:r>
              <a:rPr lang="en-US" sz="1400" dirty="0"/>
              <a:t> de </a:t>
            </a:r>
            <a:r>
              <a:rPr lang="en-US" sz="1400" dirty="0" err="1"/>
              <a:t>Cercetări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Cultura </a:t>
            </a:r>
            <a:r>
              <a:rPr lang="en-US" sz="1400" dirty="0" err="1"/>
              <a:t>Pajițtilor</a:t>
            </a:r>
            <a:r>
              <a:rPr lang="en-US" sz="1400" dirty="0"/>
              <a:t> Brașov-10 ani de </a:t>
            </a:r>
            <a:r>
              <a:rPr lang="en-US" sz="1400" dirty="0" err="1"/>
              <a:t>activitate</a:t>
            </a:r>
            <a:r>
              <a:rPr lang="en-US" sz="1400" dirty="0"/>
              <a:t>”, 1980, </a:t>
            </a:r>
            <a:r>
              <a:rPr lang="en-US" sz="1400" dirty="0" err="1"/>
              <a:t>Editura</a:t>
            </a:r>
            <a:r>
              <a:rPr lang="en-US" sz="1400" dirty="0"/>
              <a:t> Casa </a:t>
            </a:r>
            <a:r>
              <a:rPr lang="en-US" sz="1400" dirty="0" err="1"/>
              <a:t>Agronomului</a:t>
            </a:r>
            <a:r>
              <a:rPr lang="en-US" sz="1400" dirty="0"/>
              <a:t> </a:t>
            </a:r>
            <a:r>
              <a:rPr lang="en-US" sz="1400" dirty="0" err="1"/>
              <a:t>Brașov</a:t>
            </a:r>
            <a:r>
              <a:rPr lang="en-US" sz="1400" dirty="0"/>
              <a:t>, ROMANIA;</a:t>
            </a:r>
          </a:p>
          <a:p>
            <a:r>
              <a:rPr lang="en-US" sz="1400" dirty="0"/>
              <a:t>5. RAZEC, </a:t>
            </a:r>
            <a:r>
              <a:rPr lang="en-US" sz="1400" dirty="0" err="1"/>
              <a:t>Iosif</a:t>
            </a:r>
            <a:r>
              <a:rPr lang="en-US" sz="1400" dirty="0"/>
              <a:t>, POP , MIRCEA et.al., „ </a:t>
            </a:r>
            <a:r>
              <a:rPr lang="en-US" sz="1400" dirty="0" err="1"/>
              <a:t>Realizări</a:t>
            </a:r>
            <a:r>
              <a:rPr lang="en-US" sz="1400" dirty="0"/>
              <a:t> și perspective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domeniul</a:t>
            </a:r>
            <a:r>
              <a:rPr lang="en-US" sz="1400" dirty="0"/>
              <a:t> </a:t>
            </a:r>
            <a:r>
              <a:rPr lang="en-US" sz="1400" dirty="0" err="1"/>
              <a:t>cercetării</a:t>
            </a:r>
            <a:r>
              <a:rPr lang="en-US" sz="1400" dirty="0"/>
              <a:t> pajiștilor”,2007, </a:t>
            </a:r>
            <a:r>
              <a:rPr lang="en-US" sz="1400" dirty="0" err="1"/>
              <a:t>Volumul</a:t>
            </a:r>
            <a:r>
              <a:rPr lang="en-US" sz="1400" dirty="0"/>
              <a:t>  </a:t>
            </a:r>
            <a:r>
              <a:rPr lang="en-US" sz="1400" dirty="0" err="1"/>
              <a:t>Cercetarea</a:t>
            </a:r>
            <a:r>
              <a:rPr lang="en-US" sz="1400" dirty="0"/>
              <a:t> </a:t>
            </a:r>
            <a:r>
              <a:rPr lang="en-US" sz="1400" dirty="0" err="1"/>
              <a:t>științifică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sprijinul</a:t>
            </a:r>
            <a:r>
              <a:rPr lang="en-US" sz="1400" dirty="0"/>
              <a:t> </a:t>
            </a:r>
            <a:r>
              <a:rPr lang="en-US" sz="1400" dirty="0" err="1"/>
              <a:t>agriculturii</a:t>
            </a:r>
            <a:r>
              <a:rPr lang="en-US" sz="1400" dirty="0"/>
              <a:t>, </a:t>
            </a:r>
            <a:r>
              <a:rPr lang="en-US" sz="1400" dirty="0" err="1"/>
              <a:t>Editura</a:t>
            </a:r>
            <a:r>
              <a:rPr lang="en-US" sz="1400" dirty="0"/>
              <a:t> </a:t>
            </a:r>
            <a:r>
              <a:rPr lang="en-US" sz="1400" dirty="0" err="1"/>
              <a:t>Academiei</a:t>
            </a:r>
            <a:r>
              <a:rPr lang="en-US" sz="1400" dirty="0"/>
              <a:t> </a:t>
            </a:r>
            <a:r>
              <a:rPr lang="en-US" sz="1400" dirty="0" err="1"/>
              <a:t>Române</a:t>
            </a:r>
            <a:r>
              <a:rPr lang="en-US" sz="1400" dirty="0"/>
              <a:t>, </a:t>
            </a:r>
            <a:r>
              <a:rPr lang="en-US" sz="1400" dirty="0" err="1"/>
              <a:t>București</a:t>
            </a:r>
            <a:r>
              <a:rPr lang="en-US" sz="1400" dirty="0"/>
              <a:t> , ROMANIA;</a:t>
            </a:r>
          </a:p>
          <a:p>
            <a:r>
              <a:rPr lang="en-US" sz="1400" dirty="0"/>
              <a:t>6. *** </a:t>
            </a:r>
            <a:r>
              <a:rPr lang="en-US" sz="1400" dirty="0" err="1"/>
              <a:t>Lucrări</a:t>
            </a:r>
            <a:r>
              <a:rPr lang="en-US" sz="1400" dirty="0"/>
              <a:t> </a:t>
            </a:r>
            <a:r>
              <a:rPr lang="en-US" sz="1400" dirty="0" err="1"/>
              <a:t>științifice</a:t>
            </a:r>
            <a:r>
              <a:rPr lang="en-US" sz="1400" dirty="0"/>
              <a:t> ale INSTITUTULUI  DE CERCETARE ȘI PRODUCȚIE PENTRU CULTURA PAJIȘTILOR BRAȘOV. VOLUM JUBILIAR ,, 50 DE ANI DE CERCETARE ÎN DOMENIUL CULTURII PAJIȘTILOR”, 1997, Brasov , ROMANIA</a:t>
            </a:r>
          </a:p>
          <a:p>
            <a:endParaRPr lang="en-US" sz="1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8BAEE97-8D1B-48E8-932A-571C6595C65D}"/>
              </a:ext>
            </a:extLst>
          </p:cNvPr>
          <p:cNvSpPr txBox="1"/>
          <p:nvPr/>
        </p:nvSpPr>
        <p:spPr>
          <a:xfrm>
            <a:off x="377372" y="10493827"/>
            <a:ext cx="1538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/>
              <a:t>BIBLIOGRAFIE</a:t>
            </a:r>
            <a:endParaRPr lang="en-US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713074A-3E55-479A-9215-87E296980BEC}"/>
              </a:ext>
            </a:extLst>
          </p:cNvPr>
          <p:cNvSpPr txBox="1"/>
          <p:nvPr/>
        </p:nvSpPr>
        <p:spPr>
          <a:xfrm>
            <a:off x="391887" y="3744685"/>
            <a:ext cx="172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/>
              <a:t>REZUMAT</a:t>
            </a:r>
            <a:endParaRPr lang="en-US" b="1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02801CD5-72B5-497C-B624-F184F51113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6210" y="519565"/>
            <a:ext cx="1302918" cy="126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</TotalTime>
  <Words>672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INSTITUTUL DE CERCETARE – DEZVOLTARE PENTRU PAJIŞTI  BRAŞOV - Continuator al cercetării pratologice inițiate de Institutul de Cercetări Agronomice al României V.Mocanu, V.A.Blaj, Th. Marușca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aurel.badiu</cp:lastModifiedBy>
  <cp:revision>22</cp:revision>
  <dcterms:created xsi:type="dcterms:W3CDTF">2024-02-27T07:52:51Z</dcterms:created>
  <dcterms:modified xsi:type="dcterms:W3CDTF">2024-05-14T06:00:04Z</dcterms:modified>
</cp:coreProperties>
</file>