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"/>
  </p:notesMasterIdLst>
  <p:handoutMasterIdLst>
    <p:handoutMasterId r:id="rId4"/>
  </p:handoutMasterIdLst>
  <p:sldIdLst>
    <p:sldId id="256" r:id="rId2"/>
  </p:sldIdLst>
  <p:sldSz cx="9180513" cy="15192375"/>
  <p:notesSz cx="7102475" cy="93884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785">
          <p15:clr>
            <a:srgbClr val="A4A3A4"/>
          </p15:clr>
        </p15:guide>
        <p15:guide id="2" pos="289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94624" autoAdjust="0"/>
  </p:normalViewPr>
  <p:slideViewPr>
    <p:cSldViewPr snapToGrid="0">
      <p:cViewPr>
        <p:scale>
          <a:sx n="50" d="100"/>
          <a:sy n="50" d="100"/>
        </p:scale>
        <p:origin x="1932" y="-1680"/>
      </p:cViewPr>
      <p:guideLst>
        <p:guide orient="horz" pos="4785"/>
        <p:guide pos="2891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notesMaster" Target="notesMasters/notesMaster1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7739" cy="469424"/>
          </a:xfrm>
          <a:prstGeom prst="rect">
            <a:avLst/>
          </a:prstGeom>
        </p:spPr>
        <p:txBody>
          <a:bodyPr vert="horz" lIns="94229" tIns="47114" rIns="94229" bIns="47114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023092" y="0"/>
            <a:ext cx="3077739" cy="469424"/>
          </a:xfrm>
          <a:prstGeom prst="rect">
            <a:avLst/>
          </a:prstGeom>
        </p:spPr>
        <p:txBody>
          <a:bodyPr vert="horz" lIns="94229" tIns="47114" rIns="94229" bIns="47114" rtlCol="0"/>
          <a:lstStyle>
            <a:lvl1pPr algn="r">
              <a:defRPr sz="1200"/>
            </a:lvl1pPr>
          </a:lstStyle>
          <a:p>
            <a:fld id="{444597A5-E5B8-441D-948C-BDDA1391F238}" type="datetimeFigureOut">
              <a:rPr lang="en-US" smtClean="0"/>
              <a:pPr/>
              <a:t>5/11/2024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917422"/>
            <a:ext cx="3077739" cy="469424"/>
          </a:xfrm>
          <a:prstGeom prst="rect">
            <a:avLst/>
          </a:prstGeom>
        </p:spPr>
        <p:txBody>
          <a:bodyPr vert="horz" lIns="94229" tIns="47114" rIns="94229" bIns="47114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023092" y="8917422"/>
            <a:ext cx="3077739" cy="469424"/>
          </a:xfrm>
          <a:prstGeom prst="rect">
            <a:avLst/>
          </a:prstGeom>
        </p:spPr>
        <p:txBody>
          <a:bodyPr vert="horz" lIns="94229" tIns="47114" rIns="94229" bIns="47114" rtlCol="0" anchor="b"/>
          <a:lstStyle>
            <a:lvl1pPr algn="r">
              <a:defRPr sz="1200"/>
            </a:lvl1pPr>
          </a:lstStyle>
          <a:p>
            <a:fld id="{6A138FA2-7D4A-4283-A10A-18687670A97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7739" cy="469424"/>
          </a:xfrm>
          <a:prstGeom prst="rect">
            <a:avLst/>
          </a:prstGeom>
        </p:spPr>
        <p:txBody>
          <a:bodyPr vert="horz" lIns="94229" tIns="47114" rIns="94229" bIns="47114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23092" y="0"/>
            <a:ext cx="3077739" cy="469424"/>
          </a:xfrm>
          <a:prstGeom prst="rect">
            <a:avLst/>
          </a:prstGeom>
        </p:spPr>
        <p:txBody>
          <a:bodyPr vert="horz" lIns="94229" tIns="47114" rIns="94229" bIns="47114" rtlCol="0"/>
          <a:lstStyle>
            <a:lvl1pPr algn="r">
              <a:defRPr sz="1200"/>
            </a:lvl1pPr>
          </a:lstStyle>
          <a:p>
            <a:fld id="{68DCE742-9227-44BD-AFF3-983F9B7D6F82}" type="datetimeFigureOut">
              <a:rPr lang="en-US" smtClean="0"/>
              <a:pPr/>
              <a:t>5/11/2024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487613" y="704850"/>
            <a:ext cx="2127250" cy="35194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229" tIns="47114" rIns="94229" bIns="47114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10248" y="4459526"/>
            <a:ext cx="5681980" cy="4224814"/>
          </a:xfrm>
          <a:prstGeom prst="rect">
            <a:avLst/>
          </a:prstGeom>
        </p:spPr>
        <p:txBody>
          <a:bodyPr vert="horz" lIns="94229" tIns="47114" rIns="94229" bIns="47114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917422"/>
            <a:ext cx="3077739" cy="469424"/>
          </a:xfrm>
          <a:prstGeom prst="rect">
            <a:avLst/>
          </a:prstGeom>
        </p:spPr>
        <p:txBody>
          <a:bodyPr vert="horz" lIns="94229" tIns="47114" rIns="94229" bIns="47114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3092" y="8917422"/>
            <a:ext cx="3077739" cy="469424"/>
          </a:xfrm>
          <a:prstGeom prst="rect">
            <a:avLst/>
          </a:prstGeom>
        </p:spPr>
        <p:txBody>
          <a:bodyPr vert="horz" lIns="94229" tIns="47114" rIns="94229" bIns="47114" rtlCol="0" anchor="b"/>
          <a:lstStyle>
            <a:lvl1pPr algn="r">
              <a:defRPr sz="1200"/>
            </a:lvl1pPr>
          </a:lstStyle>
          <a:p>
            <a:fld id="{3B14A2C1-FAC5-478A-B665-D248311786C4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14A2C1-FAC5-478A-B665-D248311786C4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8539" y="2486346"/>
            <a:ext cx="7803436" cy="5289197"/>
          </a:xfrm>
        </p:spPr>
        <p:txBody>
          <a:bodyPr anchor="b"/>
          <a:lstStyle>
            <a:lvl1pPr algn="ctr">
              <a:defRPr sz="6024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7564" y="7979515"/>
            <a:ext cx="6885385" cy="3667973"/>
          </a:xfrm>
        </p:spPr>
        <p:txBody>
          <a:bodyPr/>
          <a:lstStyle>
            <a:lvl1pPr marL="0" indent="0" algn="ctr">
              <a:buNone/>
              <a:defRPr sz="2410"/>
            </a:lvl1pPr>
            <a:lvl2pPr marL="459029" indent="0" algn="ctr">
              <a:buNone/>
              <a:defRPr sz="2008"/>
            </a:lvl2pPr>
            <a:lvl3pPr marL="918058" indent="0" algn="ctr">
              <a:buNone/>
              <a:defRPr sz="1807"/>
            </a:lvl3pPr>
            <a:lvl4pPr marL="1377086" indent="0" algn="ctr">
              <a:buNone/>
              <a:defRPr sz="1606"/>
            </a:lvl4pPr>
            <a:lvl5pPr marL="1836115" indent="0" algn="ctr">
              <a:buNone/>
              <a:defRPr sz="1606"/>
            </a:lvl5pPr>
            <a:lvl6pPr marL="2295144" indent="0" algn="ctr">
              <a:buNone/>
              <a:defRPr sz="1606"/>
            </a:lvl6pPr>
            <a:lvl7pPr marL="2754173" indent="0" algn="ctr">
              <a:buNone/>
              <a:defRPr sz="1606"/>
            </a:lvl7pPr>
            <a:lvl8pPr marL="3213202" indent="0" algn="ctr">
              <a:buNone/>
              <a:defRPr sz="1606"/>
            </a:lvl8pPr>
            <a:lvl9pPr marL="3672230" indent="0" algn="ctr">
              <a:buNone/>
              <a:defRPr sz="1606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6A2A3C-5716-4556-9FE0-DD4B3B8C964D}" type="datetimeFigureOut">
              <a:rPr lang="en-US" smtClean="0"/>
              <a:pPr/>
              <a:t>5/11/2024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AFE68C-F196-41E9-9474-EAD774B9DD5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17940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6A2A3C-5716-4556-9FE0-DD4B3B8C964D}" type="datetimeFigureOut">
              <a:rPr lang="en-US" smtClean="0"/>
              <a:pPr/>
              <a:t>5/11/2024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AFE68C-F196-41E9-9474-EAD774B9DD5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23742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69805" y="808853"/>
            <a:ext cx="1979548" cy="12874836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31161" y="808853"/>
            <a:ext cx="5823888" cy="12874836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6A2A3C-5716-4556-9FE0-DD4B3B8C964D}" type="datetimeFigureOut">
              <a:rPr lang="en-US" smtClean="0"/>
              <a:pPr/>
              <a:t>5/11/2024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AFE68C-F196-41E9-9474-EAD774B9DD5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29971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6A2A3C-5716-4556-9FE0-DD4B3B8C964D}" type="datetimeFigureOut">
              <a:rPr lang="en-US" smtClean="0"/>
              <a:pPr/>
              <a:t>5/11/2024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AFE68C-F196-41E9-9474-EAD774B9DD5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16349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6379" y="3787548"/>
            <a:ext cx="7918192" cy="6319605"/>
          </a:xfrm>
        </p:spPr>
        <p:txBody>
          <a:bodyPr anchor="b"/>
          <a:lstStyle>
            <a:lvl1pPr>
              <a:defRPr sz="6024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6379" y="10166939"/>
            <a:ext cx="7918192" cy="3323331"/>
          </a:xfrm>
        </p:spPr>
        <p:txBody>
          <a:bodyPr/>
          <a:lstStyle>
            <a:lvl1pPr marL="0" indent="0">
              <a:buNone/>
              <a:defRPr sz="2410">
                <a:solidFill>
                  <a:schemeClr val="tx1"/>
                </a:solidFill>
              </a:defRPr>
            </a:lvl1pPr>
            <a:lvl2pPr marL="459029" indent="0">
              <a:buNone/>
              <a:defRPr sz="2008">
                <a:solidFill>
                  <a:schemeClr val="tx1">
                    <a:tint val="75000"/>
                  </a:schemeClr>
                </a:solidFill>
              </a:defRPr>
            </a:lvl2pPr>
            <a:lvl3pPr marL="918058" indent="0">
              <a:buNone/>
              <a:defRPr sz="1807">
                <a:solidFill>
                  <a:schemeClr val="tx1">
                    <a:tint val="75000"/>
                  </a:schemeClr>
                </a:solidFill>
              </a:defRPr>
            </a:lvl3pPr>
            <a:lvl4pPr marL="1377086" indent="0">
              <a:buNone/>
              <a:defRPr sz="1606">
                <a:solidFill>
                  <a:schemeClr val="tx1">
                    <a:tint val="75000"/>
                  </a:schemeClr>
                </a:solidFill>
              </a:defRPr>
            </a:lvl4pPr>
            <a:lvl5pPr marL="1836115" indent="0">
              <a:buNone/>
              <a:defRPr sz="1606">
                <a:solidFill>
                  <a:schemeClr val="tx1">
                    <a:tint val="75000"/>
                  </a:schemeClr>
                </a:solidFill>
              </a:defRPr>
            </a:lvl5pPr>
            <a:lvl6pPr marL="2295144" indent="0">
              <a:buNone/>
              <a:defRPr sz="1606">
                <a:solidFill>
                  <a:schemeClr val="tx1">
                    <a:tint val="75000"/>
                  </a:schemeClr>
                </a:solidFill>
              </a:defRPr>
            </a:lvl6pPr>
            <a:lvl7pPr marL="2754173" indent="0">
              <a:buNone/>
              <a:defRPr sz="1606">
                <a:solidFill>
                  <a:schemeClr val="tx1">
                    <a:tint val="75000"/>
                  </a:schemeClr>
                </a:solidFill>
              </a:defRPr>
            </a:lvl7pPr>
            <a:lvl8pPr marL="3213202" indent="0">
              <a:buNone/>
              <a:defRPr sz="1606">
                <a:solidFill>
                  <a:schemeClr val="tx1">
                    <a:tint val="75000"/>
                  </a:schemeClr>
                </a:solidFill>
              </a:defRPr>
            </a:lvl8pPr>
            <a:lvl9pPr marL="3672230" indent="0">
              <a:buNone/>
              <a:defRPr sz="1606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6A2A3C-5716-4556-9FE0-DD4B3B8C964D}" type="datetimeFigureOut">
              <a:rPr lang="en-US" smtClean="0"/>
              <a:pPr/>
              <a:t>5/11/2024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AFE68C-F196-41E9-9474-EAD774B9DD5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0208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31160" y="4044267"/>
            <a:ext cx="3901718" cy="9639422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7635" y="4044267"/>
            <a:ext cx="3901718" cy="9639422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6A2A3C-5716-4556-9FE0-DD4B3B8C964D}" type="datetimeFigureOut">
              <a:rPr lang="en-US" smtClean="0"/>
              <a:pPr/>
              <a:t>5/11/2024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AFE68C-F196-41E9-9474-EAD774B9DD5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94309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2356" y="808857"/>
            <a:ext cx="7918192" cy="293649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357" y="3724243"/>
            <a:ext cx="3883787" cy="1825194"/>
          </a:xfrm>
        </p:spPr>
        <p:txBody>
          <a:bodyPr anchor="b"/>
          <a:lstStyle>
            <a:lvl1pPr marL="0" indent="0">
              <a:buNone/>
              <a:defRPr sz="2410" b="1"/>
            </a:lvl1pPr>
            <a:lvl2pPr marL="459029" indent="0">
              <a:buNone/>
              <a:defRPr sz="2008" b="1"/>
            </a:lvl2pPr>
            <a:lvl3pPr marL="918058" indent="0">
              <a:buNone/>
              <a:defRPr sz="1807" b="1"/>
            </a:lvl3pPr>
            <a:lvl4pPr marL="1377086" indent="0">
              <a:buNone/>
              <a:defRPr sz="1606" b="1"/>
            </a:lvl4pPr>
            <a:lvl5pPr marL="1836115" indent="0">
              <a:buNone/>
              <a:defRPr sz="1606" b="1"/>
            </a:lvl5pPr>
            <a:lvl6pPr marL="2295144" indent="0">
              <a:buNone/>
              <a:defRPr sz="1606" b="1"/>
            </a:lvl6pPr>
            <a:lvl7pPr marL="2754173" indent="0">
              <a:buNone/>
              <a:defRPr sz="1606" b="1"/>
            </a:lvl7pPr>
            <a:lvl8pPr marL="3213202" indent="0">
              <a:buNone/>
              <a:defRPr sz="1606" b="1"/>
            </a:lvl8pPr>
            <a:lvl9pPr marL="3672230" indent="0">
              <a:buNone/>
              <a:defRPr sz="1606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2357" y="5549437"/>
            <a:ext cx="3883787" cy="8162386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635" y="3724243"/>
            <a:ext cx="3902914" cy="1825194"/>
          </a:xfrm>
        </p:spPr>
        <p:txBody>
          <a:bodyPr anchor="b"/>
          <a:lstStyle>
            <a:lvl1pPr marL="0" indent="0">
              <a:buNone/>
              <a:defRPr sz="2410" b="1"/>
            </a:lvl1pPr>
            <a:lvl2pPr marL="459029" indent="0">
              <a:buNone/>
              <a:defRPr sz="2008" b="1"/>
            </a:lvl2pPr>
            <a:lvl3pPr marL="918058" indent="0">
              <a:buNone/>
              <a:defRPr sz="1807" b="1"/>
            </a:lvl3pPr>
            <a:lvl4pPr marL="1377086" indent="0">
              <a:buNone/>
              <a:defRPr sz="1606" b="1"/>
            </a:lvl4pPr>
            <a:lvl5pPr marL="1836115" indent="0">
              <a:buNone/>
              <a:defRPr sz="1606" b="1"/>
            </a:lvl5pPr>
            <a:lvl6pPr marL="2295144" indent="0">
              <a:buNone/>
              <a:defRPr sz="1606" b="1"/>
            </a:lvl6pPr>
            <a:lvl7pPr marL="2754173" indent="0">
              <a:buNone/>
              <a:defRPr sz="1606" b="1"/>
            </a:lvl7pPr>
            <a:lvl8pPr marL="3213202" indent="0">
              <a:buNone/>
              <a:defRPr sz="1606" b="1"/>
            </a:lvl8pPr>
            <a:lvl9pPr marL="3672230" indent="0">
              <a:buNone/>
              <a:defRPr sz="1606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7635" y="5549437"/>
            <a:ext cx="3902914" cy="8162386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6A2A3C-5716-4556-9FE0-DD4B3B8C964D}" type="datetimeFigureOut">
              <a:rPr lang="en-US" smtClean="0"/>
              <a:pPr/>
              <a:t>5/11/2024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AFE68C-F196-41E9-9474-EAD774B9DD5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8893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6A2A3C-5716-4556-9FE0-DD4B3B8C964D}" type="datetimeFigureOut">
              <a:rPr lang="en-US" smtClean="0"/>
              <a:pPr/>
              <a:t>5/11/2024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AFE68C-F196-41E9-9474-EAD774B9DD5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65067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6A2A3C-5716-4556-9FE0-DD4B3B8C964D}" type="datetimeFigureOut">
              <a:rPr lang="en-US" smtClean="0"/>
              <a:pPr/>
              <a:t>5/11/2024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AFE68C-F196-41E9-9474-EAD774B9DD5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08168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2356" y="1012825"/>
            <a:ext cx="2960954" cy="3544888"/>
          </a:xfrm>
        </p:spPr>
        <p:txBody>
          <a:bodyPr anchor="b"/>
          <a:lstStyle>
            <a:lvl1pPr>
              <a:defRPr sz="3213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02914" y="2187424"/>
            <a:ext cx="4647635" cy="10796433"/>
          </a:xfrm>
        </p:spPr>
        <p:txBody>
          <a:bodyPr/>
          <a:lstStyle>
            <a:lvl1pPr>
              <a:defRPr sz="3213"/>
            </a:lvl1pPr>
            <a:lvl2pPr>
              <a:defRPr sz="2811"/>
            </a:lvl2pPr>
            <a:lvl3pPr>
              <a:defRPr sz="2410"/>
            </a:lvl3pPr>
            <a:lvl4pPr>
              <a:defRPr sz="2008"/>
            </a:lvl4pPr>
            <a:lvl5pPr>
              <a:defRPr sz="2008"/>
            </a:lvl5pPr>
            <a:lvl6pPr>
              <a:defRPr sz="2008"/>
            </a:lvl6pPr>
            <a:lvl7pPr>
              <a:defRPr sz="2008"/>
            </a:lvl7pPr>
            <a:lvl8pPr>
              <a:defRPr sz="2008"/>
            </a:lvl8pPr>
            <a:lvl9pPr>
              <a:defRPr sz="2008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2356" y="4557713"/>
            <a:ext cx="2960954" cy="8443726"/>
          </a:xfrm>
        </p:spPr>
        <p:txBody>
          <a:bodyPr/>
          <a:lstStyle>
            <a:lvl1pPr marL="0" indent="0">
              <a:buNone/>
              <a:defRPr sz="1606"/>
            </a:lvl1pPr>
            <a:lvl2pPr marL="459029" indent="0">
              <a:buNone/>
              <a:defRPr sz="1406"/>
            </a:lvl2pPr>
            <a:lvl3pPr marL="918058" indent="0">
              <a:buNone/>
              <a:defRPr sz="1205"/>
            </a:lvl3pPr>
            <a:lvl4pPr marL="1377086" indent="0">
              <a:buNone/>
              <a:defRPr sz="1004"/>
            </a:lvl4pPr>
            <a:lvl5pPr marL="1836115" indent="0">
              <a:buNone/>
              <a:defRPr sz="1004"/>
            </a:lvl5pPr>
            <a:lvl6pPr marL="2295144" indent="0">
              <a:buNone/>
              <a:defRPr sz="1004"/>
            </a:lvl6pPr>
            <a:lvl7pPr marL="2754173" indent="0">
              <a:buNone/>
              <a:defRPr sz="1004"/>
            </a:lvl7pPr>
            <a:lvl8pPr marL="3213202" indent="0">
              <a:buNone/>
              <a:defRPr sz="1004"/>
            </a:lvl8pPr>
            <a:lvl9pPr marL="3672230" indent="0">
              <a:buNone/>
              <a:defRPr sz="1004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6A2A3C-5716-4556-9FE0-DD4B3B8C964D}" type="datetimeFigureOut">
              <a:rPr lang="en-US" smtClean="0"/>
              <a:pPr/>
              <a:t>5/11/2024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AFE68C-F196-41E9-9474-EAD774B9DD5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46207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2356" y="1012825"/>
            <a:ext cx="2960954" cy="3544888"/>
          </a:xfrm>
        </p:spPr>
        <p:txBody>
          <a:bodyPr anchor="b"/>
          <a:lstStyle>
            <a:lvl1pPr>
              <a:defRPr sz="3213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902914" y="2187424"/>
            <a:ext cx="4647635" cy="10796433"/>
          </a:xfrm>
        </p:spPr>
        <p:txBody>
          <a:bodyPr anchor="t"/>
          <a:lstStyle>
            <a:lvl1pPr marL="0" indent="0">
              <a:buNone/>
              <a:defRPr sz="3213"/>
            </a:lvl1pPr>
            <a:lvl2pPr marL="459029" indent="0">
              <a:buNone/>
              <a:defRPr sz="2811"/>
            </a:lvl2pPr>
            <a:lvl3pPr marL="918058" indent="0">
              <a:buNone/>
              <a:defRPr sz="2410"/>
            </a:lvl3pPr>
            <a:lvl4pPr marL="1377086" indent="0">
              <a:buNone/>
              <a:defRPr sz="2008"/>
            </a:lvl4pPr>
            <a:lvl5pPr marL="1836115" indent="0">
              <a:buNone/>
              <a:defRPr sz="2008"/>
            </a:lvl5pPr>
            <a:lvl6pPr marL="2295144" indent="0">
              <a:buNone/>
              <a:defRPr sz="2008"/>
            </a:lvl6pPr>
            <a:lvl7pPr marL="2754173" indent="0">
              <a:buNone/>
              <a:defRPr sz="2008"/>
            </a:lvl7pPr>
            <a:lvl8pPr marL="3213202" indent="0">
              <a:buNone/>
              <a:defRPr sz="2008"/>
            </a:lvl8pPr>
            <a:lvl9pPr marL="3672230" indent="0">
              <a:buNone/>
              <a:defRPr sz="2008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2356" y="4557713"/>
            <a:ext cx="2960954" cy="8443726"/>
          </a:xfrm>
        </p:spPr>
        <p:txBody>
          <a:bodyPr/>
          <a:lstStyle>
            <a:lvl1pPr marL="0" indent="0">
              <a:buNone/>
              <a:defRPr sz="1606"/>
            </a:lvl1pPr>
            <a:lvl2pPr marL="459029" indent="0">
              <a:buNone/>
              <a:defRPr sz="1406"/>
            </a:lvl2pPr>
            <a:lvl3pPr marL="918058" indent="0">
              <a:buNone/>
              <a:defRPr sz="1205"/>
            </a:lvl3pPr>
            <a:lvl4pPr marL="1377086" indent="0">
              <a:buNone/>
              <a:defRPr sz="1004"/>
            </a:lvl4pPr>
            <a:lvl5pPr marL="1836115" indent="0">
              <a:buNone/>
              <a:defRPr sz="1004"/>
            </a:lvl5pPr>
            <a:lvl6pPr marL="2295144" indent="0">
              <a:buNone/>
              <a:defRPr sz="1004"/>
            </a:lvl6pPr>
            <a:lvl7pPr marL="2754173" indent="0">
              <a:buNone/>
              <a:defRPr sz="1004"/>
            </a:lvl7pPr>
            <a:lvl8pPr marL="3213202" indent="0">
              <a:buNone/>
              <a:defRPr sz="1004"/>
            </a:lvl8pPr>
            <a:lvl9pPr marL="3672230" indent="0">
              <a:buNone/>
              <a:defRPr sz="1004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6A2A3C-5716-4556-9FE0-DD4B3B8C964D}" type="datetimeFigureOut">
              <a:rPr lang="en-US" smtClean="0"/>
              <a:pPr/>
              <a:t>5/11/2024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AFE68C-F196-41E9-9474-EAD774B9DD5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22173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31161" y="808857"/>
            <a:ext cx="7918192" cy="293649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1161" y="4044267"/>
            <a:ext cx="7918192" cy="963942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1160" y="14081084"/>
            <a:ext cx="2065615" cy="80885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6A2A3C-5716-4556-9FE0-DD4B3B8C964D}" type="datetimeFigureOut">
              <a:rPr lang="en-US" smtClean="0"/>
              <a:pPr/>
              <a:t>5/11/2024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41045" y="14081084"/>
            <a:ext cx="3098423" cy="80885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83738" y="14081084"/>
            <a:ext cx="2065615" cy="80885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AFE68C-F196-41E9-9474-EAD774B9DD5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70194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8058" rtl="0" eaLnBrk="1" latinLnBrk="0" hangingPunct="1">
        <a:lnSpc>
          <a:spcPct val="90000"/>
        </a:lnSpc>
        <a:spcBef>
          <a:spcPct val="0"/>
        </a:spcBef>
        <a:buNone/>
        <a:defRPr sz="4418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9514" indent="-229514" algn="l" defTabSz="918058" rtl="0" eaLnBrk="1" latinLnBrk="0" hangingPunct="1">
        <a:lnSpc>
          <a:spcPct val="90000"/>
        </a:lnSpc>
        <a:spcBef>
          <a:spcPts val="1004"/>
        </a:spcBef>
        <a:buFont typeface="Arial" panose="020B0604020202020204" pitchFamily="34" charset="0"/>
        <a:buChar char="•"/>
        <a:defRPr sz="2811" kern="1200">
          <a:solidFill>
            <a:schemeClr val="tx1"/>
          </a:solidFill>
          <a:latin typeface="+mn-lt"/>
          <a:ea typeface="+mn-ea"/>
          <a:cs typeface="+mn-cs"/>
        </a:defRPr>
      </a:lvl1pPr>
      <a:lvl2pPr marL="688543" indent="-229514" algn="l" defTabSz="918058" rtl="0" eaLnBrk="1" latinLnBrk="0" hangingPunct="1">
        <a:lnSpc>
          <a:spcPct val="90000"/>
        </a:lnSpc>
        <a:spcBef>
          <a:spcPts val="502"/>
        </a:spcBef>
        <a:buFont typeface="Arial" panose="020B0604020202020204" pitchFamily="34" charset="0"/>
        <a:buChar char="•"/>
        <a:defRPr sz="2410" kern="1200">
          <a:solidFill>
            <a:schemeClr val="tx1"/>
          </a:solidFill>
          <a:latin typeface="+mn-lt"/>
          <a:ea typeface="+mn-ea"/>
          <a:cs typeface="+mn-cs"/>
        </a:defRPr>
      </a:lvl2pPr>
      <a:lvl3pPr marL="1147572" indent="-229514" algn="l" defTabSz="918058" rtl="0" eaLnBrk="1" latinLnBrk="0" hangingPunct="1">
        <a:lnSpc>
          <a:spcPct val="90000"/>
        </a:lnSpc>
        <a:spcBef>
          <a:spcPts val="502"/>
        </a:spcBef>
        <a:buFont typeface="Arial" panose="020B0604020202020204" pitchFamily="34" charset="0"/>
        <a:buChar char="•"/>
        <a:defRPr sz="2008" kern="1200">
          <a:solidFill>
            <a:schemeClr val="tx1"/>
          </a:solidFill>
          <a:latin typeface="+mn-lt"/>
          <a:ea typeface="+mn-ea"/>
          <a:cs typeface="+mn-cs"/>
        </a:defRPr>
      </a:lvl3pPr>
      <a:lvl4pPr marL="1606601" indent="-229514" algn="l" defTabSz="918058" rtl="0" eaLnBrk="1" latinLnBrk="0" hangingPunct="1">
        <a:lnSpc>
          <a:spcPct val="90000"/>
        </a:lnSpc>
        <a:spcBef>
          <a:spcPts val="502"/>
        </a:spcBef>
        <a:buFont typeface="Arial" panose="020B0604020202020204" pitchFamily="34" charset="0"/>
        <a:buChar char="•"/>
        <a:defRPr sz="1807" kern="1200">
          <a:solidFill>
            <a:schemeClr val="tx1"/>
          </a:solidFill>
          <a:latin typeface="+mn-lt"/>
          <a:ea typeface="+mn-ea"/>
          <a:cs typeface="+mn-cs"/>
        </a:defRPr>
      </a:lvl4pPr>
      <a:lvl5pPr marL="2065630" indent="-229514" algn="l" defTabSz="918058" rtl="0" eaLnBrk="1" latinLnBrk="0" hangingPunct="1">
        <a:lnSpc>
          <a:spcPct val="90000"/>
        </a:lnSpc>
        <a:spcBef>
          <a:spcPts val="502"/>
        </a:spcBef>
        <a:buFont typeface="Arial" panose="020B0604020202020204" pitchFamily="34" charset="0"/>
        <a:buChar char="•"/>
        <a:defRPr sz="1807" kern="1200">
          <a:solidFill>
            <a:schemeClr val="tx1"/>
          </a:solidFill>
          <a:latin typeface="+mn-lt"/>
          <a:ea typeface="+mn-ea"/>
          <a:cs typeface="+mn-cs"/>
        </a:defRPr>
      </a:lvl5pPr>
      <a:lvl6pPr marL="2524658" indent="-229514" algn="l" defTabSz="918058" rtl="0" eaLnBrk="1" latinLnBrk="0" hangingPunct="1">
        <a:lnSpc>
          <a:spcPct val="90000"/>
        </a:lnSpc>
        <a:spcBef>
          <a:spcPts val="502"/>
        </a:spcBef>
        <a:buFont typeface="Arial" panose="020B0604020202020204" pitchFamily="34" charset="0"/>
        <a:buChar char="•"/>
        <a:defRPr sz="1807" kern="1200">
          <a:solidFill>
            <a:schemeClr val="tx1"/>
          </a:solidFill>
          <a:latin typeface="+mn-lt"/>
          <a:ea typeface="+mn-ea"/>
          <a:cs typeface="+mn-cs"/>
        </a:defRPr>
      </a:lvl6pPr>
      <a:lvl7pPr marL="2983687" indent="-229514" algn="l" defTabSz="918058" rtl="0" eaLnBrk="1" latinLnBrk="0" hangingPunct="1">
        <a:lnSpc>
          <a:spcPct val="90000"/>
        </a:lnSpc>
        <a:spcBef>
          <a:spcPts val="502"/>
        </a:spcBef>
        <a:buFont typeface="Arial" panose="020B0604020202020204" pitchFamily="34" charset="0"/>
        <a:buChar char="•"/>
        <a:defRPr sz="1807" kern="1200">
          <a:solidFill>
            <a:schemeClr val="tx1"/>
          </a:solidFill>
          <a:latin typeface="+mn-lt"/>
          <a:ea typeface="+mn-ea"/>
          <a:cs typeface="+mn-cs"/>
        </a:defRPr>
      </a:lvl7pPr>
      <a:lvl8pPr marL="3442716" indent="-229514" algn="l" defTabSz="918058" rtl="0" eaLnBrk="1" latinLnBrk="0" hangingPunct="1">
        <a:lnSpc>
          <a:spcPct val="90000"/>
        </a:lnSpc>
        <a:spcBef>
          <a:spcPts val="502"/>
        </a:spcBef>
        <a:buFont typeface="Arial" panose="020B0604020202020204" pitchFamily="34" charset="0"/>
        <a:buChar char="•"/>
        <a:defRPr sz="1807" kern="1200">
          <a:solidFill>
            <a:schemeClr val="tx1"/>
          </a:solidFill>
          <a:latin typeface="+mn-lt"/>
          <a:ea typeface="+mn-ea"/>
          <a:cs typeface="+mn-cs"/>
        </a:defRPr>
      </a:lvl8pPr>
      <a:lvl9pPr marL="3901745" indent="-229514" algn="l" defTabSz="918058" rtl="0" eaLnBrk="1" latinLnBrk="0" hangingPunct="1">
        <a:lnSpc>
          <a:spcPct val="90000"/>
        </a:lnSpc>
        <a:spcBef>
          <a:spcPts val="502"/>
        </a:spcBef>
        <a:buFont typeface="Arial" panose="020B0604020202020204" pitchFamily="34" charset="0"/>
        <a:buChar char="•"/>
        <a:defRPr sz="180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8058" rtl="0" eaLnBrk="1" latinLnBrk="0" hangingPunct="1">
        <a:defRPr sz="1807" kern="1200">
          <a:solidFill>
            <a:schemeClr val="tx1"/>
          </a:solidFill>
          <a:latin typeface="+mn-lt"/>
          <a:ea typeface="+mn-ea"/>
          <a:cs typeface="+mn-cs"/>
        </a:defRPr>
      </a:lvl1pPr>
      <a:lvl2pPr marL="459029" algn="l" defTabSz="918058" rtl="0" eaLnBrk="1" latinLnBrk="0" hangingPunct="1">
        <a:defRPr sz="1807" kern="1200">
          <a:solidFill>
            <a:schemeClr val="tx1"/>
          </a:solidFill>
          <a:latin typeface="+mn-lt"/>
          <a:ea typeface="+mn-ea"/>
          <a:cs typeface="+mn-cs"/>
        </a:defRPr>
      </a:lvl2pPr>
      <a:lvl3pPr marL="918058" algn="l" defTabSz="918058" rtl="0" eaLnBrk="1" latinLnBrk="0" hangingPunct="1">
        <a:defRPr sz="1807" kern="1200">
          <a:solidFill>
            <a:schemeClr val="tx1"/>
          </a:solidFill>
          <a:latin typeface="+mn-lt"/>
          <a:ea typeface="+mn-ea"/>
          <a:cs typeface="+mn-cs"/>
        </a:defRPr>
      </a:lvl3pPr>
      <a:lvl4pPr marL="1377086" algn="l" defTabSz="918058" rtl="0" eaLnBrk="1" latinLnBrk="0" hangingPunct="1">
        <a:defRPr sz="1807" kern="1200">
          <a:solidFill>
            <a:schemeClr val="tx1"/>
          </a:solidFill>
          <a:latin typeface="+mn-lt"/>
          <a:ea typeface="+mn-ea"/>
          <a:cs typeface="+mn-cs"/>
        </a:defRPr>
      </a:lvl4pPr>
      <a:lvl5pPr marL="1836115" algn="l" defTabSz="918058" rtl="0" eaLnBrk="1" latinLnBrk="0" hangingPunct="1">
        <a:defRPr sz="1807" kern="1200">
          <a:solidFill>
            <a:schemeClr val="tx1"/>
          </a:solidFill>
          <a:latin typeface="+mn-lt"/>
          <a:ea typeface="+mn-ea"/>
          <a:cs typeface="+mn-cs"/>
        </a:defRPr>
      </a:lvl5pPr>
      <a:lvl6pPr marL="2295144" algn="l" defTabSz="918058" rtl="0" eaLnBrk="1" latinLnBrk="0" hangingPunct="1">
        <a:defRPr sz="1807" kern="1200">
          <a:solidFill>
            <a:schemeClr val="tx1"/>
          </a:solidFill>
          <a:latin typeface="+mn-lt"/>
          <a:ea typeface="+mn-ea"/>
          <a:cs typeface="+mn-cs"/>
        </a:defRPr>
      </a:lvl6pPr>
      <a:lvl7pPr marL="2754173" algn="l" defTabSz="918058" rtl="0" eaLnBrk="1" latinLnBrk="0" hangingPunct="1">
        <a:defRPr sz="1807" kern="1200">
          <a:solidFill>
            <a:schemeClr val="tx1"/>
          </a:solidFill>
          <a:latin typeface="+mn-lt"/>
          <a:ea typeface="+mn-ea"/>
          <a:cs typeface="+mn-cs"/>
        </a:defRPr>
      </a:lvl7pPr>
      <a:lvl8pPr marL="3213202" algn="l" defTabSz="918058" rtl="0" eaLnBrk="1" latinLnBrk="0" hangingPunct="1">
        <a:defRPr sz="1807" kern="1200">
          <a:solidFill>
            <a:schemeClr val="tx1"/>
          </a:solidFill>
          <a:latin typeface="+mn-lt"/>
          <a:ea typeface="+mn-ea"/>
          <a:cs typeface="+mn-cs"/>
        </a:defRPr>
      </a:lvl8pPr>
      <a:lvl9pPr marL="3672230" algn="l" defTabSz="918058" rtl="0" eaLnBrk="1" latinLnBrk="0" hangingPunct="1">
        <a:defRPr sz="180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1449" y="1771651"/>
            <a:ext cx="8877301" cy="1009650"/>
          </a:xfrm>
        </p:spPr>
        <p:txBody>
          <a:bodyPr>
            <a:normAutofit fontScale="90000"/>
          </a:bodyPr>
          <a:lstStyle/>
          <a:p>
            <a:r>
              <a:rPr lang="en-US" sz="2200" b="1" dirty="0" smtClean="0">
                <a:solidFill>
                  <a:srgbClr val="FF0000"/>
                </a:solidFill>
              </a:rPr>
              <a:t>REDUCEREA PRODUCȚIEI ȘI CALITĂȚII LA CEREALELE DE TOAMNĂ ÎN ANUL 2023 CA URMARE A ATACULUI NOULUI VAL DE RUGINĂ GALBENĂ LA S.C.D.C.B. TG. MUREȘ</a:t>
            </a:r>
            <a:r>
              <a:rPr lang="ro-RO" sz="2200" b="1" dirty="0" smtClean="0">
                <a:solidFill>
                  <a:srgbClr val="FF0000"/>
                </a:solidFill>
              </a:rPr>
              <a:t/>
            </a:r>
            <a:br>
              <a:rPr lang="ro-RO" sz="2200" b="1" dirty="0" smtClean="0">
                <a:solidFill>
                  <a:srgbClr val="FF0000"/>
                </a:solidFill>
              </a:rPr>
            </a:br>
            <a:r>
              <a:rPr lang="ro-RO" sz="2200" b="1" i="1" dirty="0" smtClean="0">
                <a:solidFill>
                  <a:srgbClr val="FF0000"/>
                </a:solidFill>
              </a:rPr>
              <a:t>Zsuzsa Domokos, Mihai Boaru, Iustina Lobonțiu</a:t>
            </a:r>
            <a:endParaRPr lang="en-US" sz="2200" i="1" dirty="0">
              <a:solidFill>
                <a:srgbClr val="FF000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14300"/>
            <a:ext cx="1417690" cy="1834013"/>
          </a:xfrm>
          <a:prstGeom prst="rect">
            <a:avLst/>
          </a:prstGeom>
        </p:spPr>
      </p:pic>
      <p:cxnSp>
        <p:nvCxnSpPr>
          <p:cNvPr id="6" name="Straight Connector 5"/>
          <p:cNvCxnSpPr/>
          <p:nvPr/>
        </p:nvCxnSpPr>
        <p:spPr>
          <a:xfrm rot="10800000">
            <a:off x="228605" y="1581148"/>
            <a:ext cx="8753471" cy="19052"/>
          </a:xfrm>
          <a:prstGeom prst="line">
            <a:avLst/>
          </a:prstGeom>
          <a:ln w="28575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1759" y="0"/>
            <a:ext cx="6885385" cy="817013"/>
          </a:xfrm>
        </p:spPr>
        <p:txBody>
          <a:bodyPr>
            <a:noAutofit/>
          </a:bodyPr>
          <a:lstStyle/>
          <a:p>
            <a:r>
              <a:rPr lang="ro-RO" sz="2400" b="1" dirty="0"/>
              <a:t>ACADEMIA DE ȘTIINȚE AGRICOLE ȘI SILVICE </a:t>
            </a:r>
            <a:endParaRPr lang="en-US" sz="2400" b="1" dirty="0" smtClean="0"/>
          </a:p>
          <a:p>
            <a:r>
              <a:rPr lang="ro-RO" sz="2400" b="1" dirty="0" smtClean="0"/>
              <a:t>“</a:t>
            </a:r>
            <a:r>
              <a:rPr lang="ro-RO" sz="2400" b="1" i="1" dirty="0"/>
              <a:t>GHEORGHE IONESCU </a:t>
            </a:r>
            <a:r>
              <a:rPr lang="ro-RO" sz="2400" b="1" i="1" dirty="0" smtClean="0"/>
              <a:t>ȘIȘEȘTI</a:t>
            </a:r>
            <a:r>
              <a:rPr lang="en-US" sz="2400" b="1" dirty="0" smtClean="0"/>
              <a:t>”</a:t>
            </a:r>
          </a:p>
        </p:txBody>
      </p:sp>
      <p:sp>
        <p:nvSpPr>
          <p:cNvPr id="7" name="Subtitle 2"/>
          <p:cNvSpPr txBox="1">
            <a:spLocks/>
          </p:cNvSpPr>
          <p:nvPr/>
        </p:nvSpPr>
        <p:spPr>
          <a:xfrm>
            <a:off x="1454134" y="432931"/>
            <a:ext cx="6594492" cy="82436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8058" rtl="0" eaLnBrk="1" latinLnBrk="0" hangingPunct="1">
              <a:lnSpc>
                <a:spcPct val="90000"/>
              </a:lnSpc>
              <a:spcBef>
                <a:spcPts val="1004"/>
              </a:spcBef>
              <a:buFont typeface="Arial" panose="020B0604020202020204" pitchFamily="34" charset="0"/>
              <a:buNone/>
              <a:defRPr sz="241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9029" indent="0" algn="ctr" defTabSz="918058" rtl="0" eaLnBrk="1" latinLnBrk="0" hangingPunct="1">
              <a:lnSpc>
                <a:spcPct val="90000"/>
              </a:lnSpc>
              <a:spcBef>
                <a:spcPts val="502"/>
              </a:spcBef>
              <a:buFont typeface="Arial" panose="020B0604020202020204" pitchFamily="34" charset="0"/>
              <a:buNone/>
              <a:defRPr sz="200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8058" indent="0" algn="ctr" defTabSz="918058" rtl="0" eaLnBrk="1" latinLnBrk="0" hangingPunct="1">
              <a:lnSpc>
                <a:spcPct val="90000"/>
              </a:lnSpc>
              <a:spcBef>
                <a:spcPts val="502"/>
              </a:spcBef>
              <a:buFont typeface="Arial" panose="020B0604020202020204" pitchFamily="34" charset="0"/>
              <a:buNone/>
              <a:defRPr sz="180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7086" indent="0" algn="ctr" defTabSz="918058" rtl="0" eaLnBrk="1" latinLnBrk="0" hangingPunct="1">
              <a:lnSpc>
                <a:spcPct val="90000"/>
              </a:lnSpc>
              <a:spcBef>
                <a:spcPts val="502"/>
              </a:spcBef>
              <a:buFont typeface="Arial" panose="020B0604020202020204" pitchFamily="34" charset="0"/>
              <a:buNone/>
              <a:defRPr sz="160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36115" indent="0" algn="ctr" defTabSz="918058" rtl="0" eaLnBrk="1" latinLnBrk="0" hangingPunct="1">
              <a:lnSpc>
                <a:spcPct val="90000"/>
              </a:lnSpc>
              <a:spcBef>
                <a:spcPts val="502"/>
              </a:spcBef>
              <a:buFont typeface="Arial" panose="020B0604020202020204" pitchFamily="34" charset="0"/>
              <a:buNone/>
              <a:defRPr sz="160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95144" indent="0" algn="ctr" defTabSz="918058" rtl="0" eaLnBrk="1" latinLnBrk="0" hangingPunct="1">
              <a:lnSpc>
                <a:spcPct val="90000"/>
              </a:lnSpc>
              <a:spcBef>
                <a:spcPts val="502"/>
              </a:spcBef>
              <a:buFont typeface="Arial" panose="020B0604020202020204" pitchFamily="34" charset="0"/>
              <a:buNone/>
              <a:defRPr sz="160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54173" indent="0" algn="ctr" defTabSz="918058" rtl="0" eaLnBrk="1" latinLnBrk="0" hangingPunct="1">
              <a:lnSpc>
                <a:spcPct val="90000"/>
              </a:lnSpc>
              <a:spcBef>
                <a:spcPts val="502"/>
              </a:spcBef>
              <a:buFont typeface="Arial" panose="020B0604020202020204" pitchFamily="34" charset="0"/>
              <a:buNone/>
              <a:defRPr sz="160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13202" indent="0" algn="ctr" defTabSz="918058" rtl="0" eaLnBrk="1" latinLnBrk="0" hangingPunct="1">
              <a:lnSpc>
                <a:spcPct val="90000"/>
              </a:lnSpc>
              <a:spcBef>
                <a:spcPts val="502"/>
              </a:spcBef>
              <a:buFont typeface="Arial" panose="020B0604020202020204" pitchFamily="34" charset="0"/>
              <a:buNone/>
              <a:defRPr sz="160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72230" indent="0" algn="ctr" defTabSz="918058" rtl="0" eaLnBrk="1" latinLnBrk="0" hangingPunct="1">
              <a:lnSpc>
                <a:spcPct val="90000"/>
              </a:lnSpc>
              <a:spcBef>
                <a:spcPts val="502"/>
              </a:spcBef>
              <a:buFont typeface="Arial" panose="020B0604020202020204" pitchFamily="34" charset="0"/>
              <a:buNone/>
              <a:defRPr sz="160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o-RO" sz="2200" b="1" dirty="0" smtClean="0">
              <a:solidFill>
                <a:srgbClr val="FF0000"/>
              </a:solidFill>
            </a:endParaRPr>
          </a:p>
          <a:p>
            <a:r>
              <a:rPr lang="ro-RO" sz="2200" b="1" dirty="0" smtClean="0">
                <a:solidFill>
                  <a:srgbClr val="FF0000"/>
                </a:solidFill>
              </a:rPr>
              <a:t>Stațiunea de Cercetare Dezvoltare pentru Creșterea Bovinelor – Tg. Mureș</a:t>
            </a:r>
            <a:endParaRPr lang="en-US" sz="2200" b="1" dirty="0">
              <a:solidFill>
                <a:srgbClr val="FF0000"/>
              </a:solidFill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180975" y="2724149"/>
            <a:ext cx="8839200" cy="2066925"/>
          </a:xfrm>
          <a:prstGeom prst="rect">
            <a:avLst/>
          </a:prstGeom>
          <a:ln w="22225">
            <a:solidFill>
              <a:schemeClr val="tx1"/>
            </a:solidFill>
          </a:ln>
        </p:spPr>
        <p:txBody>
          <a:bodyPr vert="horz" lIns="91440" tIns="45720" rIns="91440" bIns="45720" rtlCol="0" anchor="b">
            <a:noAutofit/>
          </a:bodyPr>
          <a:lstStyle>
            <a:lvl1pPr algn="ctr" defTabSz="918058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24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REZUMAT</a:t>
            </a:r>
          </a:p>
          <a:p>
            <a:pPr algn="just"/>
            <a:r>
              <a:rPr lang="ro-RO" sz="1400" i="1" dirty="0" smtClean="0">
                <a:latin typeface="Times New Roman" pitchFamily="18" charset="0"/>
                <a:cs typeface="Times New Roman" pitchFamily="18" charset="0"/>
              </a:rPr>
              <a:t>Schimbările climatice  au  dus la o dezvoltare mai puternică a prezenței bolilor la cereale. Una din bolile care a creat mari probleme în 2023 a fost Rugina Galbenă (</a:t>
            </a:r>
            <a:r>
              <a:rPr lang="en-US" sz="1400" i="1" dirty="0" err="1" smtClean="0">
                <a:latin typeface="Times New Roman" pitchFamily="18" charset="0"/>
                <a:cs typeface="Times New Roman" pitchFamily="18" charset="0"/>
              </a:rPr>
              <a:t>Puccinia</a:t>
            </a:r>
            <a:r>
              <a:rPr lang="en-US" sz="14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i="1" dirty="0" err="1" smtClean="0">
                <a:latin typeface="Times New Roman" pitchFamily="18" charset="0"/>
                <a:cs typeface="Times New Roman" pitchFamily="18" charset="0"/>
              </a:rPr>
              <a:t>striiformis</a:t>
            </a:r>
            <a:r>
              <a:rPr lang="en-US" sz="1400" i="1" dirty="0" smtClean="0">
                <a:latin typeface="Times New Roman" pitchFamily="18" charset="0"/>
                <a:cs typeface="Times New Roman" pitchFamily="18" charset="0"/>
              </a:rPr>
              <a:t> f. sp </a:t>
            </a:r>
            <a:r>
              <a:rPr lang="en-US" sz="1400" i="1" dirty="0" err="1" smtClean="0">
                <a:latin typeface="Times New Roman" pitchFamily="18" charset="0"/>
                <a:cs typeface="Times New Roman" pitchFamily="18" charset="0"/>
              </a:rPr>
              <a:t>tritici</a:t>
            </a:r>
            <a:r>
              <a:rPr lang="en-US" sz="1400" i="1" dirty="0" smtClean="0">
                <a:latin typeface="Times New Roman" pitchFamily="18" charset="0"/>
                <a:cs typeface="Times New Roman" pitchFamily="18" charset="0"/>
              </a:rPr>
              <a:t>) care </a:t>
            </a:r>
            <a:r>
              <a:rPr lang="ro-RO" sz="1400" i="1" dirty="0" smtClean="0">
                <a:latin typeface="Times New Roman" pitchFamily="18" charset="0"/>
                <a:cs typeface="Times New Roman" pitchFamily="18" charset="0"/>
              </a:rPr>
              <a:t>apare pe areale și intervale de timp diferite și cu intensitate diferită de la o zonă la alta. Condițiile pentru manifestare se știe că sunt responsabile condițiile climatice prielnice pentru agent cu cel puțin un an înainte de manifestare.</a:t>
            </a:r>
            <a:r>
              <a:rPr lang="ro-RO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o-RO" sz="1400" i="1" dirty="0" smtClean="0">
                <a:latin typeface="Times New Roman" pitchFamily="18" charset="0"/>
                <a:cs typeface="Times New Roman" pitchFamily="18" charset="0"/>
              </a:rPr>
              <a:t>Pentru  zona noastră valul de atat a fost deosebit de virulent iar pentru cultura de triticale a fost devastator, pur și simplu a dus la decimarea totală a numeroase soiuri acolo unde nu s-a intervenit la timp cu produse specifice. Pentru elucidarea manifestării, că deși parcurgem un fenomen general de încălzire a climei în 2023 a avut loc un nou val de atac, ne-am propus să analizăm evoluția condițiilor climatice în anul agricol 2022-2023 în comparație cu condițiile climatice din perioada producerii penultimului val de rugină (2013-2014).</a:t>
            </a:r>
            <a:endParaRPr lang="en-US" sz="1400" dirty="0" smtClean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0" name="Straight Connector 9"/>
          <p:cNvCxnSpPr/>
          <p:nvPr/>
        </p:nvCxnSpPr>
        <p:spPr>
          <a:xfrm>
            <a:off x="289251" y="14684514"/>
            <a:ext cx="8640000" cy="0"/>
          </a:xfrm>
          <a:prstGeom prst="line">
            <a:avLst/>
          </a:prstGeom>
          <a:ln w="28575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/>
          <p:cNvSpPr/>
          <p:nvPr/>
        </p:nvSpPr>
        <p:spPr>
          <a:xfrm>
            <a:off x="1594956" y="14598789"/>
            <a:ext cx="585713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b="1" dirty="0" smtClean="0"/>
              <a:t>CONFERINTA </a:t>
            </a:r>
            <a:r>
              <a:rPr lang="en-US" sz="2000" b="1" dirty="0"/>
              <a:t>ANIVERSARA </a:t>
            </a:r>
            <a:r>
              <a:rPr lang="en-US" sz="2000" b="1" dirty="0" smtClean="0"/>
              <a:t>ICAR</a:t>
            </a:r>
            <a:r>
              <a:rPr lang="ro-RO" sz="2000" b="1" dirty="0" smtClean="0"/>
              <a:t> ed. III</a:t>
            </a:r>
            <a:endParaRPr lang="en-US" sz="2000" b="1" dirty="0" smtClean="0"/>
          </a:p>
          <a:p>
            <a:pPr algn="ctr"/>
            <a:r>
              <a:rPr lang="en-US" sz="2000" b="1" dirty="0" err="1" smtClean="0"/>
              <a:t>Bucuresti</a:t>
            </a:r>
            <a:r>
              <a:rPr lang="en-US" sz="2000" b="1" dirty="0" smtClean="0"/>
              <a:t>, 30 </a:t>
            </a:r>
            <a:r>
              <a:rPr lang="en-US" sz="2000" b="1" dirty="0" err="1" smtClean="0"/>
              <a:t>mai</a:t>
            </a:r>
            <a:r>
              <a:rPr lang="en-US" sz="2000" b="1" dirty="0" smtClean="0"/>
              <a:t> 2024</a:t>
            </a:r>
            <a:endParaRPr lang="en-US" sz="2000" b="1" dirty="0"/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>
            <a:off x="171449" y="4838701"/>
            <a:ext cx="8886826" cy="6438900"/>
          </a:xfrm>
          <a:prstGeom prst="rect">
            <a:avLst/>
          </a:prstGeom>
          <a:ln w="22225">
            <a:solidFill>
              <a:schemeClr val="tx1"/>
            </a:solidFill>
          </a:ln>
        </p:spPr>
        <p:txBody>
          <a:bodyPr vert="horz" lIns="91440" tIns="45720" rIns="91440" bIns="45720" rtlCol="0" anchor="b">
            <a:noAutofit/>
          </a:bodyPr>
          <a:lstStyle>
            <a:lvl1pPr algn="ctr" defTabSz="918058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24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US" sz="2000" dirty="0"/>
          </a:p>
        </p:txBody>
      </p:sp>
      <p:sp>
        <p:nvSpPr>
          <p:cNvPr id="13" name="Title 1"/>
          <p:cNvSpPr txBox="1">
            <a:spLocks/>
          </p:cNvSpPr>
          <p:nvPr/>
        </p:nvSpPr>
        <p:spPr>
          <a:xfrm>
            <a:off x="161924" y="11315700"/>
            <a:ext cx="8886826" cy="2686049"/>
          </a:xfrm>
          <a:prstGeom prst="rect">
            <a:avLst/>
          </a:prstGeom>
          <a:ln w="22225">
            <a:solidFill>
              <a:schemeClr val="tx1"/>
            </a:solidFill>
          </a:ln>
        </p:spPr>
        <p:txBody>
          <a:bodyPr vert="horz" lIns="91440" tIns="45720" rIns="91440" bIns="45720" rtlCol="0" anchor="b">
            <a:noAutofit/>
          </a:bodyPr>
          <a:lstStyle>
            <a:lvl1pPr algn="ctr" defTabSz="918058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24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endParaRPr lang="en-US" sz="1800" dirty="0"/>
          </a:p>
          <a:p>
            <a:pPr algn="just"/>
            <a:endParaRPr lang="ro-RO" sz="2400" dirty="0" smtClean="0"/>
          </a:p>
          <a:p>
            <a:pPr algn="just"/>
            <a:endParaRPr lang="ro-RO" sz="2400" dirty="0" smtClean="0"/>
          </a:p>
          <a:p>
            <a:pPr algn="just"/>
            <a:endParaRPr lang="en-US" sz="2400" dirty="0"/>
          </a:p>
        </p:txBody>
      </p:sp>
      <p:sp>
        <p:nvSpPr>
          <p:cNvPr id="14" name="Title 1"/>
          <p:cNvSpPr txBox="1">
            <a:spLocks/>
          </p:cNvSpPr>
          <p:nvPr/>
        </p:nvSpPr>
        <p:spPr>
          <a:xfrm>
            <a:off x="152399" y="14039850"/>
            <a:ext cx="8896351" cy="600075"/>
          </a:xfrm>
          <a:prstGeom prst="rect">
            <a:avLst/>
          </a:prstGeom>
          <a:ln w="22225">
            <a:solidFill>
              <a:schemeClr val="tx1"/>
            </a:solidFill>
          </a:ln>
        </p:spPr>
        <p:txBody>
          <a:bodyPr vert="horz" lIns="91440" tIns="45720" rIns="91440" bIns="45720" rtlCol="0" anchor="b">
            <a:noAutofit/>
          </a:bodyPr>
          <a:lstStyle>
            <a:lvl1pPr algn="ctr" defTabSz="918058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24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endParaRPr lang="en-US" sz="2000" dirty="0"/>
          </a:p>
        </p:txBody>
      </p:sp>
      <p:sp>
        <p:nvSpPr>
          <p:cNvPr id="5" name="Rectangle 4"/>
          <p:cNvSpPr/>
          <p:nvPr/>
        </p:nvSpPr>
        <p:spPr>
          <a:xfrm>
            <a:off x="240807" y="4779175"/>
            <a:ext cx="231050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/>
              <a:t>REZULTATE ȘI DISCUȚII</a:t>
            </a:r>
          </a:p>
        </p:txBody>
      </p:sp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123825" y="11188907"/>
            <a:ext cx="8877300" cy="2893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o-RO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ea typeface="Calibri" pitchFamily="34" charset="0"/>
              <a:cs typeface="Times New Roman" pitchFamily="18" charset="0"/>
            </a:endParaRPr>
          </a:p>
          <a:p>
            <a:pPr marL="342900" marR="0" lvl="0" indent="-3429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</a:pPr>
            <a:r>
              <a:rPr kumimoji="0" lang="ro-RO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Anul agricol 2022-2023 din punct de vedere climatic a înregistrat o creștere a temperaturii și a cantității de precipitații față de anul 2021-2022, dar aceste schimbări nu au influențat negativ dezvoltarea Ruginei galbene, dinpotrivă a favorizat dezvoltarea gradului de atac ceea ce credem că au apărut noi rase mult mai </a:t>
            </a:r>
            <a:r>
              <a:rPr kumimoji="0" lang="ro-RO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virulente sau</a:t>
            </a:r>
            <a:r>
              <a:rPr kumimoji="0" lang="ro-RO" sz="1400" b="0" i="0" u="none" strike="noStrike" cap="none" normalizeH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o-RO" sz="14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s-a produs o adaptare la schimbările climatice</a:t>
            </a:r>
            <a:r>
              <a:rPr kumimoji="0" lang="ro-RO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. </a:t>
            </a:r>
            <a:endParaRPr kumimoji="0" lang="en-U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342900" marR="0" lvl="0" indent="-3429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</a:pPr>
            <a:r>
              <a:rPr kumimoji="0" lang="ro-RO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Pe baza observațiilor din anul 2022-2023 putem concluziona că rasele noi apărute sunt mai virulente iar atacul a fost mai puternic începând din faza</a:t>
            </a:r>
            <a:r>
              <a:rPr kumimoji="0" lang="ro-RO" sz="14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 de înfrățire</a:t>
            </a:r>
            <a:r>
              <a:rPr kumimoji="0" lang="ro-RO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.</a:t>
            </a:r>
            <a:endParaRPr kumimoji="0" lang="en-U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342900" marR="0" lvl="0" indent="-3429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</a:pPr>
            <a:r>
              <a:rPr kumimoji="0" lang="ro-RO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Pierderile de producție au fost mai mari la soiurile Miranda și Dacic ajungând la 56% și respectiv 74%, iar la triticale a fost de 99%.</a:t>
            </a:r>
          </a:p>
          <a:p>
            <a:pPr marL="342900" marR="0" lvl="0" indent="-3429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</a:pPr>
            <a:r>
              <a:rPr lang="ro-RO" sz="1400" dirty="0" smtClean="0">
                <a:cs typeface="Times New Roman" pitchFamily="18" charset="0"/>
              </a:rPr>
              <a:t>Coeficientul de corelație între producție și gradul de atac a fost de 0,58 iar pierderea de producție datorată acestui agent patogen a fost de 34%.</a:t>
            </a:r>
            <a:endParaRPr kumimoji="0" lang="en-U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342900" marR="0" lvl="0" indent="-3429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</a:pPr>
            <a:r>
              <a:rPr kumimoji="0" lang="ro-RO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Pentru moment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singura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modalitate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 de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stăpânire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 a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bolii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rămâne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efectuarea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în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vegetație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 a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cel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puțin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o-RO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două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tratamente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 cu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produse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 de contact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în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combinație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 cu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produse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sistemice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.</a:t>
            </a:r>
            <a:endParaRPr kumimoji="0" lang="en-U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165092" y="11231047"/>
            <a:ext cx="120969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en-US" b="1" dirty="0" smtClean="0"/>
              <a:t>CONCLUZII</a:t>
            </a:r>
            <a:endParaRPr lang="en-US" b="1" dirty="0"/>
          </a:p>
        </p:txBody>
      </p:sp>
      <p:graphicFrame>
        <p:nvGraphicFramePr>
          <p:cNvPr id="20" name="Table 19"/>
          <p:cNvGraphicFramePr>
            <a:graphicFrameLocks noGrp="1"/>
          </p:cNvGraphicFramePr>
          <p:nvPr/>
        </p:nvGraphicFramePr>
        <p:xfrm>
          <a:off x="333374" y="7058027"/>
          <a:ext cx="2352675" cy="1466848"/>
        </p:xfrm>
        <a:graphic>
          <a:graphicData uri="http://schemas.openxmlformats.org/drawingml/2006/table">
            <a:tbl>
              <a:tblPr/>
              <a:tblGrid>
                <a:gridCol w="82402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5511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3380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550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0422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183356">
                <a:tc gridSpan="5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dirty="0">
                          <a:latin typeface="+mn-lt"/>
                          <a:ea typeface="Calibri"/>
                          <a:cs typeface="Times New Roman"/>
                        </a:rPr>
                        <a:t>2021- 2022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83356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o-RO" sz="1000" dirty="0">
                          <a:latin typeface="+mn-lt"/>
                          <a:ea typeface="Calibri"/>
                          <a:cs typeface="Times New Roman"/>
                        </a:rPr>
                        <a:t>Temp. </a:t>
                      </a:r>
                      <a:r>
                        <a:rPr lang="en-US" sz="1000" dirty="0" err="1">
                          <a:latin typeface="+mn-lt"/>
                          <a:ea typeface="Calibri"/>
                          <a:cs typeface="Times New Roman"/>
                        </a:rPr>
                        <a:t>medie</a:t>
                      </a:r>
                      <a:endParaRPr lang="en-US" sz="10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dirty="0">
                          <a:latin typeface="+mn-lt"/>
                          <a:ea typeface="Calibri"/>
                          <a:cs typeface="Times New Roman"/>
                        </a:rPr>
                        <a:t>8.2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dirty="0" err="1" smtClean="0">
                          <a:latin typeface="+mn-lt"/>
                          <a:ea typeface="Calibri"/>
                          <a:cs typeface="Times New Roman"/>
                        </a:rPr>
                        <a:t>Precip</a:t>
                      </a:r>
                      <a:r>
                        <a:rPr lang="ro-RO" sz="1000" dirty="0" smtClean="0">
                          <a:latin typeface="+mn-lt"/>
                          <a:ea typeface="Calibri"/>
                          <a:cs typeface="Times New Roman"/>
                        </a:rPr>
                        <a:t>.</a:t>
                      </a:r>
                      <a:endParaRPr lang="en-US" sz="10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dirty="0">
                          <a:latin typeface="+mn-lt"/>
                          <a:ea typeface="Calibri"/>
                          <a:cs typeface="Times New Roman"/>
                        </a:rPr>
                        <a:t>413,2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83356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dirty="0">
                          <a:latin typeface="+mn-lt"/>
                          <a:ea typeface="Calibri"/>
                          <a:cs typeface="Times New Roman"/>
                        </a:rPr>
                        <a:t>Md. m. a.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dirty="0">
                          <a:latin typeface="+mn-lt"/>
                          <a:ea typeface="Calibri"/>
                          <a:cs typeface="Times New Roman"/>
                        </a:rPr>
                        <a:t> 7,11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dirty="0">
                          <a:latin typeface="+mn-lt"/>
                          <a:ea typeface="Calibri"/>
                          <a:cs typeface="Times New Roman"/>
                        </a:rPr>
                        <a:t>Md. m. a.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dirty="0" smtClean="0">
                          <a:latin typeface="+mn-lt"/>
                          <a:ea typeface="Calibri"/>
                          <a:cs typeface="Times New Roman"/>
                        </a:rPr>
                        <a:t>460,0</a:t>
                      </a:r>
                      <a:endParaRPr lang="en-US" sz="10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83356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dirty="0" err="1">
                          <a:latin typeface="+mn-lt"/>
                          <a:ea typeface="Calibri"/>
                          <a:cs typeface="Times New Roman"/>
                        </a:rPr>
                        <a:t>Abatere</a:t>
                      </a:r>
                      <a:endParaRPr lang="en-US" sz="10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dirty="0">
                          <a:latin typeface="+mn-lt"/>
                          <a:ea typeface="Calibri"/>
                          <a:cs typeface="Times New Roman"/>
                        </a:rPr>
                        <a:t>1.12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dirty="0" err="1">
                          <a:latin typeface="+mn-lt"/>
                          <a:ea typeface="Calibri"/>
                          <a:cs typeface="Times New Roman"/>
                        </a:rPr>
                        <a:t>Abatere</a:t>
                      </a:r>
                      <a:endParaRPr lang="en-US" sz="10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dirty="0">
                          <a:latin typeface="+mn-lt"/>
                          <a:ea typeface="Calibri"/>
                          <a:cs typeface="Times New Roman"/>
                        </a:rPr>
                        <a:t>-47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83356">
                <a:tc gridSpan="5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dirty="0">
                          <a:latin typeface="+mn-lt"/>
                          <a:ea typeface="Calibri"/>
                          <a:cs typeface="Times New Roman"/>
                        </a:rPr>
                        <a:t>2022-2023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83356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dirty="0">
                          <a:latin typeface="+mn-lt"/>
                          <a:ea typeface="Calibri"/>
                          <a:cs typeface="Times New Roman"/>
                        </a:rPr>
                        <a:t>Temp. </a:t>
                      </a:r>
                      <a:r>
                        <a:rPr lang="en-US" sz="1000" dirty="0" err="1">
                          <a:latin typeface="+mn-lt"/>
                          <a:ea typeface="Calibri"/>
                          <a:cs typeface="Times New Roman"/>
                        </a:rPr>
                        <a:t>medie</a:t>
                      </a:r>
                      <a:endParaRPr lang="en-US" sz="10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dirty="0">
                          <a:latin typeface="+mn-lt"/>
                          <a:ea typeface="Calibri"/>
                          <a:cs typeface="Times New Roman"/>
                        </a:rPr>
                        <a:t>9.21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dirty="0" err="1" smtClean="0">
                          <a:latin typeface="+mn-lt"/>
                          <a:ea typeface="Calibri"/>
                          <a:cs typeface="Times New Roman"/>
                        </a:rPr>
                        <a:t>Precip</a:t>
                      </a:r>
                      <a:r>
                        <a:rPr lang="ro-RO" sz="1000" dirty="0" smtClean="0">
                          <a:latin typeface="+mn-lt"/>
                          <a:ea typeface="Calibri"/>
                          <a:cs typeface="Times New Roman"/>
                        </a:rPr>
                        <a:t>.</a:t>
                      </a:r>
                      <a:endParaRPr lang="en-US" sz="10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dirty="0">
                          <a:latin typeface="+mn-lt"/>
                          <a:ea typeface="Calibri"/>
                          <a:cs typeface="Times New Roman"/>
                        </a:rPr>
                        <a:t>721,4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83356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dirty="0">
                          <a:latin typeface="+mn-lt"/>
                          <a:ea typeface="Calibri"/>
                          <a:cs typeface="Times New Roman"/>
                        </a:rPr>
                        <a:t>Md. m. a.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latin typeface="+mn-lt"/>
                          <a:ea typeface="Calibri"/>
                          <a:cs typeface="Times New Roman"/>
                        </a:rPr>
                        <a:t>7,12 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dirty="0">
                          <a:latin typeface="+mn-lt"/>
                          <a:ea typeface="Calibri"/>
                          <a:cs typeface="Times New Roman"/>
                        </a:rPr>
                        <a:t>Md. m. a.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dirty="0">
                          <a:latin typeface="+mn-lt"/>
                          <a:ea typeface="Calibri"/>
                          <a:cs typeface="Times New Roman"/>
                        </a:rPr>
                        <a:t>460,8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83356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dirty="0" err="1">
                          <a:latin typeface="+mn-lt"/>
                          <a:ea typeface="Calibri"/>
                          <a:cs typeface="Times New Roman"/>
                        </a:rPr>
                        <a:t>Abatere</a:t>
                      </a:r>
                      <a:endParaRPr lang="en-US" sz="10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dirty="0">
                          <a:latin typeface="+mn-lt"/>
                          <a:ea typeface="Calibri"/>
                          <a:cs typeface="Times New Roman"/>
                        </a:rPr>
                        <a:t>2,09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dirty="0" err="1">
                          <a:latin typeface="+mn-lt"/>
                          <a:ea typeface="Calibri"/>
                          <a:cs typeface="Times New Roman"/>
                        </a:rPr>
                        <a:t>Abatere</a:t>
                      </a:r>
                      <a:endParaRPr lang="en-US" sz="10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dirty="0" smtClean="0">
                          <a:latin typeface="+mn-lt"/>
                          <a:ea typeface="Calibri"/>
                          <a:cs typeface="Times New Roman"/>
                        </a:rPr>
                        <a:t>260,6</a:t>
                      </a:r>
                      <a:endParaRPr lang="en-US" sz="10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graphicFrame>
        <p:nvGraphicFramePr>
          <p:cNvPr id="22" name="Table 21"/>
          <p:cNvGraphicFramePr>
            <a:graphicFrameLocks noGrp="1"/>
          </p:cNvGraphicFramePr>
          <p:nvPr/>
        </p:nvGraphicFramePr>
        <p:xfrm>
          <a:off x="2667001" y="7058022"/>
          <a:ext cx="2352674" cy="1457328"/>
        </p:xfrm>
        <a:graphic>
          <a:graphicData uri="http://schemas.openxmlformats.org/drawingml/2006/table">
            <a:tbl>
              <a:tblPr/>
              <a:tblGrid>
                <a:gridCol w="74294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4327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4734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191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82166">
                <a:tc gridSpan="4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dirty="0">
                          <a:latin typeface="+mn-lt"/>
                          <a:ea typeface="Calibri"/>
                          <a:cs typeface="Times New Roman"/>
                        </a:rPr>
                        <a:t>2012- 2013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82166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o-RO" sz="1000" dirty="0">
                          <a:latin typeface="+mn-lt"/>
                          <a:ea typeface="Calibri"/>
                          <a:cs typeface="Times New Roman"/>
                        </a:rPr>
                        <a:t>Temp. </a:t>
                      </a:r>
                      <a:r>
                        <a:rPr lang="en-US" sz="1000" dirty="0" smtClean="0">
                          <a:latin typeface="+mn-lt"/>
                          <a:ea typeface="Calibri"/>
                          <a:cs typeface="Times New Roman"/>
                        </a:rPr>
                        <a:t>m</a:t>
                      </a:r>
                      <a:r>
                        <a:rPr lang="ro-RO" sz="1000" dirty="0" smtClean="0">
                          <a:latin typeface="+mn-lt"/>
                          <a:ea typeface="Calibri"/>
                          <a:cs typeface="Times New Roman"/>
                        </a:rPr>
                        <a:t>d.</a:t>
                      </a:r>
                      <a:endParaRPr lang="en-US" sz="10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dirty="0">
                          <a:latin typeface="+mn-lt"/>
                          <a:ea typeface="Calibri"/>
                          <a:cs typeface="Times New Roman"/>
                        </a:rPr>
                        <a:t>8.23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dirty="0" err="1" smtClean="0">
                          <a:latin typeface="+mn-lt"/>
                          <a:ea typeface="Calibri"/>
                          <a:cs typeface="Times New Roman"/>
                        </a:rPr>
                        <a:t>Precip</a:t>
                      </a:r>
                      <a:r>
                        <a:rPr lang="ro-RO" sz="1000" dirty="0" smtClean="0">
                          <a:latin typeface="+mn-lt"/>
                          <a:ea typeface="Calibri"/>
                          <a:cs typeface="Times New Roman"/>
                        </a:rPr>
                        <a:t>.</a:t>
                      </a:r>
                      <a:endParaRPr lang="en-US" sz="10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dirty="0">
                          <a:latin typeface="+mn-lt"/>
                          <a:ea typeface="Calibri"/>
                          <a:cs typeface="Times New Roman"/>
                        </a:rPr>
                        <a:t>403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82166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dirty="0">
                          <a:latin typeface="+mn-lt"/>
                          <a:ea typeface="Calibri"/>
                          <a:cs typeface="Times New Roman"/>
                        </a:rPr>
                        <a:t>Md. m. a.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dirty="0">
                          <a:latin typeface="+mn-lt"/>
                          <a:ea typeface="Calibri"/>
                          <a:cs typeface="Times New Roman"/>
                        </a:rPr>
                        <a:t>6,7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dirty="0">
                          <a:latin typeface="+mn-lt"/>
                          <a:ea typeface="Calibri"/>
                          <a:cs typeface="Times New Roman"/>
                        </a:rPr>
                        <a:t>Md. m. a.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dirty="0">
                          <a:latin typeface="+mn-lt"/>
                          <a:ea typeface="Calibri"/>
                          <a:cs typeface="Times New Roman"/>
                        </a:rPr>
                        <a:t>454,7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82166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dirty="0" err="1">
                          <a:latin typeface="+mn-lt"/>
                          <a:ea typeface="Calibri"/>
                          <a:cs typeface="Times New Roman"/>
                        </a:rPr>
                        <a:t>Abatere</a:t>
                      </a:r>
                      <a:endParaRPr lang="en-US" sz="10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dirty="0">
                          <a:latin typeface="+mn-lt"/>
                          <a:ea typeface="Calibri"/>
                          <a:cs typeface="Times New Roman"/>
                        </a:rPr>
                        <a:t>1.53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dirty="0" err="1">
                          <a:latin typeface="+mn-lt"/>
                          <a:ea typeface="Calibri"/>
                          <a:cs typeface="Times New Roman"/>
                        </a:rPr>
                        <a:t>Abatere</a:t>
                      </a:r>
                      <a:endParaRPr lang="en-US" sz="10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dirty="0">
                          <a:latin typeface="+mn-lt"/>
                          <a:ea typeface="Calibri"/>
                          <a:cs typeface="Times New Roman"/>
                        </a:rPr>
                        <a:t>-51,7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82166">
                <a:tc gridSpan="4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dirty="0">
                          <a:latin typeface="+mn-lt"/>
                          <a:ea typeface="Calibri"/>
                          <a:cs typeface="Times New Roman"/>
                        </a:rPr>
                        <a:t>2013-2014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82166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dirty="0">
                          <a:latin typeface="+mn-lt"/>
                          <a:ea typeface="Calibri"/>
                          <a:cs typeface="Times New Roman"/>
                        </a:rPr>
                        <a:t>Temp. </a:t>
                      </a:r>
                      <a:r>
                        <a:rPr lang="en-US" sz="1000" dirty="0" smtClean="0">
                          <a:latin typeface="+mn-lt"/>
                          <a:ea typeface="Calibri"/>
                          <a:cs typeface="Times New Roman"/>
                        </a:rPr>
                        <a:t>m</a:t>
                      </a:r>
                      <a:r>
                        <a:rPr lang="ro-RO" sz="1000" dirty="0" smtClean="0">
                          <a:latin typeface="+mn-lt"/>
                          <a:ea typeface="Calibri"/>
                          <a:cs typeface="Times New Roman"/>
                        </a:rPr>
                        <a:t>d.</a:t>
                      </a:r>
                      <a:endParaRPr lang="en-US" sz="10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dirty="0">
                          <a:latin typeface="+mn-lt"/>
                          <a:ea typeface="Calibri"/>
                          <a:cs typeface="Times New Roman"/>
                        </a:rPr>
                        <a:t>8,4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dirty="0" err="1" smtClean="0">
                          <a:latin typeface="+mn-lt"/>
                          <a:ea typeface="Calibri"/>
                          <a:cs typeface="Times New Roman"/>
                        </a:rPr>
                        <a:t>Precip</a:t>
                      </a:r>
                      <a:r>
                        <a:rPr lang="ro-RO" sz="1000" dirty="0" smtClean="0">
                          <a:latin typeface="+mn-lt"/>
                          <a:ea typeface="Calibri"/>
                          <a:cs typeface="Times New Roman"/>
                        </a:rPr>
                        <a:t>.</a:t>
                      </a:r>
                      <a:endParaRPr lang="en-US" sz="10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dirty="0">
                          <a:latin typeface="+mn-lt"/>
                          <a:ea typeface="Calibri"/>
                          <a:cs typeface="Times New Roman"/>
                        </a:rPr>
                        <a:t>421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82166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dirty="0">
                          <a:latin typeface="+mn-lt"/>
                          <a:ea typeface="Calibri"/>
                          <a:cs typeface="Times New Roman"/>
                        </a:rPr>
                        <a:t>Md. m. a.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>
                          <a:latin typeface="+mn-lt"/>
                          <a:ea typeface="Calibri"/>
                          <a:cs typeface="Times New Roman"/>
                        </a:rPr>
                        <a:t>7,0 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dirty="0">
                          <a:latin typeface="+mn-lt"/>
                          <a:ea typeface="Calibri"/>
                          <a:cs typeface="Times New Roman"/>
                        </a:rPr>
                        <a:t>Md. m. a.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dirty="0">
                          <a:latin typeface="+mn-lt"/>
                          <a:ea typeface="Calibri"/>
                          <a:cs typeface="Times New Roman"/>
                        </a:rPr>
                        <a:t>450,9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82166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dirty="0" err="1">
                          <a:latin typeface="+mn-lt"/>
                          <a:ea typeface="Calibri"/>
                          <a:cs typeface="Times New Roman"/>
                        </a:rPr>
                        <a:t>Abatere</a:t>
                      </a:r>
                      <a:endParaRPr lang="en-US" sz="10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dirty="0">
                          <a:latin typeface="+mn-lt"/>
                          <a:ea typeface="Calibri"/>
                          <a:cs typeface="Times New Roman"/>
                        </a:rPr>
                        <a:t>1,4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dirty="0" err="1">
                          <a:latin typeface="+mn-lt"/>
                          <a:ea typeface="Calibri"/>
                          <a:cs typeface="Times New Roman"/>
                        </a:rPr>
                        <a:t>Abatere</a:t>
                      </a:r>
                      <a:endParaRPr lang="en-US" sz="10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dirty="0">
                          <a:latin typeface="+mn-lt"/>
                          <a:ea typeface="Calibri"/>
                          <a:cs typeface="Times New Roman"/>
                        </a:rPr>
                        <a:t>-29,9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pic>
        <p:nvPicPr>
          <p:cNvPr id="23" name="Picture 3" descr="C:\Users\Zsuzsi\Downloads\20230306_11093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825351" y="9306109"/>
            <a:ext cx="2270899" cy="16318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9" name="Chart 1"/>
          <p:cNvPicPr>
            <a:picLocks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52425" y="8505826"/>
            <a:ext cx="4305300" cy="24193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28" name="Table 27"/>
          <p:cNvGraphicFramePr>
            <a:graphicFrameLocks noGrp="1"/>
          </p:cNvGraphicFramePr>
          <p:nvPr/>
        </p:nvGraphicFramePr>
        <p:xfrm>
          <a:off x="5076824" y="5114917"/>
          <a:ext cx="3895727" cy="3992126"/>
        </p:xfrm>
        <a:graphic>
          <a:graphicData uri="http://schemas.openxmlformats.org/drawingml/2006/table">
            <a:tbl>
              <a:tblPr/>
              <a:tblGrid>
                <a:gridCol w="107397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1557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5081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7797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1083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466553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28123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000" dirty="0" err="1">
                          <a:solidFill>
                            <a:srgbClr val="000000"/>
                          </a:solidFill>
                          <a:latin typeface="+mn-lt"/>
                          <a:ea typeface="Calibri"/>
                          <a:cs typeface="Times New Roman"/>
                        </a:rPr>
                        <a:t>Varianta</a:t>
                      </a:r>
                      <a:endParaRPr lang="en-US" sz="10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000" dirty="0">
                          <a:solidFill>
                            <a:srgbClr val="000000"/>
                          </a:solidFill>
                          <a:latin typeface="+mn-lt"/>
                          <a:ea typeface="Calibri"/>
                          <a:cs typeface="Times New Roman"/>
                        </a:rPr>
                        <a:t>2022</a:t>
                      </a:r>
                      <a:endParaRPr lang="en-US" sz="10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000" dirty="0">
                          <a:solidFill>
                            <a:srgbClr val="000000"/>
                          </a:solidFill>
                          <a:latin typeface="+mn-lt"/>
                          <a:ea typeface="Calibri"/>
                          <a:cs typeface="Times New Roman"/>
                        </a:rPr>
                        <a:t>2023</a:t>
                      </a:r>
                      <a:endParaRPr lang="en-US" sz="10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000" dirty="0">
                          <a:solidFill>
                            <a:srgbClr val="000000"/>
                          </a:solidFill>
                          <a:latin typeface="+mn-lt"/>
                          <a:ea typeface="Calibri"/>
                          <a:cs typeface="Times New Roman"/>
                        </a:rPr>
                        <a:t>Dif. 2023</a:t>
                      </a:r>
                      <a:endParaRPr lang="en-US" sz="10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000" dirty="0">
                          <a:solidFill>
                            <a:srgbClr val="000000"/>
                          </a:solidFill>
                          <a:latin typeface="+mn-lt"/>
                          <a:ea typeface="Calibri"/>
                          <a:cs typeface="Times New Roman"/>
                        </a:rPr>
                        <a:t>%</a:t>
                      </a:r>
                      <a:endParaRPr lang="en-US" sz="10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vi-VN" sz="1000" dirty="0" smtClean="0">
                          <a:solidFill>
                            <a:srgbClr val="000000"/>
                          </a:solidFill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Not</a:t>
                      </a:r>
                      <a:r>
                        <a:rPr lang="ro-RO" sz="1000" dirty="0" smtClean="0">
                          <a:solidFill>
                            <a:srgbClr val="000000"/>
                          </a:solidFill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e</a:t>
                      </a:r>
                      <a:r>
                        <a:rPr lang="ro-RO" sz="1000" baseline="0" dirty="0" smtClean="0">
                          <a:solidFill>
                            <a:srgbClr val="000000"/>
                          </a:solidFill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 </a:t>
                      </a:r>
                      <a:r>
                        <a:rPr lang="vi-VN" sz="1000" dirty="0" smtClean="0">
                          <a:solidFill>
                            <a:srgbClr val="000000"/>
                          </a:solidFill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 R</a:t>
                      </a:r>
                      <a:r>
                        <a:rPr lang="ro-RO" sz="1000" dirty="0" smtClean="0">
                          <a:solidFill>
                            <a:srgbClr val="000000"/>
                          </a:solidFill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.</a:t>
                      </a:r>
                      <a:r>
                        <a:rPr lang="ro-RO" sz="1000" baseline="0" dirty="0" smtClean="0">
                          <a:solidFill>
                            <a:srgbClr val="000000"/>
                          </a:solidFill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 G</a:t>
                      </a:r>
                      <a:r>
                        <a:rPr lang="ro-RO" sz="1000" baseline="0" dirty="0" smtClean="0">
                          <a:solidFill>
                            <a:srgbClr val="000000"/>
                          </a:solidFill>
                          <a:latin typeface="+mn-lt"/>
                          <a:ea typeface="Calibri"/>
                          <a:cs typeface="Times New Roman"/>
                        </a:rPr>
                        <a:t>.</a:t>
                      </a:r>
                      <a:endParaRPr lang="en-US" sz="10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40617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000" dirty="0">
                          <a:solidFill>
                            <a:srgbClr val="000000"/>
                          </a:solidFill>
                          <a:latin typeface="+mn-lt"/>
                          <a:ea typeface="Calibri"/>
                          <a:cs typeface="Times New Roman"/>
                        </a:rPr>
                        <a:t>GLOSA</a:t>
                      </a:r>
                      <a:endParaRPr lang="en-US" sz="10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000" dirty="0" smtClean="0">
                          <a:solidFill>
                            <a:srgbClr val="000000"/>
                          </a:solidFill>
                          <a:latin typeface="+mn-lt"/>
                          <a:ea typeface="Calibri"/>
                          <a:cs typeface="Times New Roman"/>
                        </a:rPr>
                        <a:t>8853.41</a:t>
                      </a:r>
                      <a:endParaRPr lang="en-US" sz="10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000" dirty="0" smtClean="0">
                          <a:solidFill>
                            <a:srgbClr val="000000"/>
                          </a:solidFill>
                          <a:latin typeface="+mn-lt"/>
                          <a:ea typeface="Calibri"/>
                          <a:cs typeface="Times New Roman"/>
                        </a:rPr>
                        <a:t>7143.2</a:t>
                      </a:r>
                      <a:r>
                        <a:rPr lang="ro-RO" sz="1000" dirty="0" smtClean="0">
                          <a:solidFill>
                            <a:srgbClr val="000000"/>
                          </a:solidFill>
                          <a:latin typeface="+mn-lt"/>
                          <a:ea typeface="Calibri"/>
                          <a:cs typeface="Times New Roman"/>
                        </a:rPr>
                        <a:t>6</a:t>
                      </a:r>
                      <a:endParaRPr lang="en-US" sz="10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latin typeface="+mn-lt"/>
                          <a:ea typeface="Calibri"/>
                          <a:cs typeface="Times New Roman"/>
                        </a:rPr>
                        <a:t>1710.2 </a:t>
                      </a:r>
                      <a:endParaRPr lang="en-US" sz="100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latin typeface="+mn-lt"/>
                          <a:ea typeface="Calibri"/>
                          <a:cs typeface="Times New Roman"/>
                        </a:rPr>
                        <a:t>19.3 </a:t>
                      </a:r>
                      <a:endParaRPr lang="en-US" sz="100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000" dirty="0">
                          <a:solidFill>
                            <a:srgbClr val="000000"/>
                          </a:solidFill>
                          <a:latin typeface="+mn-lt"/>
                          <a:ea typeface="Calibri"/>
                          <a:cs typeface="Times New Roman"/>
                        </a:rPr>
                        <a:t>4</a:t>
                      </a:r>
                      <a:endParaRPr lang="en-US" sz="10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40617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000" dirty="0">
                          <a:solidFill>
                            <a:srgbClr val="000000"/>
                          </a:solidFill>
                          <a:latin typeface="+mn-lt"/>
                          <a:ea typeface="Calibri"/>
                          <a:cs typeface="Times New Roman"/>
                        </a:rPr>
                        <a:t>FDL MIRANDA</a:t>
                      </a:r>
                      <a:endParaRPr lang="en-US" sz="10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000" dirty="0" smtClean="0">
                          <a:solidFill>
                            <a:srgbClr val="000000"/>
                          </a:solidFill>
                          <a:latin typeface="+mn-lt"/>
                          <a:ea typeface="Calibri"/>
                          <a:cs typeface="Times New Roman"/>
                        </a:rPr>
                        <a:t>9569.2</a:t>
                      </a:r>
                      <a:r>
                        <a:rPr lang="ro-RO" sz="1000" dirty="0" smtClean="0">
                          <a:solidFill>
                            <a:srgbClr val="000000"/>
                          </a:solidFill>
                          <a:latin typeface="+mn-lt"/>
                          <a:ea typeface="Calibri"/>
                          <a:cs typeface="Times New Roman"/>
                        </a:rPr>
                        <a:t>1</a:t>
                      </a:r>
                      <a:endParaRPr lang="en-US" sz="10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000" dirty="0" smtClean="0">
                          <a:solidFill>
                            <a:srgbClr val="000000"/>
                          </a:solidFill>
                          <a:latin typeface="+mn-lt"/>
                          <a:ea typeface="Calibri"/>
                          <a:cs typeface="Times New Roman"/>
                        </a:rPr>
                        <a:t>4235.4</a:t>
                      </a:r>
                      <a:r>
                        <a:rPr lang="ro-RO" sz="1000" dirty="0" smtClean="0">
                          <a:solidFill>
                            <a:srgbClr val="000000"/>
                          </a:solidFill>
                          <a:latin typeface="+mn-lt"/>
                          <a:ea typeface="Calibri"/>
                          <a:cs typeface="Times New Roman"/>
                        </a:rPr>
                        <a:t>9</a:t>
                      </a:r>
                      <a:endParaRPr lang="en-US" sz="10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latin typeface="+mn-lt"/>
                          <a:ea typeface="Calibri"/>
                          <a:cs typeface="Times New Roman"/>
                        </a:rPr>
                        <a:t>5333.7 </a:t>
                      </a:r>
                      <a:endParaRPr lang="en-US" sz="100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latin typeface="+mn-lt"/>
                          <a:ea typeface="Calibri"/>
                          <a:cs typeface="Times New Roman"/>
                        </a:rPr>
                        <a:t>55.7 </a:t>
                      </a:r>
                      <a:endParaRPr lang="en-US" sz="100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000" dirty="0">
                          <a:solidFill>
                            <a:srgbClr val="000000"/>
                          </a:solidFill>
                          <a:latin typeface="+mn-lt"/>
                          <a:ea typeface="Calibri"/>
                          <a:cs typeface="Times New Roman"/>
                        </a:rPr>
                        <a:t>8</a:t>
                      </a:r>
                      <a:endParaRPr lang="en-US" sz="10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40617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000" dirty="0">
                          <a:solidFill>
                            <a:srgbClr val="000000"/>
                          </a:solidFill>
                          <a:latin typeface="+mn-lt"/>
                          <a:ea typeface="Calibri"/>
                          <a:cs typeface="Times New Roman"/>
                        </a:rPr>
                        <a:t>OTILIA</a:t>
                      </a:r>
                      <a:endParaRPr lang="en-US" sz="10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000" dirty="0" smtClean="0">
                          <a:solidFill>
                            <a:srgbClr val="000000"/>
                          </a:solidFill>
                          <a:latin typeface="+mn-lt"/>
                          <a:ea typeface="Calibri"/>
                          <a:cs typeface="Times New Roman"/>
                        </a:rPr>
                        <a:t>8988.8</a:t>
                      </a:r>
                      <a:r>
                        <a:rPr lang="ro-RO" sz="1000" dirty="0" smtClean="0">
                          <a:solidFill>
                            <a:srgbClr val="000000"/>
                          </a:solidFill>
                          <a:latin typeface="+mn-lt"/>
                          <a:ea typeface="Calibri"/>
                          <a:cs typeface="Times New Roman"/>
                        </a:rPr>
                        <a:t>1</a:t>
                      </a:r>
                      <a:endParaRPr lang="en-US" sz="10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000" dirty="0" smtClean="0">
                          <a:solidFill>
                            <a:srgbClr val="000000"/>
                          </a:solidFill>
                          <a:latin typeface="+mn-lt"/>
                          <a:ea typeface="Calibri"/>
                          <a:cs typeface="Times New Roman"/>
                        </a:rPr>
                        <a:t>7527.44</a:t>
                      </a:r>
                      <a:endParaRPr lang="en-US" sz="10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000" dirty="0">
                          <a:solidFill>
                            <a:srgbClr val="000000"/>
                          </a:solidFill>
                          <a:latin typeface="+mn-lt"/>
                          <a:ea typeface="Calibri"/>
                          <a:cs typeface="Times New Roman"/>
                        </a:rPr>
                        <a:t>1461.4 </a:t>
                      </a:r>
                      <a:endParaRPr lang="en-US" sz="10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000" dirty="0">
                          <a:solidFill>
                            <a:srgbClr val="000000"/>
                          </a:solidFill>
                          <a:latin typeface="+mn-lt"/>
                          <a:ea typeface="Calibri"/>
                          <a:cs typeface="Times New Roman"/>
                        </a:rPr>
                        <a:t>16.3 </a:t>
                      </a:r>
                      <a:endParaRPr lang="en-US" sz="10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latin typeface="+mn-lt"/>
                          <a:ea typeface="Calibri"/>
                          <a:cs typeface="Times New Roman"/>
                        </a:rPr>
                        <a:t>4</a:t>
                      </a:r>
                      <a:endParaRPr lang="en-US" sz="100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40617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000" dirty="0">
                          <a:solidFill>
                            <a:srgbClr val="000000"/>
                          </a:solidFill>
                          <a:latin typeface="+mn-lt"/>
                          <a:ea typeface="Calibri"/>
                          <a:cs typeface="Times New Roman"/>
                        </a:rPr>
                        <a:t>PITAR</a:t>
                      </a:r>
                      <a:endParaRPr lang="en-US" sz="10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000" dirty="0" smtClean="0">
                          <a:solidFill>
                            <a:srgbClr val="000000"/>
                          </a:solidFill>
                          <a:latin typeface="+mn-lt"/>
                          <a:ea typeface="Calibri"/>
                          <a:cs typeface="Times New Roman"/>
                        </a:rPr>
                        <a:t>8492.40</a:t>
                      </a:r>
                      <a:endParaRPr lang="en-US" sz="10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000" dirty="0" smtClean="0">
                          <a:solidFill>
                            <a:srgbClr val="000000"/>
                          </a:solidFill>
                          <a:latin typeface="+mn-lt"/>
                          <a:ea typeface="Calibri"/>
                          <a:cs typeface="Times New Roman"/>
                        </a:rPr>
                        <a:t>6979.9</a:t>
                      </a:r>
                      <a:r>
                        <a:rPr lang="ro-RO" sz="1000" dirty="0" smtClean="0">
                          <a:solidFill>
                            <a:srgbClr val="000000"/>
                          </a:solidFill>
                          <a:latin typeface="+mn-lt"/>
                          <a:ea typeface="Calibri"/>
                          <a:cs typeface="Times New Roman"/>
                        </a:rPr>
                        <a:t>4</a:t>
                      </a:r>
                      <a:endParaRPr lang="en-US" sz="10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000" dirty="0">
                          <a:solidFill>
                            <a:srgbClr val="000000"/>
                          </a:solidFill>
                          <a:latin typeface="+mn-lt"/>
                          <a:ea typeface="Calibri"/>
                          <a:cs typeface="Times New Roman"/>
                        </a:rPr>
                        <a:t>1512.5 </a:t>
                      </a:r>
                      <a:endParaRPr lang="en-US" sz="10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latin typeface="+mn-lt"/>
                          <a:ea typeface="Calibri"/>
                          <a:cs typeface="Times New Roman"/>
                        </a:rPr>
                        <a:t>17.8 </a:t>
                      </a:r>
                      <a:endParaRPr lang="en-US" sz="100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latin typeface="+mn-lt"/>
                          <a:ea typeface="Calibri"/>
                          <a:cs typeface="Times New Roman"/>
                        </a:rPr>
                        <a:t>3</a:t>
                      </a:r>
                      <a:endParaRPr lang="en-US" sz="100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40617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000" dirty="0">
                          <a:solidFill>
                            <a:srgbClr val="000000"/>
                          </a:solidFill>
                          <a:latin typeface="+mn-lt"/>
                          <a:ea typeface="Calibri"/>
                          <a:cs typeface="Times New Roman"/>
                        </a:rPr>
                        <a:t>SEMNAL</a:t>
                      </a:r>
                      <a:endParaRPr lang="en-US" sz="10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000" dirty="0" smtClean="0">
                          <a:solidFill>
                            <a:srgbClr val="000000"/>
                          </a:solidFill>
                          <a:latin typeface="+mn-lt"/>
                          <a:ea typeface="Calibri"/>
                          <a:cs typeface="Times New Roman"/>
                        </a:rPr>
                        <a:t>8830.1</a:t>
                      </a:r>
                      <a:r>
                        <a:rPr lang="ro-RO" sz="1000" dirty="0" smtClean="0">
                          <a:solidFill>
                            <a:srgbClr val="000000"/>
                          </a:solidFill>
                          <a:latin typeface="+mn-lt"/>
                          <a:ea typeface="Calibri"/>
                          <a:cs typeface="Times New Roman"/>
                        </a:rPr>
                        <a:t>1</a:t>
                      </a:r>
                      <a:endParaRPr lang="en-US" sz="10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000" dirty="0" smtClean="0">
                          <a:solidFill>
                            <a:srgbClr val="000000"/>
                          </a:solidFill>
                          <a:latin typeface="+mn-lt"/>
                          <a:ea typeface="Calibri"/>
                          <a:cs typeface="Times New Roman"/>
                        </a:rPr>
                        <a:t>7645.4</a:t>
                      </a:r>
                      <a:r>
                        <a:rPr lang="ro-RO" sz="1000" dirty="0" smtClean="0">
                          <a:solidFill>
                            <a:srgbClr val="000000"/>
                          </a:solidFill>
                          <a:latin typeface="+mn-lt"/>
                          <a:ea typeface="Calibri"/>
                          <a:cs typeface="Times New Roman"/>
                        </a:rPr>
                        <a:t>9</a:t>
                      </a:r>
                      <a:endParaRPr lang="en-US" sz="10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latin typeface="+mn-lt"/>
                          <a:ea typeface="Calibri"/>
                          <a:cs typeface="Times New Roman"/>
                        </a:rPr>
                        <a:t>1184.6 </a:t>
                      </a:r>
                      <a:endParaRPr lang="en-US" sz="100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latin typeface="+mn-lt"/>
                          <a:ea typeface="Calibri"/>
                          <a:cs typeface="Times New Roman"/>
                        </a:rPr>
                        <a:t>13.4 </a:t>
                      </a:r>
                      <a:endParaRPr lang="en-US" sz="100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000" dirty="0">
                          <a:solidFill>
                            <a:srgbClr val="000000"/>
                          </a:solidFill>
                          <a:latin typeface="+mn-lt"/>
                          <a:ea typeface="Calibri"/>
                          <a:cs typeface="Times New Roman"/>
                        </a:rPr>
                        <a:t>5</a:t>
                      </a:r>
                      <a:endParaRPr lang="en-US" sz="10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40617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000" dirty="0">
                          <a:solidFill>
                            <a:srgbClr val="000000"/>
                          </a:solidFill>
                          <a:latin typeface="+mn-lt"/>
                          <a:ea typeface="Calibri"/>
                          <a:cs typeface="Times New Roman"/>
                        </a:rPr>
                        <a:t>URSITA</a:t>
                      </a:r>
                      <a:endParaRPr lang="en-US" sz="10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000" dirty="0" smtClean="0">
                          <a:solidFill>
                            <a:srgbClr val="000000"/>
                          </a:solidFill>
                          <a:latin typeface="+mn-lt"/>
                          <a:ea typeface="Calibri"/>
                          <a:cs typeface="Times New Roman"/>
                        </a:rPr>
                        <a:t>9496.51</a:t>
                      </a:r>
                      <a:endParaRPr lang="en-US" sz="10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000" dirty="0" smtClean="0">
                          <a:solidFill>
                            <a:srgbClr val="000000"/>
                          </a:solidFill>
                          <a:latin typeface="+mn-lt"/>
                          <a:ea typeface="Calibri"/>
                          <a:cs typeface="Times New Roman"/>
                        </a:rPr>
                        <a:t>7813.13</a:t>
                      </a:r>
                      <a:endParaRPr lang="en-US" sz="10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latin typeface="+mn-lt"/>
                          <a:ea typeface="Calibri"/>
                          <a:cs typeface="Times New Roman"/>
                        </a:rPr>
                        <a:t>1683.4 </a:t>
                      </a:r>
                      <a:endParaRPr lang="en-US" sz="100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latin typeface="+mn-lt"/>
                          <a:ea typeface="Calibri"/>
                          <a:cs typeface="Times New Roman"/>
                        </a:rPr>
                        <a:t>17.7 </a:t>
                      </a:r>
                      <a:endParaRPr lang="en-US" sz="100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000" dirty="0">
                          <a:solidFill>
                            <a:srgbClr val="000000"/>
                          </a:solidFill>
                          <a:latin typeface="+mn-lt"/>
                          <a:ea typeface="Calibri"/>
                          <a:cs typeface="Times New Roman"/>
                        </a:rPr>
                        <a:t>3</a:t>
                      </a:r>
                      <a:endParaRPr lang="en-US" sz="10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40617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000" dirty="0">
                          <a:solidFill>
                            <a:srgbClr val="000000"/>
                          </a:solidFill>
                          <a:latin typeface="+mn-lt"/>
                          <a:ea typeface="Calibri"/>
                          <a:cs typeface="Times New Roman"/>
                        </a:rPr>
                        <a:t>VOINIC</a:t>
                      </a:r>
                      <a:endParaRPr lang="en-US" sz="10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000" dirty="0" smtClean="0">
                          <a:solidFill>
                            <a:srgbClr val="000000"/>
                          </a:solidFill>
                          <a:latin typeface="+mn-lt"/>
                          <a:ea typeface="Calibri"/>
                          <a:cs typeface="Times New Roman"/>
                        </a:rPr>
                        <a:t>9389.92</a:t>
                      </a:r>
                      <a:endParaRPr lang="en-US" sz="10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000" dirty="0" smtClean="0">
                          <a:solidFill>
                            <a:srgbClr val="000000"/>
                          </a:solidFill>
                          <a:latin typeface="+mn-lt"/>
                          <a:ea typeface="Calibri"/>
                          <a:cs typeface="Times New Roman"/>
                        </a:rPr>
                        <a:t>7108.40</a:t>
                      </a:r>
                      <a:endParaRPr lang="en-US" sz="10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latin typeface="+mn-lt"/>
                          <a:ea typeface="Calibri"/>
                          <a:cs typeface="Times New Roman"/>
                        </a:rPr>
                        <a:t>2281.5 </a:t>
                      </a:r>
                      <a:endParaRPr lang="en-US" sz="100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latin typeface="+mn-lt"/>
                          <a:ea typeface="Calibri"/>
                          <a:cs typeface="Times New Roman"/>
                        </a:rPr>
                        <a:t>24.3 </a:t>
                      </a:r>
                      <a:endParaRPr lang="en-US" sz="100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000" dirty="0">
                          <a:solidFill>
                            <a:srgbClr val="000000"/>
                          </a:solidFill>
                          <a:latin typeface="+mn-lt"/>
                          <a:ea typeface="Calibri"/>
                          <a:cs typeface="Times New Roman"/>
                        </a:rPr>
                        <a:t>3</a:t>
                      </a:r>
                      <a:endParaRPr lang="en-US" sz="10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40617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latin typeface="+mn-lt"/>
                          <a:ea typeface="Calibri"/>
                          <a:cs typeface="Times New Roman"/>
                        </a:rPr>
                        <a:t>FDL ABUND</a:t>
                      </a:r>
                      <a:endParaRPr lang="en-US" sz="100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000" dirty="0" smtClean="0">
                          <a:solidFill>
                            <a:srgbClr val="000000"/>
                          </a:solidFill>
                          <a:latin typeface="+mn-lt"/>
                          <a:ea typeface="Calibri"/>
                          <a:cs typeface="Times New Roman"/>
                        </a:rPr>
                        <a:t>9278.88</a:t>
                      </a:r>
                      <a:endParaRPr lang="en-US" sz="10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000" dirty="0" smtClean="0">
                          <a:solidFill>
                            <a:srgbClr val="000000"/>
                          </a:solidFill>
                          <a:latin typeface="+mn-lt"/>
                          <a:ea typeface="Calibri"/>
                          <a:cs typeface="Times New Roman"/>
                        </a:rPr>
                        <a:t>7916.65</a:t>
                      </a:r>
                      <a:endParaRPr lang="en-US" sz="10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latin typeface="+mn-lt"/>
                          <a:ea typeface="Calibri"/>
                          <a:cs typeface="Times New Roman"/>
                        </a:rPr>
                        <a:t>1362.2 </a:t>
                      </a:r>
                      <a:endParaRPr lang="en-US" sz="100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latin typeface="+mn-lt"/>
                          <a:ea typeface="Calibri"/>
                          <a:cs typeface="Times New Roman"/>
                        </a:rPr>
                        <a:t>14.7 </a:t>
                      </a:r>
                      <a:endParaRPr lang="en-US" sz="100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latin typeface="+mn-lt"/>
                          <a:ea typeface="Calibri"/>
                          <a:cs typeface="Times New Roman"/>
                        </a:rPr>
                        <a:t>2</a:t>
                      </a:r>
                      <a:endParaRPr lang="en-US" sz="100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40617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o-RO" sz="1000" dirty="0" smtClean="0">
                          <a:solidFill>
                            <a:srgbClr val="000000"/>
                          </a:solidFill>
                          <a:latin typeface="+mn-lt"/>
                          <a:ea typeface="Calibri"/>
                          <a:cs typeface="Times New Roman"/>
                        </a:rPr>
                        <a:t>FDL</a:t>
                      </a:r>
                      <a:r>
                        <a:rPr lang="ro-RO" sz="1000" baseline="0" dirty="0" smtClean="0">
                          <a:solidFill>
                            <a:srgbClr val="000000"/>
                          </a:solidFill>
                          <a:latin typeface="+mn-lt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000" dirty="0" smtClean="0">
                          <a:solidFill>
                            <a:srgbClr val="000000"/>
                          </a:solidFill>
                          <a:latin typeface="+mn-lt"/>
                          <a:ea typeface="Calibri"/>
                          <a:cs typeface="Times New Roman"/>
                        </a:rPr>
                        <a:t>COLUMNA</a:t>
                      </a:r>
                      <a:endParaRPr lang="en-US" sz="10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000" dirty="0">
                          <a:solidFill>
                            <a:srgbClr val="000000"/>
                          </a:solidFill>
                          <a:latin typeface="+mn-lt"/>
                          <a:ea typeface="Calibri"/>
                          <a:cs typeface="Times New Roman"/>
                        </a:rPr>
                        <a:t>10121.89</a:t>
                      </a:r>
                      <a:endParaRPr lang="en-US" sz="10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000" dirty="0">
                          <a:solidFill>
                            <a:srgbClr val="000000"/>
                          </a:solidFill>
                          <a:latin typeface="+mn-lt"/>
                          <a:ea typeface="Calibri"/>
                          <a:cs typeface="Times New Roman"/>
                        </a:rPr>
                        <a:t>7425.86</a:t>
                      </a:r>
                      <a:endParaRPr lang="en-US" sz="10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000" dirty="0">
                          <a:solidFill>
                            <a:srgbClr val="000000"/>
                          </a:solidFill>
                          <a:latin typeface="+mn-lt"/>
                          <a:ea typeface="Calibri"/>
                          <a:cs typeface="Times New Roman"/>
                        </a:rPr>
                        <a:t>2696.0 </a:t>
                      </a:r>
                      <a:endParaRPr lang="en-US" sz="10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latin typeface="+mn-lt"/>
                          <a:ea typeface="Calibri"/>
                          <a:cs typeface="Times New Roman"/>
                        </a:rPr>
                        <a:t>26.6 </a:t>
                      </a:r>
                      <a:endParaRPr lang="en-US" sz="100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000" dirty="0">
                          <a:solidFill>
                            <a:srgbClr val="000000"/>
                          </a:solidFill>
                          <a:latin typeface="+mn-lt"/>
                          <a:ea typeface="Calibri"/>
                          <a:cs typeface="Times New Roman"/>
                        </a:rPr>
                        <a:t>1</a:t>
                      </a:r>
                      <a:endParaRPr lang="en-US" sz="10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58858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o-RO" sz="1000" dirty="0" smtClean="0">
                          <a:solidFill>
                            <a:srgbClr val="000000"/>
                          </a:solidFill>
                          <a:latin typeface="+mn-lt"/>
                          <a:ea typeface="Calibri"/>
                          <a:cs typeface="Times New Roman"/>
                        </a:rPr>
                        <a:t>FDL </a:t>
                      </a:r>
                      <a:r>
                        <a:rPr lang="en-US" sz="1000" dirty="0" smtClean="0">
                          <a:solidFill>
                            <a:srgbClr val="000000"/>
                          </a:solidFill>
                          <a:latin typeface="+mn-lt"/>
                          <a:ea typeface="Calibri"/>
                          <a:cs typeface="Times New Roman"/>
                        </a:rPr>
                        <a:t>CONCURENT</a:t>
                      </a:r>
                      <a:endParaRPr lang="en-US" sz="10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000" dirty="0" smtClean="0">
                          <a:solidFill>
                            <a:srgbClr val="000000"/>
                          </a:solidFill>
                          <a:latin typeface="+mn-lt"/>
                          <a:ea typeface="Calibri"/>
                          <a:cs typeface="Times New Roman"/>
                        </a:rPr>
                        <a:t>9391.3</a:t>
                      </a:r>
                      <a:r>
                        <a:rPr lang="ro-RO" sz="1000" dirty="0" smtClean="0">
                          <a:solidFill>
                            <a:srgbClr val="000000"/>
                          </a:solidFill>
                          <a:latin typeface="+mn-lt"/>
                          <a:ea typeface="Calibri"/>
                          <a:cs typeface="Times New Roman"/>
                        </a:rPr>
                        <a:t>5</a:t>
                      </a:r>
                      <a:endParaRPr lang="en-US" sz="10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000" dirty="0" smtClean="0">
                          <a:solidFill>
                            <a:srgbClr val="000000"/>
                          </a:solidFill>
                          <a:latin typeface="+mn-lt"/>
                          <a:ea typeface="Calibri"/>
                          <a:cs typeface="Times New Roman"/>
                        </a:rPr>
                        <a:t>7784.0</a:t>
                      </a:r>
                      <a:r>
                        <a:rPr lang="ro-RO" sz="1000" dirty="0" smtClean="0">
                          <a:solidFill>
                            <a:srgbClr val="000000"/>
                          </a:solidFill>
                          <a:latin typeface="+mn-lt"/>
                          <a:ea typeface="Calibri"/>
                          <a:cs typeface="Times New Roman"/>
                        </a:rPr>
                        <a:t>2</a:t>
                      </a:r>
                      <a:endParaRPr lang="en-US" sz="10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000" dirty="0">
                          <a:solidFill>
                            <a:srgbClr val="000000"/>
                          </a:solidFill>
                          <a:latin typeface="+mn-lt"/>
                          <a:ea typeface="Calibri"/>
                          <a:cs typeface="Times New Roman"/>
                        </a:rPr>
                        <a:t>1607.3 </a:t>
                      </a:r>
                      <a:endParaRPr lang="en-US" sz="10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latin typeface="+mn-lt"/>
                          <a:ea typeface="Calibri"/>
                          <a:cs typeface="Times New Roman"/>
                        </a:rPr>
                        <a:t>17.1 </a:t>
                      </a:r>
                      <a:endParaRPr lang="en-US" sz="100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latin typeface="+mn-lt"/>
                          <a:ea typeface="Calibri"/>
                          <a:cs typeface="Times New Roman"/>
                        </a:rPr>
                        <a:t>2</a:t>
                      </a:r>
                      <a:endParaRPr lang="en-US" sz="100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8746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o-RO" sz="1000" dirty="0" smtClean="0">
                          <a:solidFill>
                            <a:srgbClr val="000000"/>
                          </a:solidFill>
                          <a:latin typeface="+mn-lt"/>
                          <a:ea typeface="Calibri"/>
                          <a:cs typeface="Times New Roman"/>
                        </a:rPr>
                        <a:t>FDL </a:t>
                      </a:r>
                      <a:r>
                        <a:rPr lang="en-US" sz="1000" dirty="0" smtClean="0">
                          <a:solidFill>
                            <a:srgbClr val="000000"/>
                          </a:solidFill>
                          <a:latin typeface="+mn-lt"/>
                          <a:ea typeface="Calibri"/>
                          <a:cs typeface="Times New Roman"/>
                        </a:rPr>
                        <a:t>CONSECVENT</a:t>
                      </a:r>
                      <a:endParaRPr lang="en-US" sz="10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000" dirty="0" smtClean="0">
                          <a:solidFill>
                            <a:srgbClr val="000000"/>
                          </a:solidFill>
                          <a:latin typeface="+mn-lt"/>
                          <a:ea typeface="Calibri"/>
                          <a:cs typeface="Times New Roman"/>
                        </a:rPr>
                        <a:t>8896.74</a:t>
                      </a:r>
                      <a:endParaRPr lang="en-US" sz="10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000" dirty="0" smtClean="0">
                          <a:solidFill>
                            <a:srgbClr val="000000"/>
                          </a:solidFill>
                          <a:latin typeface="+mn-lt"/>
                          <a:ea typeface="Calibri"/>
                          <a:cs typeface="Times New Roman"/>
                        </a:rPr>
                        <a:t>8681.8</a:t>
                      </a:r>
                      <a:r>
                        <a:rPr lang="ro-RO" sz="1000" dirty="0" smtClean="0">
                          <a:solidFill>
                            <a:srgbClr val="000000"/>
                          </a:solidFill>
                          <a:latin typeface="+mn-lt"/>
                          <a:ea typeface="Calibri"/>
                          <a:cs typeface="Times New Roman"/>
                        </a:rPr>
                        <a:t>5</a:t>
                      </a:r>
                      <a:endParaRPr lang="en-US" sz="10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000" dirty="0">
                          <a:solidFill>
                            <a:srgbClr val="000000"/>
                          </a:solidFill>
                          <a:latin typeface="+mn-lt"/>
                          <a:ea typeface="Calibri"/>
                          <a:cs typeface="Times New Roman"/>
                        </a:rPr>
                        <a:t>214.9 </a:t>
                      </a:r>
                      <a:endParaRPr lang="en-US" sz="10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000" dirty="0">
                          <a:solidFill>
                            <a:srgbClr val="000000"/>
                          </a:solidFill>
                          <a:latin typeface="+mn-lt"/>
                          <a:ea typeface="Calibri"/>
                          <a:cs typeface="Times New Roman"/>
                        </a:rPr>
                        <a:t>2.4 </a:t>
                      </a:r>
                      <a:endParaRPr lang="en-US" sz="10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latin typeface="+mn-lt"/>
                          <a:ea typeface="Calibri"/>
                          <a:cs typeface="Times New Roman"/>
                        </a:rPr>
                        <a:t>2</a:t>
                      </a:r>
                      <a:endParaRPr lang="en-US" sz="100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140617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latin typeface="+mn-lt"/>
                          <a:ea typeface="Calibri"/>
                          <a:cs typeface="Times New Roman"/>
                        </a:rPr>
                        <a:t>DACIC</a:t>
                      </a:r>
                      <a:endParaRPr lang="en-US" sz="100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000" dirty="0" smtClean="0">
                          <a:solidFill>
                            <a:srgbClr val="000000"/>
                          </a:solidFill>
                          <a:latin typeface="+mn-lt"/>
                          <a:ea typeface="Calibri"/>
                          <a:cs typeface="Times New Roman"/>
                        </a:rPr>
                        <a:t>9329.3</a:t>
                      </a:r>
                      <a:r>
                        <a:rPr lang="ro-RO" sz="1000" dirty="0" smtClean="0">
                          <a:solidFill>
                            <a:srgbClr val="000000"/>
                          </a:solidFill>
                          <a:latin typeface="+mn-lt"/>
                          <a:ea typeface="Calibri"/>
                          <a:cs typeface="Times New Roman"/>
                        </a:rPr>
                        <a:t>0</a:t>
                      </a:r>
                      <a:endParaRPr lang="en-US" sz="10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000" dirty="0" smtClean="0">
                          <a:solidFill>
                            <a:srgbClr val="000000"/>
                          </a:solidFill>
                          <a:latin typeface="+mn-lt"/>
                          <a:ea typeface="Calibri"/>
                          <a:cs typeface="Times New Roman"/>
                        </a:rPr>
                        <a:t>2375.2</a:t>
                      </a:r>
                      <a:r>
                        <a:rPr lang="ro-RO" sz="1000" dirty="0" smtClean="0">
                          <a:solidFill>
                            <a:srgbClr val="000000"/>
                          </a:solidFill>
                          <a:latin typeface="+mn-lt"/>
                          <a:ea typeface="Calibri"/>
                          <a:cs typeface="Times New Roman"/>
                        </a:rPr>
                        <a:t>1</a:t>
                      </a:r>
                      <a:endParaRPr lang="en-US" sz="10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000" dirty="0">
                          <a:solidFill>
                            <a:srgbClr val="000000"/>
                          </a:solidFill>
                          <a:latin typeface="+mn-lt"/>
                          <a:ea typeface="Calibri"/>
                          <a:cs typeface="Times New Roman"/>
                        </a:rPr>
                        <a:t>6954.1 </a:t>
                      </a:r>
                      <a:endParaRPr lang="en-US" sz="10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000" dirty="0">
                          <a:solidFill>
                            <a:srgbClr val="000000"/>
                          </a:solidFill>
                          <a:latin typeface="+mn-lt"/>
                          <a:ea typeface="Calibri"/>
                          <a:cs typeface="Times New Roman"/>
                        </a:rPr>
                        <a:t>74.5 </a:t>
                      </a:r>
                      <a:endParaRPr lang="en-US" sz="10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000" dirty="0">
                          <a:solidFill>
                            <a:srgbClr val="000000"/>
                          </a:solidFill>
                          <a:latin typeface="+mn-lt"/>
                          <a:ea typeface="Calibri"/>
                          <a:cs typeface="Times New Roman"/>
                        </a:rPr>
                        <a:t>9</a:t>
                      </a:r>
                      <a:endParaRPr lang="en-US" sz="10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140617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000" dirty="0" err="1">
                          <a:solidFill>
                            <a:srgbClr val="000000"/>
                          </a:solidFill>
                          <a:latin typeface="+mn-lt"/>
                          <a:ea typeface="Calibri"/>
                          <a:cs typeface="Times New Roman"/>
                        </a:rPr>
                        <a:t>Andrada</a:t>
                      </a:r>
                      <a:endParaRPr lang="en-US" sz="10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000" dirty="0" smtClean="0">
                          <a:solidFill>
                            <a:srgbClr val="000000"/>
                          </a:solidFill>
                          <a:latin typeface="+mn-lt"/>
                          <a:ea typeface="Calibri"/>
                          <a:cs typeface="Times New Roman"/>
                        </a:rPr>
                        <a:t>8939.41</a:t>
                      </a:r>
                      <a:endParaRPr lang="en-US" sz="10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000" dirty="0" smtClean="0">
                          <a:solidFill>
                            <a:srgbClr val="000000"/>
                          </a:solidFill>
                          <a:latin typeface="+mn-lt"/>
                          <a:ea typeface="Calibri"/>
                          <a:cs typeface="Times New Roman"/>
                        </a:rPr>
                        <a:t>4453.58</a:t>
                      </a:r>
                      <a:endParaRPr lang="en-US" sz="10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000" dirty="0">
                          <a:solidFill>
                            <a:srgbClr val="000000"/>
                          </a:solidFill>
                          <a:latin typeface="+mn-lt"/>
                          <a:ea typeface="Calibri"/>
                          <a:cs typeface="Times New Roman"/>
                        </a:rPr>
                        <a:t>4485.8 </a:t>
                      </a:r>
                      <a:endParaRPr lang="en-US" sz="10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000" dirty="0">
                          <a:solidFill>
                            <a:srgbClr val="000000"/>
                          </a:solidFill>
                          <a:latin typeface="+mn-lt"/>
                          <a:ea typeface="Calibri"/>
                          <a:cs typeface="Times New Roman"/>
                        </a:rPr>
                        <a:t>50.2 </a:t>
                      </a:r>
                      <a:endParaRPr lang="en-US" sz="10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000" dirty="0">
                          <a:solidFill>
                            <a:srgbClr val="000000"/>
                          </a:solidFill>
                          <a:latin typeface="+mn-lt"/>
                          <a:ea typeface="Calibri"/>
                          <a:cs typeface="Times New Roman"/>
                        </a:rPr>
                        <a:t>3</a:t>
                      </a:r>
                      <a:endParaRPr lang="en-US" sz="10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140617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000" dirty="0" err="1">
                          <a:solidFill>
                            <a:srgbClr val="000000"/>
                          </a:solidFill>
                          <a:latin typeface="+mn-lt"/>
                          <a:ea typeface="Calibri"/>
                          <a:cs typeface="Times New Roman"/>
                        </a:rPr>
                        <a:t>Codru</a:t>
                      </a:r>
                      <a:endParaRPr lang="en-US" sz="10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000" dirty="0" smtClean="0">
                          <a:solidFill>
                            <a:srgbClr val="000000"/>
                          </a:solidFill>
                          <a:latin typeface="+mn-lt"/>
                          <a:ea typeface="Calibri"/>
                          <a:cs typeface="Times New Roman"/>
                        </a:rPr>
                        <a:t>8611.47</a:t>
                      </a:r>
                      <a:endParaRPr lang="en-US" sz="10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000" dirty="0" smtClean="0">
                          <a:solidFill>
                            <a:srgbClr val="000000"/>
                          </a:solidFill>
                          <a:latin typeface="+mn-lt"/>
                          <a:ea typeface="Calibri"/>
                          <a:cs typeface="Times New Roman"/>
                        </a:rPr>
                        <a:t>6012.43</a:t>
                      </a:r>
                      <a:endParaRPr lang="en-US" sz="10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000" dirty="0">
                          <a:solidFill>
                            <a:srgbClr val="000000"/>
                          </a:solidFill>
                          <a:latin typeface="+mn-lt"/>
                          <a:ea typeface="Calibri"/>
                          <a:cs typeface="Times New Roman"/>
                        </a:rPr>
                        <a:t>2599.0 </a:t>
                      </a:r>
                      <a:endParaRPr lang="en-US" sz="10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000" dirty="0">
                          <a:solidFill>
                            <a:srgbClr val="000000"/>
                          </a:solidFill>
                          <a:latin typeface="+mn-lt"/>
                          <a:ea typeface="Calibri"/>
                          <a:cs typeface="Times New Roman"/>
                        </a:rPr>
                        <a:t>30.2 </a:t>
                      </a:r>
                      <a:endParaRPr lang="en-US" sz="10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000" dirty="0">
                          <a:solidFill>
                            <a:srgbClr val="000000"/>
                          </a:solidFill>
                          <a:latin typeface="+mn-lt"/>
                          <a:ea typeface="Calibri"/>
                          <a:cs typeface="Times New Roman"/>
                        </a:rPr>
                        <a:t>2</a:t>
                      </a:r>
                      <a:endParaRPr lang="en-US" sz="10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140617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000" dirty="0" err="1">
                          <a:solidFill>
                            <a:srgbClr val="000000"/>
                          </a:solidFill>
                          <a:latin typeface="+mn-lt"/>
                          <a:ea typeface="Calibri"/>
                          <a:cs typeface="Times New Roman"/>
                        </a:rPr>
                        <a:t>Cezara</a:t>
                      </a:r>
                      <a:endParaRPr lang="en-US" sz="10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000" dirty="0" smtClean="0">
                          <a:solidFill>
                            <a:srgbClr val="000000"/>
                          </a:solidFill>
                          <a:latin typeface="+mn-lt"/>
                          <a:ea typeface="Calibri"/>
                          <a:cs typeface="Times New Roman"/>
                        </a:rPr>
                        <a:t>9602.7</a:t>
                      </a:r>
                      <a:r>
                        <a:rPr lang="ro-RO" sz="1000" dirty="0" smtClean="0">
                          <a:solidFill>
                            <a:srgbClr val="000000"/>
                          </a:solidFill>
                          <a:latin typeface="+mn-lt"/>
                          <a:ea typeface="Calibri"/>
                          <a:cs typeface="Times New Roman"/>
                        </a:rPr>
                        <a:t>3</a:t>
                      </a:r>
                      <a:endParaRPr lang="en-US" sz="10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000" dirty="0">
                          <a:solidFill>
                            <a:srgbClr val="000000"/>
                          </a:solidFill>
                          <a:latin typeface="+mn-lt"/>
                          <a:ea typeface="Calibri"/>
                          <a:cs typeface="Times New Roman"/>
                        </a:rPr>
                        <a:t>5503.86</a:t>
                      </a:r>
                      <a:endParaRPr lang="en-US" sz="10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000" dirty="0">
                          <a:solidFill>
                            <a:srgbClr val="000000"/>
                          </a:solidFill>
                          <a:latin typeface="+mn-lt"/>
                          <a:ea typeface="Calibri"/>
                          <a:cs typeface="Times New Roman"/>
                        </a:rPr>
                        <a:t>4098.9 </a:t>
                      </a:r>
                      <a:endParaRPr lang="en-US" sz="10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000" dirty="0">
                          <a:solidFill>
                            <a:srgbClr val="000000"/>
                          </a:solidFill>
                          <a:latin typeface="+mn-lt"/>
                          <a:ea typeface="Calibri"/>
                          <a:cs typeface="Times New Roman"/>
                        </a:rPr>
                        <a:t>42.7 </a:t>
                      </a:r>
                      <a:endParaRPr lang="en-US" sz="10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000" dirty="0">
                          <a:solidFill>
                            <a:srgbClr val="000000"/>
                          </a:solidFill>
                          <a:latin typeface="+mn-lt"/>
                          <a:ea typeface="Calibri"/>
                          <a:cs typeface="Times New Roman"/>
                        </a:rPr>
                        <a:t>3</a:t>
                      </a:r>
                      <a:endParaRPr lang="en-US" sz="10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140617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000" dirty="0">
                          <a:solidFill>
                            <a:srgbClr val="000000"/>
                          </a:solidFill>
                          <a:latin typeface="+mn-lt"/>
                          <a:ea typeface="Calibri"/>
                          <a:cs typeface="Times New Roman"/>
                        </a:rPr>
                        <a:t>T 109-12</a:t>
                      </a:r>
                      <a:endParaRPr lang="en-US" sz="10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000" dirty="0" smtClean="0">
                          <a:solidFill>
                            <a:srgbClr val="000000"/>
                          </a:solidFill>
                          <a:latin typeface="+mn-lt"/>
                          <a:ea typeface="Calibri"/>
                          <a:cs typeface="Times New Roman"/>
                        </a:rPr>
                        <a:t>9574.17</a:t>
                      </a:r>
                      <a:endParaRPr lang="en-US" sz="10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000" dirty="0" smtClean="0">
                          <a:solidFill>
                            <a:srgbClr val="000000"/>
                          </a:solidFill>
                          <a:latin typeface="+mn-lt"/>
                          <a:ea typeface="Calibri"/>
                          <a:cs typeface="Times New Roman"/>
                        </a:rPr>
                        <a:t>6331.2</a:t>
                      </a:r>
                      <a:r>
                        <a:rPr lang="ro-RO" sz="1000" dirty="0" smtClean="0">
                          <a:solidFill>
                            <a:srgbClr val="000000"/>
                          </a:solidFill>
                          <a:latin typeface="+mn-lt"/>
                          <a:ea typeface="Calibri"/>
                          <a:cs typeface="Times New Roman"/>
                        </a:rPr>
                        <a:t>6</a:t>
                      </a:r>
                      <a:endParaRPr lang="en-US" sz="10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000" dirty="0">
                          <a:solidFill>
                            <a:srgbClr val="000000"/>
                          </a:solidFill>
                          <a:latin typeface="+mn-lt"/>
                          <a:ea typeface="Calibri"/>
                          <a:cs typeface="Times New Roman"/>
                        </a:rPr>
                        <a:t>3242.9 </a:t>
                      </a:r>
                      <a:endParaRPr lang="en-US" sz="10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000" dirty="0">
                          <a:solidFill>
                            <a:srgbClr val="000000"/>
                          </a:solidFill>
                          <a:latin typeface="+mn-lt"/>
                          <a:ea typeface="Calibri"/>
                          <a:cs typeface="Times New Roman"/>
                        </a:rPr>
                        <a:t>33.9 </a:t>
                      </a:r>
                      <a:endParaRPr lang="en-US" sz="10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000" dirty="0">
                          <a:solidFill>
                            <a:srgbClr val="000000"/>
                          </a:solidFill>
                          <a:latin typeface="+mn-lt"/>
                          <a:ea typeface="Calibri"/>
                          <a:cs typeface="Times New Roman"/>
                        </a:rPr>
                        <a:t>3</a:t>
                      </a:r>
                      <a:endParaRPr lang="en-US" sz="10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140617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000" dirty="0">
                          <a:solidFill>
                            <a:srgbClr val="000000"/>
                          </a:solidFill>
                          <a:latin typeface="+mn-lt"/>
                          <a:ea typeface="Calibri"/>
                          <a:cs typeface="Times New Roman"/>
                        </a:rPr>
                        <a:t>T 7-15</a:t>
                      </a:r>
                      <a:endParaRPr lang="en-US" sz="10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000" dirty="0" smtClean="0">
                          <a:solidFill>
                            <a:srgbClr val="000000"/>
                          </a:solidFill>
                          <a:latin typeface="+mn-lt"/>
                          <a:ea typeface="Calibri"/>
                          <a:cs typeface="Times New Roman"/>
                        </a:rPr>
                        <a:t>9280.40</a:t>
                      </a:r>
                      <a:endParaRPr lang="en-US" sz="10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000" dirty="0" smtClean="0">
                          <a:solidFill>
                            <a:srgbClr val="000000"/>
                          </a:solidFill>
                          <a:latin typeface="+mn-lt"/>
                          <a:ea typeface="Calibri"/>
                          <a:cs typeface="Times New Roman"/>
                        </a:rPr>
                        <a:t>6936.09</a:t>
                      </a:r>
                      <a:endParaRPr lang="en-US" sz="10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latin typeface="+mn-lt"/>
                          <a:ea typeface="Calibri"/>
                          <a:cs typeface="Times New Roman"/>
                        </a:rPr>
                        <a:t>2344.3 </a:t>
                      </a:r>
                      <a:endParaRPr lang="en-US" sz="100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000" dirty="0">
                          <a:solidFill>
                            <a:srgbClr val="000000"/>
                          </a:solidFill>
                          <a:latin typeface="+mn-lt"/>
                          <a:ea typeface="Calibri"/>
                          <a:cs typeface="Times New Roman"/>
                        </a:rPr>
                        <a:t>25.3 </a:t>
                      </a:r>
                      <a:endParaRPr lang="en-US" sz="10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000" dirty="0">
                          <a:solidFill>
                            <a:srgbClr val="000000"/>
                          </a:solidFill>
                          <a:latin typeface="+mn-lt"/>
                          <a:ea typeface="Calibri"/>
                          <a:cs typeface="Times New Roman"/>
                        </a:rPr>
                        <a:t>3</a:t>
                      </a:r>
                      <a:endParaRPr lang="en-US" sz="10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140617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000" dirty="0">
                          <a:solidFill>
                            <a:srgbClr val="000000"/>
                          </a:solidFill>
                          <a:latin typeface="+mn-lt"/>
                          <a:ea typeface="Calibri"/>
                          <a:cs typeface="Times New Roman"/>
                        </a:rPr>
                        <a:t>T 75-16</a:t>
                      </a:r>
                      <a:endParaRPr lang="en-US" sz="10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000" dirty="0" smtClean="0">
                          <a:solidFill>
                            <a:srgbClr val="000000"/>
                          </a:solidFill>
                          <a:latin typeface="+mn-lt"/>
                          <a:ea typeface="Calibri"/>
                          <a:cs typeface="Times New Roman"/>
                        </a:rPr>
                        <a:t>9070.</a:t>
                      </a:r>
                      <a:r>
                        <a:rPr lang="ro-RO" sz="1000" dirty="0" smtClean="0">
                          <a:solidFill>
                            <a:srgbClr val="000000"/>
                          </a:solidFill>
                          <a:latin typeface="+mn-lt"/>
                          <a:ea typeface="Calibri"/>
                          <a:cs typeface="Times New Roman"/>
                        </a:rPr>
                        <a:t>70</a:t>
                      </a:r>
                      <a:endParaRPr lang="en-US" sz="10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000" dirty="0" smtClean="0">
                          <a:solidFill>
                            <a:srgbClr val="000000"/>
                          </a:solidFill>
                          <a:latin typeface="+mn-lt"/>
                          <a:ea typeface="Calibri"/>
                          <a:cs typeface="Times New Roman"/>
                        </a:rPr>
                        <a:t>5658.37</a:t>
                      </a:r>
                      <a:endParaRPr lang="en-US" sz="10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latin typeface="+mn-lt"/>
                          <a:ea typeface="Calibri"/>
                          <a:cs typeface="Times New Roman"/>
                        </a:rPr>
                        <a:t>3412.3 </a:t>
                      </a:r>
                      <a:endParaRPr lang="en-US" sz="100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000" dirty="0">
                          <a:solidFill>
                            <a:srgbClr val="000000"/>
                          </a:solidFill>
                          <a:latin typeface="+mn-lt"/>
                          <a:ea typeface="Calibri"/>
                          <a:cs typeface="Times New Roman"/>
                        </a:rPr>
                        <a:t>37.6 </a:t>
                      </a:r>
                      <a:endParaRPr lang="en-US" sz="10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000" dirty="0">
                          <a:solidFill>
                            <a:srgbClr val="000000"/>
                          </a:solidFill>
                          <a:latin typeface="+mn-lt"/>
                          <a:ea typeface="Calibri"/>
                          <a:cs typeface="Times New Roman"/>
                        </a:rPr>
                        <a:t>2</a:t>
                      </a:r>
                      <a:endParaRPr lang="en-US" sz="10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140617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000" dirty="0">
                          <a:solidFill>
                            <a:srgbClr val="000000"/>
                          </a:solidFill>
                          <a:latin typeface="+mn-lt"/>
                          <a:ea typeface="Calibri"/>
                          <a:cs typeface="Times New Roman"/>
                        </a:rPr>
                        <a:t>T 42-17 </a:t>
                      </a:r>
                      <a:endParaRPr lang="en-US" sz="10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000" dirty="0">
                          <a:solidFill>
                            <a:srgbClr val="000000"/>
                          </a:solidFill>
                          <a:latin typeface="+mn-lt"/>
                          <a:ea typeface="Calibri"/>
                          <a:cs typeface="Times New Roman"/>
                        </a:rPr>
                        <a:t>8683.07</a:t>
                      </a:r>
                      <a:endParaRPr lang="en-US" sz="10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000" dirty="0" smtClean="0">
                          <a:solidFill>
                            <a:srgbClr val="000000"/>
                          </a:solidFill>
                          <a:latin typeface="+mn-lt"/>
                          <a:ea typeface="Calibri"/>
                          <a:cs typeface="Times New Roman"/>
                        </a:rPr>
                        <a:t>6427.95</a:t>
                      </a:r>
                      <a:endParaRPr lang="en-US" sz="10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000" dirty="0">
                          <a:solidFill>
                            <a:srgbClr val="000000"/>
                          </a:solidFill>
                          <a:latin typeface="+mn-lt"/>
                          <a:ea typeface="Calibri"/>
                          <a:cs typeface="Times New Roman"/>
                        </a:rPr>
                        <a:t>2255.1 </a:t>
                      </a:r>
                      <a:endParaRPr lang="en-US" sz="10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000" dirty="0">
                          <a:solidFill>
                            <a:srgbClr val="000000"/>
                          </a:solidFill>
                          <a:latin typeface="+mn-lt"/>
                          <a:ea typeface="Calibri"/>
                          <a:cs typeface="Times New Roman"/>
                        </a:rPr>
                        <a:t>26.0 </a:t>
                      </a:r>
                      <a:endParaRPr lang="en-US" sz="10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000" dirty="0">
                          <a:solidFill>
                            <a:srgbClr val="000000"/>
                          </a:solidFill>
                          <a:latin typeface="+mn-lt"/>
                          <a:ea typeface="Calibri"/>
                          <a:cs typeface="Times New Roman"/>
                        </a:rPr>
                        <a:t>2</a:t>
                      </a:r>
                      <a:endParaRPr lang="en-US" sz="10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9"/>
                  </a:ext>
                </a:extLst>
              </a:tr>
              <a:tr h="140617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000" dirty="0">
                          <a:solidFill>
                            <a:srgbClr val="000000"/>
                          </a:solidFill>
                          <a:latin typeface="+mn-lt"/>
                          <a:ea typeface="Calibri"/>
                          <a:cs typeface="Times New Roman"/>
                        </a:rPr>
                        <a:t>T 61-18</a:t>
                      </a:r>
                      <a:endParaRPr lang="en-US" sz="10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000" dirty="0">
                          <a:solidFill>
                            <a:srgbClr val="000000"/>
                          </a:solidFill>
                          <a:latin typeface="+mn-lt"/>
                          <a:ea typeface="Calibri"/>
                          <a:cs typeface="Times New Roman"/>
                        </a:rPr>
                        <a:t>8358.14</a:t>
                      </a:r>
                      <a:endParaRPr lang="en-US" sz="10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000" dirty="0" smtClean="0">
                          <a:solidFill>
                            <a:srgbClr val="000000"/>
                          </a:solidFill>
                          <a:latin typeface="+mn-lt"/>
                          <a:ea typeface="Calibri"/>
                          <a:cs typeface="Times New Roman"/>
                        </a:rPr>
                        <a:t>4857.05</a:t>
                      </a:r>
                      <a:endParaRPr lang="en-US" sz="10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000" dirty="0">
                          <a:solidFill>
                            <a:srgbClr val="000000"/>
                          </a:solidFill>
                          <a:latin typeface="+mn-lt"/>
                          <a:ea typeface="Calibri"/>
                          <a:cs typeface="Times New Roman"/>
                        </a:rPr>
                        <a:t>3501.1 </a:t>
                      </a:r>
                      <a:endParaRPr lang="en-US" sz="10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000" dirty="0">
                          <a:solidFill>
                            <a:srgbClr val="000000"/>
                          </a:solidFill>
                          <a:latin typeface="+mn-lt"/>
                          <a:ea typeface="Calibri"/>
                          <a:cs typeface="Times New Roman"/>
                        </a:rPr>
                        <a:t>41.9 </a:t>
                      </a:r>
                      <a:endParaRPr lang="en-US" sz="10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000" dirty="0">
                          <a:solidFill>
                            <a:srgbClr val="000000"/>
                          </a:solidFill>
                          <a:latin typeface="+mn-lt"/>
                          <a:ea typeface="Calibri"/>
                          <a:cs typeface="Times New Roman"/>
                        </a:rPr>
                        <a:t>2</a:t>
                      </a:r>
                      <a:endParaRPr lang="en-US" sz="10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0"/>
                  </a:ext>
                </a:extLst>
              </a:tr>
              <a:tr h="140617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000" dirty="0">
                          <a:solidFill>
                            <a:srgbClr val="000000"/>
                          </a:solidFill>
                          <a:latin typeface="+mn-lt"/>
                          <a:ea typeface="Calibri"/>
                          <a:cs typeface="Times New Roman"/>
                        </a:rPr>
                        <a:t>BEZOSTAIA</a:t>
                      </a:r>
                      <a:endParaRPr lang="en-US" sz="10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000" dirty="0">
                          <a:solidFill>
                            <a:srgbClr val="000000"/>
                          </a:solidFill>
                          <a:latin typeface="+mn-lt"/>
                          <a:ea typeface="Calibri"/>
                          <a:cs typeface="Times New Roman"/>
                        </a:rPr>
                        <a:t>8703.38</a:t>
                      </a:r>
                      <a:endParaRPr lang="en-US" sz="10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000" dirty="0" smtClean="0">
                          <a:solidFill>
                            <a:srgbClr val="000000"/>
                          </a:solidFill>
                          <a:latin typeface="+mn-lt"/>
                          <a:ea typeface="Calibri"/>
                          <a:cs typeface="Times New Roman"/>
                        </a:rPr>
                        <a:t>4162.9</a:t>
                      </a:r>
                      <a:r>
                        <a:rPr lang="ro-RO" sz="1000" dirty="0" smtClean="0">
                          <a:solidFill>
                            <a:srgbClr val="000000"/>
                          </a:solidFill>
                          <a:latin typeface="+mn-lt"/>
                          <a:ea typeface="Calibri"/>
                          <a:cs typeface="Times New Roman"/>
                        </a:rPr>
                        <a:t>5</a:t>
                      </a:r>
                      <a:endParaRPr lang="en-US" sz="10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000" dirty="0">
                          <a:solidFill>
                            <a:srgbClr val="000000"/>
                          </a:solidFill>
                          <a:latin typeface="+mn-lt"/>
                          <a:ea typeface="Calibri"/>
                          <a:cs typeface="Times New Roman"/>
                        </a:rPr>
                        <a:t>4540.4 </a:t>
                      </a:r>
                      <a:endParaRPr lang="en-US" sz="10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000" dirty="0">
                          <a:solidFill>
                            <a:srgbClr val="000000"/>
                          </a:solidFill>
                          <a:latin typeface="+mn-lt"/>
                          <a:ea typeface="Calibri"/>
                          <a:cs typeface="Times New Roman"/>
                        </a:rPr>
                        <a:t>52.2 </a:t>
                      </a:r>
                      <a:endParaRPr lang="en-US" sz="10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000" dirty="0">
                          <a:solidFill>
                            <a:srgbClr val="000000"/>
                          </a:solidFill>
                          <a:latin typeface="+mn-lt"/>
                          <a:ea typeface="Calibri"/>
                          <a:cs typeface="Times New Roman"/>
                        </a:rPr>
                        <a:t>3</a:t>
                      </a:r>
                      <a:endParaRPr lang="en-US" sz="10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1"/>
                  </a:ext>
                </a:extLst>
              </a:tr>
              <a:tr h="158428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000" dirty="0">
                          <a:solidFill>
                            <a:srgbClr val="000000"/>
                          </a:solidFill>
                          <a:latin typeface="+mn-lt"/>
                          <a:ea typeface="Calibri"/>
                          <a:cs typeface="Times New Roman"/>
                        </a:rPr>
                        <a:t>Md.</a:t>
                      </a:r>
                      <a:endParaRPr lang="en-US" sz="10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000" dirty="0" smtClean="0">
                          <a:solidFill>
                            <a:srgbClr val="000000"/>
                          </a:solidFill>
                          <a:latin typeface="+mn-lt"/>
                          <a:ea typeface="Calibri"/>
                          <a:cs typeface="Times New Roman"/>
                        </a:rPr>
                        <a:t>9117.2</a:t>
                      </a:r>
                      <a:r>
                        <a:rPr lang="ro-RO" sz="1000" dirty="0" smtClean="0">
                          <a:solidFill>
                            <a:srgbClr val="000000"/>
                          </a:solidFill>
                          <a:latin typeface="+mn-lt"/>
                          <a:ea typeface="Calibri"/>
                          <a:cs typeface="Times New Roman"/>
                        </a:rPr>
                        <a:t>4</a:t>
                      </a:r>
                      <a:endParaRPr lang="en-US" sz="10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000" dirty="0" smtClean="0">
                          <a:solidFill>
                            <a:srgbClr val="000000"/>
                          </a:solidFill>
                          <a:latin typeface="+mn-lt"/>
                          <a:ea typeface="Calibri"/>
                          <a:cs typeface="Times New Roman"/>
                        </a:rPr>
                        <a:t>6332.39</a:t>
                      </a:r>
                      <a:endParaRPr lang="en-US" sz="10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000" dirty="0">
                          <a:solidFill>
                            <a:srgbClr val="000000"/>
                          </a:solidFill>
                          <a:latin typeface="+mn-lt"/>
                          <a:ea typeface="Calibri"/>
                          <a:cs typeface="Times New Roman"/>
                        </a:rPr>
                        <a:t>2784.8 </a:t>
                      </a:r>
                      <a:endParaRPr lang="en-US" sz="10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000" dirty="0">
                          <a:solidFill>
                            <a:srgbClr val="000000"/>
                          </a:solidFill>
                          <a:latin typeface="+mn-lt"/>
                          <a:ea typeface="Calibri"/>
                          <a:cs typeface="Times New Roman"/>
                        </a:rPr>
                        <a:t>30.5 </a:t>
                      </a:r>
                      <a:endParaRPr lang="en-US" sz="10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2"/>
                  </a:ext>
                </a:extLst>
              </a:tr>
            </a:tbl>
          </a:graphicData>
        </a:graphic>
      </p:graphicFrame>
      <p:sp>
        <p:nvSpPr>
          <p:cNvPr id="1030" name="Rectangle 6"/>
          <p:cNvSpPr>
            <a:spLocks noChangeArrowheads="1"/>
          </p:cNvSpPr>
          <p:nvPr/>
        </p:nvSpPr>
        <p:spPr bwMode="auto">
          <a:xfrm>
            <a:off x="171450" y="13957136"/>
            <a:ext cx="8753474" cy="1600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457200" algn="l"/>
                <a:tab pos="685800" algn="l"/>
              </a:tabLst>
            </a:pPr>
            <a:r>
              <a:rPr lang="ro-RO" sz="1400" b="1" dirty="0" smtClean="0"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o-RO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BIBLIOGRAFIE</a:t>
            </a:r>
            <a:endParaRPr kumimoji="0" lang="ro-RO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ea typeface="Calibri" pitchFamily="34" charset="0"/>
              <a:cs typeface="Times New Roman" pitchFamily="18" charset="0"/>
            </a:endParaRPr>
          </a:p>
          <a:p>
            <a:pPr algn="just" fontAlgn="base">
              <a:spcBef>
                <a:spcPct val="0"/>
              </a:spcBef>
              <a:spcAft>
                <a:spcPct val="0"/>
              </a:spcAft>
              <a:buFontTx/>
              <a:buChar char="•"/>
              <a:tabLst>
                <a:tab pos="457200" algn="l"/>
                <a:tab pos="685800" algn="l"/>
              </a:tabLst>
            </a:pPr>
            <a:r>
              <a:rPr lang="en-US" sz="1400" dirty="0" smtClean="0"/>
              <a:t>MCNEAL, F.H., KONZAK, C.F., SMITH, E.P., TADE, W.S., RUSSELL, T.S., 1971 - A uniform system for recording and processing cereal research data. USDA Agric. Res. </a:t>
            </a:r>
            <a:r>
              <a:rPr lang="en-US" sz="1400" dirty="0" err="1" smtClean="0"/>
              <a:t>Surv</a:t>
            </a:r>
            <a:r>
              <a:rPr lang="en-US" sz="1400" dirty="0" smtClean="0"/>
              <a:t>. Wash DC ARS 34-121.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  <a:tab pos="685800" algn="l"/>
              </a:tabLst>
            </a:pPr>
            <a:endParaRPr kumimoji="0" lang="ro-RO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ea typeface="Calibri" pitchFamily="34" charset="0"/>
              <a:cs typeface="Times New Roman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  <a:tab pos="685800" algn="l"/>
              </a:tabLst>
            </a:pPr>
            <a:endParaRPr kumimoji="0" lang="ro-RO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ea typeface="Calibri" pitchFamily="34" charset="0"/>
              <a:cs typeface="Times New Roman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  <a:tab pos="685800" algn="l"/>
              </a:tabLst>
            </a:pPr>
            <a:endParaRPr kumimoji="0" lang="ro-RO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ea typeface="Calibri" pitchFamily="34" charset="0"/>
              <a:cs typeface="Times New Roman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  <a:tab pos="685800" algn="l"/>
              </a:tabLst>
            </a:pPr>
            <a:endParaRPr kumimoji="0" lang="en-U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5638800" y="4867275"/>
            <a:ext cx="365601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o-RO" sz="1200" b="1" dirty="0" smtClean="0"/>
              <a:t>Producția kg/ha în anul 2022 și anul 2023</a:t>
            </a:r>
            <a:endParaRPr lang="en-US" sz="1200" b="1" dirty="0"/>
          </a:p>
        </p:txBody>
      </p:sp>
      <p:sp>
        <p:nvSpPr>
          <p:cNvPr id="31" name="TextBox 30"/>
          <p:cNvSpPr txBox="1"/>
          <p:nvPr/>
        </p:nvSpPr>
        <p:spPr>
          <a:xfrm>
            <a:off x="304799" y="6419851"/>
            <a:ext cx="4772026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endParaRPr lang="ro-RO" sz="1400" dirty="0" smtClean="0"/>
          </a:p>
          <a:p>
            <a:pPr algn="just"/>
            <a:r>
              <a:rPr lang="ro-RO" sz="1200" b="1" dirty="0" smtClean="0"/>
              <a:t> Analiza condițiilor climatice din perioada celor două valuri de epidemie la S.C.D.C.B. Tg. Mureș</a:t>
            </a:r>
            <a:endParaRPr lang="en-US" sz="1200" b="1" dirty="0"/>
          </a:p>
        </p:txBody>
      </p:sp>
      <p:sp>
        <p:nvSpPr>
          <p:cNvPr id="34" name="TextBox 33"/>
          <p:cNvSpPr txBox="1"/>
          <p:nvPr/>
        </p:nvSpPr>
        <p:spPr>
          <a:xfrm>
            <a:off x="274639" y="10868025"/>
            <a:ext cx="462914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o-RO" sz="1200" b="1" dirty="0" smtClean="0"/>
              <a:t>Analiza de corelație între diferența de producție 2022-2023 și nota de atac de Rugina galbenă</a:t>
            </a:r>
            <a:endParaRPr lang="en-US" sz="1200" b="1" dirty="0"/>
          </a:p>
        </p:txBody>
      </p:sp>
      <p:sp>
        <p:nvSpPr>
          <p:cNvPr id="35" name="TextBox 34"/>
          <p:cNvSpPr txBox="1"/>
          <p:nvPr/>
        </p:nvSpPr>
        <p:spPr>
          <a:xfrm>
            <a:off x="5153025" y="11010900"/>
            <a:ext cx="374332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o-RO" sz="1200" b="1" dirty="0" smtClean="0"/>
              <a:t>Atac de Rugină galbenă în faza de înfrățire la S.C.D.C.B. </a:t>
            </a:r>
            <a:endParaRPr lang="en-US" sz="1200" b="1" dirty="0"/>
          </a:p>
        </p:txBody>
      </p:sp>
      <p:pic>
        <p:nvPicPr>
          <p:cNvPr id="26" name="Picture 1" descr="O imagine care conține text, captură de ecran, software, Software multimedia&#10;&#10;Descriere generată automat"/>
          <p:cNvPicPr>
            <a:picLocks noChangeAspect="1" noChangeArrowheads="1"/>
          </p:cNvPicPr>
          <p:nvPr/>
        </p:nvPicPr>
        <p:blipFill>
          <a:blip r:embed="rId6" cstate="print"/>
          <a:srcRect l="44070" t="25641" r="8012" b="22221"/>
          <a:stretch>
            <a:fillRect/>
          </a:stretch>
        </p:blipFill>
        <p:spPr bwMode="auto">
          <a:xfrm>
            <a:off x="714378" y="5418360"/>
            <a:ext cx="3752847" cy="12928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" name="Rectangle 26"/>
          <p:cNvSpPr/>
          <p:nvPr/>
        </p:nvSpPr>
        <p:spPr>
          <a:xfrm>
            <a:off x="200026" y="4996548"/>
            <a:ext cx="52197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o-RO" sz="1200" b="1" dirty="0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vi-VN" sz="1200" b="1" dirty="0" smtClean="0">
                <a:latin typeface="Times New Roman" pitchFamily="18" charset="0"/>
                <a:cs typeface="Times New Roman" pitchFamily="18" charset="0"/>
              </a:rPr>
              <a:t>ntensitatea atacului de </a:t>
            </a:r>
            <a:r>
              <a:rPr lang="vi-VN" sz="1200" b="1" i="1" dirty="0" smtClean="0">
                <a:latin typeface="Times New Roman" pitchFamily="18" charset="0"/>
                <a:cs typeface="Times New Roman" pitchFamily="18" charset="0"/>
              </a:rPr>
              <a:t>Puccinia striiformis </a:t>
            </a:r>
            <a:r>
              <a:rPr lang="vi-VN" sz="1200" b="1" dirty="0" smtClean="0">
                <a:latin typeface="Times New Roman" pitchFamily="18" charset="0"/>
                <a:cs typeface="Times New Roman" pitchFamily="18" charset="0"/>
              </a:rPr>
              <a:t>a fost evaluată prin note </a:t>
            </a:r>
            <a:endParaRPr lang="ro-RO" sz="12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vi-VN" sz="1200" b="1" dirty="0" smtClean="0">
                <a:latin typeface="Times New Roman" pitchFamily="18" charset="0"/>
                <a:cs typeface="Times New Roman" pitchFamily="18" charset="0"/>
              </a:rPr>
              <a:t>folosind o scară de la 1 la 9 (McNeal şi colab., 1971). </a:t>
            </a:r>
            <a:r>
              <a:rPr lang="ro-RO" sz="1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12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76149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826</TotalTime>
  <Words>815</Words>
  <Application>Microsoft Office PowerPoint</Application>
  <PresentationFormat>Custom</PresentationFormat>
  <Paragraphs>220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Times New Roman</vt:lpstr>
      <vt:lpstr>Office Theme</vt:lpstr>
      <vt:lpstr>REDUCEREA PRODUCȚIEI ȘI CALITĂȚII LA CEREALELE DE TOAMNĂ ÎN ANUL 2023 CA URMARE A ATACULUI NOULUI VAL DE RUGINĂ GALBENĂ LA S.C.D.C.B. TG. MUREȘ Zsuzsa Domokos, Mihai Boaru, Iustina Lobonțiu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TITLUL</dc:title>
  <dc:creator>admin</dc:creator>
  <cp:lastModifiedBy>AurelBadiu</cp:lastModifiedBy>
  <cp:revision>77</cp:revision>
  <dcterms:created xsi:type="dcterms:W3CDTF">2024-02-27T07:52:51Z</dcterms:created>
  <dcterms:modified xsi:type="dcterms:W3CDTF">2024-05-11T02:51:49Z</dcterms:modified>
</cp:coreProperties>
</file>