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80513" cy="15192375"/>
  <p:notesSz cx="6858000" cy="9144000"/>
  <p:defaultTextStyle>
    <a:defPPr>
      <a:defRPr lang="en-US"/>
    </a:defPPr>
    <a:lvl1pPr marL="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4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5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3300" y="120"/>
      </p:cViewPr>
      <p:guideLst>
        <p:guide orient="horz" pos="4785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40" y="2486347"/>
            <a:ext cx="7803436" cy="528919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7979517"/>
            <a:ext cx="6885385" cy="36679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942" indent="0" algn="ctr">
              <a:buNone/>
              <a:defRPr sz="2000"/>
            </a:lvl2pPr>
            <a:lvl3pPr marL="917884" indent="0" algn="ctr">
              <a:buNone/>
              <a:defRPr sz="1800"/>
            </a:lvl3pPr>
            <a:lvl4pPr marL="1376825" indent="0" algn="ctr">
              <a:buNone/>
              <a:defRPr sz="1600"/>
            </a:lvl4pPr>
            <a:lvl5pPr marL="1835767" indent="0" algn="ctr">
              <a:buNone/>
              <a:defRPr sz="1600"/>
            </a:lvl5pPr>
            <a:lvl6pPr marL="2294709" indent="0" algn="ctr">
              <a:buNone/>
              <a:defRPr sz="1600"/>
            </a:lvl6pPr>
            <a:lvl7pPr marL="2753651" indent="0" algn="ctr">
              <a:buNone/>
              <a:defRPr sz="1600"/>
            </a:lvl7pPr>
            <a:lvl8pPr marL="3212593" indent="0" algn="ctr">
              <a:buNone/>
              <a:defRPr sz="1600"/>
            </a:lvl8pPr>
            <a:lvl9pPr marL="36715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6" y="808854"/>
            <a:ext cx="1979548" cy="12874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2" y="808854"/>
            <a:ext cx="5823888" cy="128748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80" y="3787549"/>
            <a:ext cx="7918192" cy="631960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80" y="10166940"/>
            <a:ext cx="7918192" cy="33233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89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78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6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5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94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53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125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71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1" y="4044268"/>
            <a:ext cx="3901718" cy="9639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6" y="4044268"/>
            <a:ext cx="3901718" cy="9639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7" y="808857"/>
            <a:ext cx="7918192" cy="2936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8" y="3724244"/>
            <a:ext cx="3883787" cy="182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942" indent="0">
              <a:buNone/>
              <a:defRPr sz="2000" b="1"/>
            </a:lvl2pPr>
            <a:lvl3pPr marL="917884" indent="0">
              <a:buNone/>
              <a:defRPr sz="1800" b="1"/>
            </a:lvl3pPr>
            <a:lvl4pPr marL="1376825" indent="0">
              <a:buNone/>
              <a:defRPr sz="1600" b="1"/>
            </a:lvl4pPr>
            <a:lvl5pPr marL="1835767" indent="0">
              <a:buNone/>
              <a:defRPr sz="1600" b="1"/>
            </a:lvl5pPr>
            <a:lvl6pPr marL="2294709" indent="0">
              <a:buNone/>
              <a:defRPr sz="1600" b="1"/>
            </a:lvl6pPr>
            <a:lvl7pPr marL="2753651" indent="0">
              <a:buNone/>
              <a:defRPr sz="1600" b="1"/>
            </a:lvl7pPr>
            <a:lvl8pPr marL="3212593" indent="0">
              <a:buNone/>
              <a:defRPr sz="1600" b="1"/>
            </a:lvl8pPr>
            <a:lvl9pPr marL="36715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8" y="5549438"/>
            <a:ext cx="3883787" cy="81623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3724244"/>
            <a:ext cx="3902914" cy="182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942" indent="0">
              <a:buNone/>
              <a:defRPr sz="2000" b="1"/>
            </a:lvl2pPr>
            <a:lvl3pPr marL="917884" indent="0">
              <a:buNone/>
              <a:defRPr sz="1800" b="1"/>
            </a:lvl3pPr>
            <a:lvl4pPr marL="1376825" indent="0">
              <a:buNone/>
              <a:defRPr sz="1600" b="1"/>
            </a:lvl4pPr>
            <a:lvl5pPr marL="1835767" indent="0">
              <a:buNone/>
              <a:defRPr sz="1600" b="1"/>
            </a:lvl5pPr>
            <a:lvl6pPr marL="2294709" indent="0">
              <a:buNone/>
              <a:defRPr sz="1600" b="1"/>
            </a:lvl6pPr>
            <a:lvl7pPr marL="2753651" indent="0">
              <a:buNone/>
              <a:defRPr sz="1600" b="1"/>
            </a:lvl7pPr>
            <a:lvl8pPr marL="3212593" indent="0">
              <a:buNone/>
              <a:defRPr sz="1600" b="1"/>
            </a:lvl8pPr>
            <a:lvl9pPr marL="36715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5549438"/>
            <a:ext cx="3902914" cy="81623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7" y="1012825"/>
            <a:ext cx="2960954" cy="354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5" y="2187425"/>
            <a:ext cx="4647635" cy="107964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7" y="4557714"/>
            <a:ext cx="2960954" cy="8443726"/>
          </a:xfrm>
        </p:spPr>
        <p:txBody>
          <a:bodyPr/>
          <a:lstStyle>
            <a:lvl1pPr marL="0" indent="0">
              <a:buNone/>
              <a:defRPr sz="1600"/>
            </a:lvl1pPr>
            <a:lvl2pPr marL="458942" indent="0">
              <a:buNone/>
              <a:defRPr sz="1400"/>
            </a:lvl2pPr>
            <a:lvl3pPr marL="917884" indent="0">
              <a:buNone/>
              <a:defRPr sz="1200"/>
            </a:lvl3pPr>
            <a:lvl4pPr marL="1376825" indent="0">
              <a:buNone/>
              <a:defRPr sz="1000"/>
            </a:lvl4pPr>
            <a:lvl5pPr marL="1835767" indent="0">
              <a:buNone/>
              <a:defRPr sz="1000"/>
            </a:lvl5pPr>
            <a:lvl6pPr marL="2294709" indent="0">
              <a:buNone/>
              <a:defRPr sz="1000"/>
            </a:lvl6pPr>
            <a:lvl7pPr marL="2753651" indent="0">
              <a:buNone/>
              <a:defRPr sz="1000"/>
            </a:lvl7pPr>
            <a:lvl8pPr marL="3212593" indent="0">
              <a:buNone/>
              <a:defRPr sz="1000"/>
            </a:lvl8pPr>
            <a:lvl9pPr marL="36715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7" y="1012825"/>
            <a:ext cx="2960954" cy="354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5" y="2187425"/>
            <a:ext cx="4647635" cy="107964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8942" indent="0">
              <a:buNone/>
              <a:defRPr sz="2800"/>
            </a:lvl2pPr>
            <a:lvl3pPr marL="917884" indent="0">
              <a:buNone/>
              <a:defRPr sz="2400"/>
            </a:lvl3pPr>
            <a:lvl4pPr marL="1376825" indent="0">
              <a:buNone/>
              <a:defRPr sz="2000"/>
            </a:lvl4pPr>
            <a:lvl5pPr marL="1835767" indent="0">
              <a:buNone/>
              <a:defRPr sz="2000"/>
            </a:lvl5pPr>
            <a:lvl6pPr marL="2294709" indent="0">
              <a:buNone/>
              <a:defRPr sz="2000"/>
            </a:lvl6pPr>
            <a:lvl7pPr marL="2753651" indent="0">
              <a:buNone/>
              <a:defRPr sz="2000"/>
            </a:lvl7pPr>
            <a:lvl8pPr marL="3212593" indent="0">
              <a:buNone/>
              <a:defRPr sz="2000"/>
            </a:lvl8pPr>
            <a:lvl9pPr marL="367153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7" y="4557714"/>
            <a:ext cx="2960954" cy="8443726"/>
          </a:xfrm>
        </p:spPr>
        <p:txBody>
          <a:bodyPr/>
          <a:lstStyle>
            <a:lvl1pPr marL="0" indent="0">
              <a:buNone/>
              <a:defRPr sz="1600"/>
            </a:lvl1pPr>
            <a:lvl2pPr marL="458942" indent="0">
              <a:buNone/>
              <a:defRPr sz="1400"/>
            </a:lvl2pPr>
            <a:lvl3pPr marL="917884" indent="0">
              <a:buNone/>
              <a:defRPr sz="1200"/>
            </a:lvl3pPr>
            <a:lvl4pPr marL="1376825" indent="0">
              <a:buNone/>
              <a:defRPr sz="1000"/>
            </a:lvl4pPr>
            <a:lvl5pPr marL="1835767" indent="0">
              <a:buNone/>
              <a:defRPr sz="1000"/>
            </a:lvl5pPr>
            <a:lvl6pPr marL="2294709" indent="0">
              <a:buNone/>
              <a:defRPr sz="1000"/>
            </a:lvl6pPr>
            <a:lvl7pPr marL="2753651" indent="0">
              <a:buNone/>
              <a:defRPr sz="1000"/>
            </a:lvl7pPr>
            <a:lvl8pPr marL="3212593" indent="0">
              <a:buNone/>
              <a:defRPr sz="1000"/>
            </a:lvl8pPr>
            <a:lvl9pPr marL="36715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2" y="808857"/>
            <a:ext cx="7918192" cy="2936490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2" y="4044268"/>
            <a:ext cx="7918192" cy="9639422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2" y="14081085"/>
            <a:ext cx="2065615" cy="80885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2A3C-5716-4556-9FE0-DD4B3B8C964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6" y="14081085"/>
            <a:ext cx="3098423" cy="80885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9" y="14081085"/>
            <a:ext cx="2065615" cy="80885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788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70" indent="-229470" algn="l" defTabSz="917884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8412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354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297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239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24179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121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42063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06" indent="-229470" algn="l" defTabSz="917884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942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884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825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767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709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3651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593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1534" algn="l" defTabSz="917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84" y="1877244"/>
            <a:ext cx="9009530" cy="132597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STUDII PRELIMINARE PRIVIND MODIFICĂRILE FIZIOLOGICE INDUSE DE STRESUL TERMIC ȘI HIDRIC LA CARTOFUL DULCE CULTIVAT ÎN SUD-VESTUL ROMÂNIEI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5" y="63215"/>
            <a:ext cx="1248448" cy="161507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3051" y="1755340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3" y="232232"/>
            <a:ext cx="6885385" cy="817013"/>
          </a:xfrm>
        </p:spPr>
        <p:txBody>
          <a:bodyPr>
            <a:noAutofit/>
          </a:bodyPr>
          <a:lstStyle/>
          <a:p>
            <a:r>
              <a:rPr lang="ro-RO" b="1" dirty="0"/>
              <a:t>ACADEMIA DE ȘTIINȚE AGRICOLE ȘI SILVICE </a:t>
            </a:r>
            <a:endParaRPr lang="en-US" b="1" dirty="0"/>
          </a:p>
          <a:p>
            <a:r>
              <a:rPr lang="ro-RO" b="1" dirty="0"/>
              <a:t>“</a:t>
            </a:r>
            <a:r>
              <a:rPr lang="ro-RO" b="1" i="1" dirty="0"/>
              <a:t>GHEORGHE IONESCU ȘIȘEȘTI</a:t>
            </a:r>
            <a:r>
              <a:rPr lang="en-US" b="1" dirty="0"/>
              <a:t>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41257" y="1451841"/>
            <a:ext cx="7811794" cy="379432"/>
          </a:xfrm>
          <a:prstGeom prst="rect">
            <a:avLst/>
          </a:prstGeom>
        </p:spPr>
        <p:txBody>
          <a:bodyPr vert="horz" lIns="91423" tIns="45711" rIns="91423" bIns="45711" rtlCol="0">
            <a:noAutofit/>
          </a:bodyPr>
          <a:lstStyle>
            <a:lvl1pPr marL="0" indent="0" algn="ctr" defTabSz="918058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None/>
              <a:defRPr sz="2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029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58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7086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115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5144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4173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3202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30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800" b="1" dirty="0">
                <a:latin typeface="Calibri" pitchFamily="34" charset="0"/>
                <a:cs typeface="Calibri" pitchFamily="34" charset="0"/>
              </a:rPr>
              <a:t>Staţiunea de Cercetare-Dezvoltare pentru Cultura Plantelor pe Nisipuri Dăbuleni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3393" y="3438971"/>
            <a:ext cx="8733724" cy="1883692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23" tIns="45711" rIns="91423" bIns="45711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b="1" dirty="0">
                <a:latin typeface="+mn-lt"/>
              </a:rPr>
              <a:t>REZUMAT</a:t>
            </a:r>
            <a:endParaRPr lang="ro-RO" sz="1800" b="1" dirty="0">
              <a:latin typeface="+mn-lt"/>
            </a:endParaRPr>
          </a:p>
          <a:p>
            <a:pPr algn="just"/>
            <a:r>
              <a:rPr lang="en-US" sz="1600" i="1" dirty="0" err="1"/>
              <a:t>Această</a:t>
            </a:r>
            <a:r>
              <a:rPr lang="en-US" sz="1600" i="1" dirty="0"/>
              <a:t> </a:t>
            </a:r>
            <a:r>
              <a:rPr lang="en-US" sz="1600" i="1" dirty="0" err="1"/>
              <a:t>lucrare</a:t>
            </a:r>
            <a:r>
              <a:rPr lang="en-US" sz="1600" i="1" dirty="0"/>
              <a:t> </a:t>
            </a:r>
            <a:r>
              <a:rPr lang="en-US" sz="1600" i="1" dirty="0" err="1"/>
              <a:t>științifică</a:t>
            </a:r>
            <a:r>
              <a:rPr lang="en-US" sz="1600" i="1" dirty="0"/>
              <a:t> </a:t>
            </a:r>
            <a:r>
              <a:rPr lang="en-US" sz="1600" i="1" dirty="0" err="1"/>
              <a:t>prezintă</a:t>
            </a:r>
            <a:r>
              <a:rPr lang="en-US" sz="1600" i="1" dirty="0"/>
              <a:t> </a:t>
            </a:r>
            <a:r>
              <a:rPr lang="en-US" sz="1600" i="1" dirty="0" err="1"/>
              <a:t>rezultatele</a:t>
            </a:r>
            <a:r>
              <a:rPr lang="en-US" sz="1600" i="1" dirty="0"/>
              <a:t> </a:t>
            </a:r>
            <a:r>
              <a:rPr lang="en-US" sz="1600" i="1" dirty="0" err="1"/>
              <a:t>unui</a:t>
            </a:r>
            <a:r>
              <a:rPr lang="en-US" sz="1600" i="1" dirty="0"/>
              <a:t> </a:t>
            </a:r>
            <a:r>
              <a:rPr lang="en-US" sz="1600" i="1" dirty="0" err="1"/>
              <a:t>studiu</a:t>
            </a:r>
            <a:r>
              <a:rPr lang="en-US" sz="1600" i="1" dirty="0"/>
              <a:t> </a:t>
            </a:r>
            <a:r>
              <a:rPr lang="en-US" sz="1600" i="1" dirty="0" err="1"/>
              <a:t>realizat</a:t>
            </a:r>
            <a:r>
              <a:rPr lang="en-US" sz="1600" i="1" dirty="0"/>
              <a:t> la </a:t>
            </a:r>
            <a:r>
              <a:rPr lang="en-US" sz="1600" i="1" dirty="0" err="1"/>
              <a:t>Stațiunea</a:t>
            </a:r>
            <a:r>
              <a:rPr lang="en-US" sz="1600" i="1" dirty="0"/>
              <a:t> de </a:t>
            </a:r>
            <a:r>
              <a:rPr lang="en-US" sz="1600" i="1" dirty="0" err="1"/>
              <a:t>Cercetare-Dezvoltare</a:t>
            </a:r>
            <a:r>
              <a:rPr lang="en-US" sz="1600" i="1" dirty="0"/>
              <a:t> </a:t>
            </a:r>
            <a:r>
              <a:rPr lang="en-US" sz="1600" i="1" dirty="0" err="1"/>
              <a:t>pentru</a:t>
            </a:r>
            <a:r>
              <a:rPr lang="en-US" sz="1600" i="1" dirty="0"/>
              <a:t> Cultura </a:t>
            </a:r>
            <a:r>
              <a:rPr lang="en-US" sz="1600" i="1" dirty="0" err="1"/>
              <a:t>Plantelor</a:t>
            </a:r>
            <a:r>
              <a:rPr lang="en-US" sz="1600" i="1" dirty="0"/>
              <a:t> pe </a:t>
            </a:r>
            <a:r>
              <a:rPr lang="en-US" sz="1600" i="1" dirty="0" err="1"/>
              <a:t>Nisipuri</a:t>
            </a:r>
            <a:r>
              <a:rPr lang="en-US" sz="1600" i="1" dirty="0"/>
              <a:t> </a:t>
            </a:r>
            <a:r>
              <a:rPr lang="en-US" sz="1600" i="1" dirty="0" err="1"/>
              <a:t>Dăbuleni</a:t>
            </a:r>
            <a:r>
              <a:rPr lang="en-US" sz="1600" i="1" dirty="0"/>
              <a:t>,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anul</a:t>
            </a:r>
            <a:r>
              <a:rPr lang="en-US" sz="1600" i="1" dirty="0"/>
              <a:t> 2023, </a:t>
            </a:r>
            <a:r>
              <a:rPr lang="en-US" sz="1600" i="1" dirty="0" err="1"/>
              <a:t>privind</a:t>
            </a:r>
            <a:r>
              <a:rPr lang="en-US" sz="1600" i="1" dirty="0"/>
              <a:t> </a:t>
            </a:r>
            <a:r>
              <a:rPr lang="en-US" sz="1600" i="1" dirty="0" err="1"/>
              <a:t>modificările</a:t>
            </a:r>
            <a:r>
              <a:rPr lang="en-US" sz="1600" i="1" dirty="0"/>
              <a:t> </a:t>
            </a:r>
            <a:r>
              <a:rPr lang="en-US" sz="1600" i="1" dirty="0" err="1"/>
              <a:t>fiziologice</a:t>
            </a:r>
            <a:r>
              <a:rPr lang="en-US" sz="1600" i="1" dirty="0"/>
              <a:t> la </a:t>
            </a:r>
            <a:r>
              <a:rPr lang="en-US" sz="1600" i="1" dirty="0" err="1"/>
              <a:t>plantele</a:t>
            </a:r>
            <a:r>
              <a:rPr lang="en-US" sz="1600" i="1" dirty="0"/>
              <a:t> de </a:t>
            </a:r>
            <a:r>
              <a:rPr lang="en-US" sz="1600" i="1" dirty="0" err="1"/>
              <a:t>cartof</a:t>
            </a:r>
            <a:r>
              <a:rPr lang="en-US" sz="1600" i="1" dirty="0"/>
              <a:t> dulce cultivate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sud-vestul</a:t>
            </a:r>
            <a:r>
              <a:rPr lang="en-US" sz="1600" i="1" dirty="0"/>
              <a:t> </a:t>
            </a:r>
            <a:r>
              <a:rPr lang="en-US" sz="1600" i="1" dirty="0" err="1"/>
              <a:t>României</a:t>
            </a:r>
            <a:r>
              <a:rPr lang="en-US" sz="1600" i="1" dirty="0"/>
              <a:t>, pe </a:t>
            </a:r>
            <a:r>
              <a:rPr lang="en-US" sz="1600" i="1" dirty="0" err="1"/>
              <a:t>soluri</a:t>
            </a:r>
            <a:r>
              <a:rPr lang="en-US" sz="1600" i="1" dirty="0"/>
              <a:t> </a:t>
            </a:r>
            <a:r>
              <a:rPr lang="en-US" sz="1600" i="1" dirty="0" err="1"/>
              <a:t>nisipoase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diferite</a:t>
            </a:r>
            <a:r>
              <a:rPr lang="en-US" sz="1600" i="1" dirty="0"/>
              <a:t> </a:t>
            </a:r>
            <a:r>
              <a:rPr lang="en-US" sz="1600" i="1" dirty="0" err="1"/>
              <a:t>regimuri</a:t>
            </a:r>
            <a:r>
              <a:rPr lang="en-US" sz="1600" i="1" dirty="0"/>
              <a:t> de </a:t>
            </a:r>
            <a:r>
              <a:rPr lang="en-US" sz="1600" i="1" dirty="0" err="1"/>
              <a:t>irigare</a:t>
            </a:r>
            <a:r>
              <a:rPr lang="en-US" sz="1600" i="1" dirty="0"/>
              <a:t>.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fenofaza</a:t>
            </a:r>
            <a:r>
              <a:rPr lang="en-US" sz="1600" i="1" dirty="0"/>
              <a:t> de </a:t>
            </a:r>
            <a:r>
              <a:rPr lang="en-US" sz="1600" i="1" dirty="0" err="1"/>
              <a:t>creștere</a:t>
            </a:r>
            <a:r>
              <a:rPr lang="en-US" sz="1600" i="1" dirty="0"/>
              <a:t> </a:t>
            </a:r>
            <a:r>
              <a:rPr lang="en-US" sz="1600" i="1" dirty="0" err="1"/>
              <a:t>intensă</a:t>
            </a:r>
            <a:r>
              <a:rPr lang="en-US" sz="1600" i="1" dirty="0"/>
              <a:t> a </a:t>
            </a:r>
            <a:r>
              <a:rPr lang="en-US" sz="1600" i="1" dirty="0" err="1"/>
              <a:t>rădăcinilor</a:t>
            </a:r>
            <a:r>
              <a:rPr lang="en-US" sz="1600" i="1" dirty="0"/>
              <a:t> </a:t>
            </a:r>
            <a:r>
              <a:rPr lang="en-US" sz="1600" i="1" dirty="0" err="1"/>
              <a:t>tuberizate</a:t>
            </a:r>
            <a:r>
              <a:rPr lang="en-US" sz="1600" i="1" dirty="0"/>
              <a:t> s-au </a:t>
            </a:r>
            <a:r>
              <a:rPr lang="en-US" sz="1600" i="1" dirty="0" err="1"/>
              <a:t>făcut</a:t>
            </a:r>
            <a:r>
              <a:rPr lang="en-US" sz="1600" i="1" dirty="0"/>
              <a:t> </a:t>
            </a:r>
            <a:r>
              <a:rPr lang="en-US" sz="1600" i="1" dirty="0" err="1"/>
              <a:t>determinări</a:t>
            </a:r>
            <a:r>
              <a:rPr lang="en-US" sz="1600" i="1" dirty="0"/>
              <a:t> </a:t>
            </a:r>
            <a:r>
              <a:rPr lang="en-US" sz="1600" i="1" dirty="0" err="1"/>
              <a:t>privind</a:t>
            </a:r>
            <a:r>
              <a:rPr lang="en-US" sz="1600" i="1" dirty="0"/>
              <a:t> rata </a:t>
            </a:r>
            <a:r>
              <a:rPr lang="en-US" sz="1600" i="1" dirty="0" err="1"/>
              <a:t>fotosintezei</a:t>
            </a:r>
            <a:r>
              <a:rPr lang="en-US" sz="1600" i="1" dirty="0"/>
              <a:t>, </a:t>
            </a:r>
            <a:r>
              <a:rPr lang="en-US" sz="1600" i="1" dirty="0" err="1"/>
              <a:t>transpirație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conductanța</a:t>
            </a:r>
            <a:r>
              <a:rPr lang="en-US" sz="1600" i="1" dirty="0"/>
              <a:t> </a:t>
            </a:r>
            <a:r>
              <a:rPr lang="en-US" sz="1600" i="1" dirty="0" err="1"/>
              <a:t>stomatală</a:t>
            </a:r>
            <a:r>
              <a:rPr lang="en-US" sz="1600" i="1" dirty="0"/>
              <a:t>, </a:t>
            </a:r>
            <a:r>
              <a:rPr lang="en-US" sz="1600" i="1" dirty="0" err="1"/>
              <a:t>în</a:t>
            </a:r>
            <a:r>
              <a:rPr lang="en-US" sz="1600" i="1" dirty="0"/>
              <a:t> </a:t>
            </a:r>
            <a:r>
              <a:rPr lang="en-US" sz="1600" i="1" dirty="0" err="1"/>
              <a:t>corelație</a:t>
            </a:r>
            <a:r>
              <a:rPr lang="en-US" sz="1600" i="1" dirty="0"/>
              <a:t> cu </a:t>
            </a:r>
            <a:r>
              <a:rPr lang="en-US" sz="1600" i="1" dirty="0" err="1"/>
              <a:t>temperatura</a:t>
            </a:r>
            <a:r>
              <a:rPr lang="en-US" sz="1600" i="1" dirty="0"/>
              <a:t> </a:t>
            </a:r>
            <a:r>
              <a:rPr lang="en-US" sz="1600" i="1" dirty="0" err="1"/>
              <a:t>aerului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radiația</a:t>
            </a:r>
            <a:r>
              <a:rPr lang="en-US" sz="1600" i="1" dirty="0"/>
              <a:t> </a:t>
            </a:r>
            <a:r>
              <a:rPr lang="en-US" sz="1600" i="1" dirty="0" err="1"/>
              <a:t>solară</a:t>
            </a:r>
            <a:r>
              <a:rPr lang="en-US" sz="1600" i="1" dirty="0"/>
              <a:t>. </a:t>
            </a:r>
            <a:r>
              <a:rPr lang="ro-RO" sz="1600" i="1" dirty="0"/>
              <a:t>Genotipul </a:t>
            </a:r>
            <a:r>
              <a:rPr lang="en-US" sz="1600" i="1" dirty="0" err="1"/>
              <a:t>Dabu</a:t>
            </a:r>
            <a:r>
              <a:rPr lang="en-US" sz="1600" i="1" dirty="0"/>
              <a:t> 23 a </a:t>
            </a:r>
            <a:r>
              <a:rPr lang="en-US" sz="1600" i="1" dirty="0" err="1"/>
              <a:t>înregistrat</a:t>
            </a:r>
            <a:r>
              <a:rPr lang="en-US" sz="1600" i="1" dirty="0"/>
              <a:t> </a:t>
            </a:r>
            <a:r>
              <a:rPr lang="en-US" sz="1600" i="1" dirty="0" err="1"/>
              <a:t>cele</a:t>
            </a:r>
            <a:r>
              <a:rPr lang="en-US" sz="1600" i="1" dirty="0"/>
              <a:t> </a:t>
            </a:r>
            <a:r>
              <a:rPr lang="en-US" sz="1600" i="1" dirty="0" err="1"/>
              <a:t>mai</a:t>
            </a:r>
            <a:r>
              <a:rPr lang="en-US" sz="1600" i="1" dirty="0"/>
              <a:t> </a:t>
            </a:r>
            <a:r>
              <a:rPr lang="en-US" sz="1600" i="1" dirty="0" err="1"/>
              <a:t>mari</a:t>
            </a:r>
            <a:r>
              <a:rPr lang="en-US" sz="1600" i="1" dirty="0"/>
              <a:t> </a:t>
            </a:r>
            <a:r>
              <a:rPr lang="en-US" sz="1600" i="1" dirty="0" err="1"/>
              <a:t>valori</a:t>
            </a:r>
            <a:r>
              <a:rPr lang="en-US" sz="1600" i="1" dirty="0"/>
              <a:t> </a:t>
            </a:r>
            <a:r>
              <a:rPr lang="en-US" sz="1600" i="1" dirty="0" err="1"/>
              <a:t>pentru</a:t>
            </a:r>
            <a:r>
              <a:rPr lang="en-US" sz="1600" i="1" dirty="0"/>
              <a:t> </a:t>
            </a:r>
            <a:r>
              <a:rPr lang="en-US" sz="1600" i="1" dirty="0" err="1"/>
              <a:t>toți</a:t>
            </a:r>
            <a:r>
              <a:rPr lang="en-US" sz="1600" i="1" dirty="0"/>
              <a:t> </a:t>
            </a:r>
            <a:r>
              <a:rPr lang="en-US" sz="1600" i="1" dirty="0" err="1"/>
              <a:t>indicii</a:t>
            </a:r>
            <a:r>
              <a:rPr lang="en-US" sz="1600" i="1" dirty="0"/>
              <a:t> </a:t>
            </a:r>
            <a:r>
              <a:rPr lang="en-US" sz="1600" i="1" dirty="0" err="1"/>
              <a:t>fiziologici</a:t>
            </a:r>
            <a:r>
              <a:rPr lang="en-US" sz="1600" i="1" dirty="0"/>
              <a:t> </a:t>
            </a:r>
            <a:r>
              <a:rPr lang="en-US" sz="1600" i="1" dirty="0" err="1"/>
              <a:t>studiați</a:t>
            </a:r>
            <a:r>
              <a:rPr lang="en-US" sz="1600" i="1" dirty="0"/>
              <a:t>, </a:t>
            </a:r>
            <a:r>
              <a:rPr lang="en-US" sz="1600" i="1" dirty="0" err="1"/>
              <a:t>iar</a:t>
            </a:r>
            <a:r>
              <a:rPr lang="en-US" sz="1600" i="1" dirty="0"/>
              <a:t> </a:t>
            </a:r>
            <a:r>
              <a:rPr lang="ro-RO" sz="1600" i="1" dirty="0"/>
              <a:t>genotip</a:t>
            </a:r>
            <a:r>
              <a:rPr lang="en-US" sz="1600" i="1" dirty="0" err="1"/>
              <a:t>ul</a:t>
            </a:r>
            <a:r>
              <a:rPr lang="en-US" sz="1600" i="1" dirty="0"/>
              <a:t> </a:t>
            </a:r>
            <a:r>
              <a:rPr lang="en-US" sz="1600" i="1" dirty="0" err="1"/>
              <a:t>cel</a:t>
            </a:r>
            <a:r>
              <a:rPr lang="en-US" sz="1600" i="1" dirty="0"/>
              <a:t> </a:t>
            </a:r>
            <a:r>
              <a:rPr lang="en-US" sz="1600" i="1" dirty="0" err="1"/>
              <a:t>mai</a:t>
            </a:r>
            <a:r>
              <a:rPr lang="en-US" sz="1600" i="1" dirty="0"/>
              <a:t> </a:t>
            </a:r>
            <a:r>
              <a:rPr lang="en-US" sz="1600" i="1" dirty="0" err="1"/>
              <a:t>sensibil</a:t>
            </a:r>
            <a:r>
              <a:rPr lang="en-US" sz="1600" i="1" dirty="0"/>
              <a:t> la </a:t>
            </a:r>
            <a:r>
              <a:rPr lang="en-US" sz="1600" i="1" dirty="0" err="1"/>
              <a:t>stres</a:t>
            </a:r>
            <a:r>
              <a:rPr lang="en-US" sz="1600" i="1" dirty="0"/>
              <a:t> </a:t>
            </a:r>
            <a:r>
              <a:rPr lang="en-US" sz="1600" i="1" dirty="0" err="1"/>
              <a:t>termic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hidric</a:t>
            </a:r>
            <a:r>
              <a:rPr lang="en-US" sz="1600" i="1" dirty="0"/>
              <a:t> a </a:t>
            </a:r>
            <a:r>
              <a:rPr lang="en-US" sz="1600" i="1" dirty="0" err="1"/>
              <a:t>fost</a:t>
            </a:r>
            <a:r>
              <a:rPr lang="en-US" sz="1600" i="1" dirty="0"/>
              <a:t> Ro-Ch-M.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7326" y="14574136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4482" y="14484490"/>
            <a:ext cx="5857138" cy="707868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000" b="1" dirty="0"/>
              <a:t>CONFERINTA ANIVERSARA </a:t>
            </a:r>
            <a:r>
              <a:rPr lang="en-US" sz="2000" b="1"/>
              <a:t>ICAR</a:t>
            </a:r>
            <a:r>
              <a:rPr lang="ro-RO" sz="2000" b="1"/>
              <a:t> ed. </a:t>
            </a:r>
            <a:r>
              <a:rPr lang="ro-RO" sz="2000" b="1" dirty="0"/>
              <a:t>III</a:t>
            </a:r>
            <a:endParaRPr lang="en-US" sz="2000" b="1" dirty="0"/>
          </a:p>
          <a:p>
            <a:pPr algn="ctr"/>
            <a:r>
              <a:rPr lang="en-US" sz="2000" b="1" dirty="0" err="1"/>
              <a:t>Bucuresti</a:t>
            </a:r>
            <a:r>
              <a:rPr lang="en-US" sz="2000" b="1" dirty="0"/>
              <a:t>, 30 </a:t>
            </a:r>
            <a:r>
              <a:rPr lang="en-US" sz="2000" b="1" dirty="0" err="1"/>
              <a:t>mai</a:t>
            </a:r>
            <a:r>
              <a:rPr lang="en-US" sz="2000" b="1" dirty="0"/>
              <a:t> 2024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8255" y="11681158"/>
            <a:ext cx="8788862" cy="158283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23" tIns="45711" rIns="91423" bIns="45711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>
                <a:latin typeface="+mn-lt"/>
              </a:rPr>
              <a:t>CONCLUZII</a:t>
            </a:r>
            <a:endParaRPr lang="ro-RO" sz="1400" dirty="0"/>
          </a:p>
          <a:p>
            <a:pPr algn="just"/>
            <a:r>
              <a:rPr lang="vi-VN" sz="1400" dirty="0">
                <a:latin typeface="Calibri" pitchFamily="34" charset="0"/>
                <a:cs typeface="Calibri" pitchFamily="34" charset="0"/>
              </a:rPr>
              <a:t>Prin acest studiu a fost evidențiat potențialul fiziologic al fiecărui soi de cartof dulce analizat. Ce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l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mai sensibil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 genotip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la acțiunea stresului termohidric a fost</a:t>
            </a:r>
            <a:r>
              <a:rPr lang="vi-VN" sz="1400" i="1" dirty="0">
                <a:latin typeface="Calibri" pitchFamily="34" charset="0"/>
                <a:cs typeface="Calibri" pitchFamily="34" charset="0"/>
              </a:rPr>
              <a:t> Ro-Ch-M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, iar ce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l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mai rezistent a fost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genotipul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i="1" dirty="0">
                <a:latin typeface="Calibri" pitchFamily="34" charset="0"/>
                <a:cs typeface="Calibri" pitchFamily="34" charset="0"/>
              </a:rPr>
              <a:t>Hayanmi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.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Aplicarea a 250 m³ apă/ha, o dată la 3 zile, a dus la intensificarea atât a fotosintezei, a transpirației, cât și a conductanței stomat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ale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, cu diferențe semnificative față de martor.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La 40 °C fiecare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genotip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analizat a reacționat diferit</a:t>
            </a:r>
            <a:r>
              <a:rPr lang="vi-VN" sz="1400" i="1" dirty="0">
                <a:latin typeface="Calibri" pitchFamily="34" charset="0"/>
                <a:cs typeface="Calibri" pitchFamily="34" charset="0"/>
              </a:rPr>
              <a:t>, Dabu 23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fiind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genotipu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l cu cea mai intensă activitate fiziologică în aproape toate variantele experimentale, indiferent de cantitatea de apă aplicată prin irigare.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Conductanța stomat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ală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a influențat direct transpirația frunzelor la cele 4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genotipuri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de cartof dulc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e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analizate. Creșterea rezistenței stomatice datorită închiderii stomat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elor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ca răspuns secetă a afectat </a:t>
            </a:r>
            <a:r>
              <a:rPr lang="ro-RO" sz="1400" dirty="0">
                <a:latin typeface="Calibri" pitchFamily="34" charset="0"/>
                <a:cs typeface="Calibri" pitchFamily="34" charset="0"/>
              </a:rPr>
              <a:t>rata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 fotosintetică prin scăderea concentrației intercelulare de CO₂ din frunze.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8255" y="13261172"/>
            <a:ext cx="8796478" cy="127959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23" tIns="45711" rIns="91423" bIns="45711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BIBLIOGRAFIE</a:t>
            </a:r>
            <a:r>
              <a:rPr lang="ro-RO" sz="1100" b="1" dirty="0">
                <a:latin typeface="Calibri" panose="020F0502020204030204" pitchFamily="34" charset="0"/>
                <a:cs typeface="Calibri" panose="020F0502020204030204" pitchFamily="34" charset="0"/>
              </a:rPr>
              <a:t> SELECTIVĂ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o-RO" sz="1100" dirty="0">
                <a:latin typeface="+mn-lt"/>
              </a:rPr>
              <a:t>1. </a:t>
            </a:r>
            <a:r>
              <a:rPr lang="en-US" sz="1100" dirty="0">
                <a:latin typeface="+mn-lt"/>
              </a:rPr>
              <a:t>Chaves M.M., 1991. Effect of net water deficit on carbon assimilation. J Exp Bot 42:1–16. </a:t>
            </a:r>
          </a:p>
          <a:p>
            <a:pPr algn="just"/>
            <a:r>
              <a:rPr lang="ro-RO" sz="1100" dirty="0">
                <a:latin typeface="+mn-lt"/>
              </a:rPr>
              <a:t>2. </a:t>
            </a:r>
            <a:r>
              <a:rPr lang="en-US" sz="1100" dirty="0">
                <a:latin typeface="+mn-lt"/>
              </a:rPr>
              <a:t>Diaconu, A., </a:t>
            </a:r>
            <a:r>
              <a:rPr lang="en-US" sz="1100" dirty="0" err="1">
                <a:latin typeface="+mn-lt"/>
              </a:rPr>
              <a:t>Paraschiv</a:t>
            </a:r>
            <a:r>
              <a:rPr lang="en-US" sz="1100" dirty="0">
                <a:latin typeface="+mn-lt"/>
              </a:rPr>
              <a:t>, A.N., </a:t>
            </a:r>
            <a:r>
              <a:rPr lang="en-US" sz="1100" dirty="0" err="1">
                <a:latin typeface="+mn-lt"/>
              </a:rPr>
              <a:t>Bîrsoghe</a:t>
            </a:r>
            <a:r>
              <a:rPr lang="en-US" sz="1100" dirty="0">
                <a:latin typeface="+mn-lt"/>
              </a:rPr>
              <a:t>, C., Nanu, Ş., </a:t>
            </a:r>
            <a:r>
              <a:rPr lang="en-US" sz="1100" dirty="0" err="1">
                <a:latin typeface="+mn-lt"/>
              </a:rPr>
              <a:t>Coteț</a:t>
            </a:r>
            <a:r>
              <a:rPr lang="en-US" sz="1100" dirty="0">
                <a:latin typeface="+mn-lt"/>
              </a:rPr>
              <a:t>, G. and </a:t>
            </a:r>
            <a:r>
              <a:rPr lang="en-US" sz="1100" dirty="0" err="1">
                <a:latin typeface="+mn-lt"/>
              </a:rPr>
              <a:t>Băjenaru</a:t>
            </a:r>
            <a:r>
              <a:rPr lang="en-US" sz="1100" dirty="0">
                <a:latin typeface="+mn-lt"/>
              </a:rPr>
              <a:t>, M.F. (2024). Quality characteristics of some cultivars of sweet potato grown on the sandy soils from the south of </a:t>
            </a:r>
            <a:r>
              <a:rPr lang="en-US" sz="1100" dirty="0" err="1">
                <a:latin typeface="+mn-lt"/>
              </a:rPr>
              <a:t>Oltenia</a:t>
            </a:r>
            <a:r>
              <a:rPr lang="en-US" sz="1100" dirty="0">
                <a:latin typeface="+mn-lt"/>
              </a:rPr>
              <a:t>. Acta </a:t>
            </a:r>
            <a:r>
              <a:rPr lang="en-US" sz="1100" dirty="0" err="1">
                <a:latin typeface="+mn-lt"/>
              </a:rPr>
              <a:t>Hortic</a:t>
            </a:r>
            <a:r>
              <a:rPr lang="en-US" sz="1100" dirty="0">
                <a:latin typeface="+mn-lt"/>
              </a:rPr>
              <a:t>. 1391, 15-22, DOI: 10.17660/ActaHortic.2024.1391.3, https://doi.org/10.17660/ActaHortic.2024.1391.3 </a:t>
            </a:r>
            <a:endParaRPr lang="ro-RO" sz="1100" dirty="0">
              <a:latin typeface="+mn-lt"/>
            </a:endParaRPr>
          </a:p>
          <a:p>
            <a:pPr algn="just"/>
            <a:r>
              <a:rPr lang="ro-RO" sz="1100" dirty="0">
                <a:latin typeface="+mn-lt"/>
              </a:rPr>
              <a:t>3. </a:t>
            </a:r>
            <a:r>
              <a:rPr lang="en-US" sz="1100" dirty="0">
                <a:latin typeface="+mn-lt"/>
              </a:rPr>
              <a:t>Indira P., 1989. Drought tolerant traits in sweet potato genotypes. J Roots Crops 15(2):139–144.</a:t>
            </a:r>
          </a:p>
          <a:p>
            <a:pPr algn="just"/>
            <a:r>
              <a:rPr lang="ro-RO" sz="1100" dirty="0">
                <a:latin typeface="+mn-lt"/>
              </a:rPr>
              <a:t>4. </a:t>
            </a:r>
            <a:r>
              <a:rPr lang="en-US" sz="1100" dirty="0">
                <a:latin typeface="+mn-lt"/>
              </a:rPr>
              <a:t>Kumari </a:t>
            </a:r>
            <a:r>
              <a:rPr lang="en-US" sz="1100" dirty="0" err="1">
                <a:latin typeface="+mn-lt"/>
              </a:rPr>
              <a:t>Swadija</a:t>
            </a:r>
            <a:r>
              <a:rPr lang="en-US" sz="1100" dirty="0">
                <a:latin typeface="+mn-lt"/>
              </a:rPr>
              <a:t> O., Jayapal Atul, and Padmanabhan V.B., 2016. Tropical Tuber Crops in Abiotic Stress Physiology of Horticultural Crops (N.K.S. Rao et al. (eds.), Springer, India, ISBN 978-81-322-2723-6, ISBN 978-81-322-2725-0 (eBook), DOI 10.1007/978-81-322-2725-0-19, </a:t>
            </a:r>
            <a:r>
              <a:rPr lang="en-US" sz="1100" dirty="0" err="1">
                <a:latin typeface="+mn-lt"/>
              </a:rPr>
              <a:t>pag</a:t>
            </a:r>
            <a:r>
              <a:rPr lang="en-US" sz="1100" dirty="0">
                <a:latin typeface="+mn-lt"/>
              </a:rPr>
              <a:t>. 343-368.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7808" y="5283342"/>
            <a:ext cx="2310470" cy="369314"/>
          </a:xfrm>
          <a:prstGeom prst="rect">
            <a:avLst/>
          </a:prstGeom>
        </p:spPr>
        <p:txBody>
          <a:bodyPr wrap="none" lIns="91423" tIns="45711" rIns="91423" bIns="45711">
            <a:spAutoFit/>
          </a:bodyPr>
          <a:lstStyle/>
          <a:p>
            <a:r>
              <a:rPr lang="en-US" b="1" dirty="0"/>
              <a:t>REZULTATE ȘI DISCUȚII</a:t>
            </a:r>
            <a:endParaRPr lang="en-US" sz="2000" b="1" dirty="0"/>
          </a:p>
        </p:txBody>
      </p:sp>
      <p:sp>
        <p:nvSpPr>
          <p:cNvPr id="17" name="Dreptunghi 16"/>
          <p:cNvSpPr/>
          <p:nvPr/>
        </p:nvSpPr>
        <p:spPr>
          <a:xfrm>
            <a:off x="1214888" y="3175232"/>
            <a:ext cx="77932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Autori: </a:t>
            </a:r>
            <a:r>
              <a:rPr lang="it-IT" sz="1200" dirty="0"/>
              <a:t>Alina-Nicoleta PARASCHIV, Cristina BÎRSOGHE*, Gheorghe COTEȚ, Aurelia DIACONU,</a:t>
            </a:r>
            <a:r>
              <a:rPr lang="ro-RO" sz="1200" dirty="0"/>
              <a:t> </a:t>
            </a:r>
            <a:r>
              <a:rPr lang="it-IT" sz="1200" dirty="0"/>
              <a:t>Ștefan NANU, Reta DRĂGHICI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74BFE8-3D1D-5193-0642-48944E0F8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81" y="208410"/>
            <a:ext cx="1185805" cy="1185805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E4E1CEA-56B5-D522-169B-7E1D8FD85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2253"/>
              </p:ext>
            </p:extLst>
          </p:nvPr>
        </p:nvGraphicFramePr>
        <p:xfrm>
          <a:off x="3630206" y="6009443"/>
          <a:ext cx="5326911" cy="5660265"/>
        </p:xfrm>
        <a:graphic>
          <a:graphicData uri="http://schemas.openxmlformats.org/drawingml/2006/table">
            <a:tbl>
              <a:tblPr firstRow="1" firstCol="1" bandRow="1"/>
              <a:tblGrid>
                <a:gridCol w="850604">
                  <a:extLst>
                    <a:ext uri="{9D8B030D-6E8A-4147-A177-3AD203B41FA5}">
                      <a16:colId xmlns:a16="http://schemas.microsoft.com/office/drawing/2014/main" val="30233139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93452041"/>
                    </a:ext>
                  </a:extLst>
                </a:gridCol>
                <a:gridCol w="1176661">
                  <a:extLst>
                    <a:ext uri="{9D8B030D-6E8A-4147-A177-3AD203B41FA5}">
                      <a16:colId xmlns:a16="http://schemas.microsoft.com/office/drawing/2014/main" val="3293518223"/>
                    </a:ext>
                  </a:extLst>
                </a:gridCol>
                <a:gridCol w="594109">
                  <a:extLst>
                    <a:ext uri="{9D8B030D-6E8A-4147-A177-3AD203B41FA5}">
                      <a16:colId xmlns:a16="http://schemas.microsoft.com/office/drawing/2014/main" val="850490802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880507865"/>
                    </a:ext>
                  </a:extLst>
                </a:gridCol>
                <a:gridCol w="682539">
                  <a:extLst>
                    <a:ext uri="{9D8B030D-6E8A-4147-A177-3AD203B41FA5}">
                      <a16:colId xmlns:a16="http://schemas.microsoft.com/office/drawing/2014/main" val="230402323"/>
                    </a:ext>
                  </a:extLst>
                </a:gridCol>
                <a:gridCol w="779668">
                  <a:extLst>
                    <a:ext uri="{9D8B030D-6E8A-4147-A177-3AD203B41FA5}">
                      <a16:colId xmlns:a16="http://schemas.microsoft.com/office/drawing/2014/main" val="2979835809"/>
                    </a:ext>
                  </a:extLst>
                </a:gridCol>
              </a:tblGrid>
              <a:tr h="3116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x 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Fotosinteza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µmol CO</a:t>
                      </a:r>
                      <a:r>
                        <a:rPr lang="en-US" sz="900" b="1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/m</a:t>
                      </a:r>
                      <a:r>
                        <a:rPr lang="en-US" sz="9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/s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Dif. față de 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Semnificația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15237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Koretta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17.87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121.97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4.46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6.33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9.15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265492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18.99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129.62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415036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14.65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05155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Hayanmi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11.26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51.75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-10.50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⁰⁰⁰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065975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15.64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71.84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-6.13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308342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21.76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533534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Ro-Ch-M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18.55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1017.18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16.72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953659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7.72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423.58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5.90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98833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32777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Dabu 23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19.74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108.48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146036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16.97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93.25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-1.23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617799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18.20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0685"/>
                  </a:ext>
                </a:extLst>
              </a:tr>
              <a:tr h="1081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x 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Transpirația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(mmol H</a:t>
                      </a:r>
                      <a:r>
                        <a:rPr lang="en-US" sz="900" b="1" kern="1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O/m</a:t>
                      </a:r>
                      <a:r>
                        <a:rPr lang="en-US" sz="900" b="1" kern="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Dif. față de 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Semnificația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913327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Koretta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85.56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-0.45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0.45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0.65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0.97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97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103.20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170331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31347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Hayanmi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3.12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51.34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-2.96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⁰⁰⁰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58874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76.05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-1.46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⁰⁰⁰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204438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6.08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919233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Ro-Ch-M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857.65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659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1.81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277.55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173384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0.65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981715"/>
                  </a:ext>
                </a:extLst>
              </a:tr>
              <a:tr h="1896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Dabu 23</a:t>
                      </a:r>
                      <a:endParaRPr lang="en-US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7.03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96.74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-0.24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119032"/>
                  </a:ext>
                </a:extLst>
              </a:tr>
              <a:tr h="18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102.66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0.19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70588"/>
                  </a:ext>
                </a:extLst>
              </a:tr>
              <a:tr h="253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7.26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9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</a:t>
                      </a:r>
                      <a:endParaRPr lang="en-US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57155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64253E2-C5F7-B1C9-BF52-99DE933D22D1}"/>
              </a:ext>
            </a:extLst>
          </p:cNvPr>
          <p:cNvSpPr txBox="1"/>
          <p:nvPr/>
        </p:nvSpPr>
        <p:spPr>
          <a:xfrm>
            <a:off x="4290989" y="5570407"/>
            <a:ext cx="4412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Influența</a:t>
            </a:r>
            <a:r>
              <a:rPr lang="en-US" sz="1200" b="1" dirty="0"/>
              <a:t> </a:t>
            </a:r>
            <a:r>
              <a:rPr lang="en-US" sz="1200" b="1" dirty="0" err="1"/>
              <a:t>interacțiunii</a:t>
            </a:r>
            <a:r>
              <a:rPr lang="en-US" sz="1200" b="1" dirty="0"/>
              <a:t> </a:t>
            </a:r>
            <a:r>
              <a:rPr lang="en-US" sz="1200" b="1" dirty="0" err="1"/>
              <a:t>factorilor</a:t>
            </a:r>
            <a:r>
              <a:rPr lang="en-US" sz="1200" b="1" dirty="0"/>
              <a:t> </a:t>
            </a:r>
            <a:r>
              <a:rPr lang="en-US" sz="1200" b="1" dirty="0" err="1"/>
              <a:t>BxA</a:t>
            </a:r>
            <a:r>
              <a:rPr lang="en-US" sz="1200" b="1" dirty="0"/>
              <a:t> </a:t>
            </a:r>
            <a:r>
              <a:rPr lang="en-US" sz="1200" b="1" dirty="0" err="1"/>
              <a:t>asupra</a:t>
            </a:r>
            <a:r>
              <a:rPr lang="en-US" sz="1200" b="1" dirty="0"/>
              <a:t> </a:t>
            </a:r>
            <a:r>
              <a:rPr lang="en-US" sz="1200" b="1" dirty="0" err="1"/>
              <a:t>proceselor</a:t>
            </a:r>
            <a:r>
              <a:rPr lang="en-US" sz="1200" b="1" dirty="0"/>
              <a:t> </a:t>
            </a:r>
            <a:r>
              <a:rPr lang="en-US" sz="1200" b="1" dirty="0" err="1"/>
              <a:t>fiziologice</a:t>
            </a:r>
            <a:r>
              <a:rPr lang="en-US" sz="1200" b="1" dirty="0"/>
              <a:t> </a:t>
            </a:r>
            <a:endParaRPr lang="ro-RO" sz="1200" b="1" dirty="0"/>
          </a:p>
          <a:p>
            <a:pPr algn="ctr"/>
            <a:r>
              <a:rPr lang="en-US" sz="1200" b="1" dirty="0"/>
              <a:t>la </a:t>
            </a:r>
            <a:r>
              <a:rPr lang="en-US" sz="1200" b="1" dirty="0" err="1"/>
              <a:t>plantele</a:t>
            </a:r>
            <a:r>
              <a:rPr lang="en-US" sz="1200" b="1" dirty="0"/>
              <a:t> de </a:t>
            </a:r>
            <a:r>
              <a:rPr lang="en-US" sz="1200" b="1" dirty="0" err="1"/>
              <a:t>cartof</a:t>
            </a:r>
            <a:r>
              <a:rPr lang="en-US" sz="1200" b="1" dirty="0"/>
              <a:t> dulce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556B9E-68B5-F740-94C5-7532B7B8C0EF}"/>
              </a:ext>
            </a:extLst>
          </p:cNvPr>
          <p:cNvSpPr txBox="1"/>
          <p:nvPr/>
        </p:nvSpPr>
        <p:spPr>
          <a:xfrm>
            <a:off x="238806" y="5693040"/>
            <a:ext cx="3287326" cy="262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 err="1"/>
              <a:t>Cercetarea</a:t>
            </a:r>
            <a:r>
              <a:rPr lang="en-US" sz="1200" dirty="0"/>
              <a:t> a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realizată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anul</a:t>
            </a:r>
            <a:r>
              <a:rPr lang="en-US" sz="1200" dirty="0"/>
              <a:t> 2023 la </a:t>
            </a:r>
            <a:r>
              <a:rPr lang="ro-RO" sz="1200" dirty="0"/>
              <a:t>SCDCPN Dă</a:t>
            </a:r>
            <a:r>
              <a:rPr lang="en-US" sz="1200" dirty="0" err="1"/>
              <a:t>buleni</a:t>
            </a:r>
            <a:r>
              <a:rPr lang="en-US" sz="1200" dirty="0"/>
              <a:t> </a:t>
            </a:r>
            <a:r>
              <a:rPr lang="ro-RO" sz="1200" dirty="0"/>
              <a:t>la</a:t>
            </a:r>
            <a:r>
              <a:rPr lang="en-US" sz="1200" dirty="0"/>
              <a:t> </a:t>
            </a:r>
            <a:r>
              <a:rPr lang="en-US" sz="1200" dirty="0" err="1"/>
              <a:t>cultur</a:t>
            </a:r>
            <a:r>
              <a:rPr lang="ro-RO" sz="1200" dirty="0"/>
              <a:t>a</a:t>
            </a:r>
            <a:r>
              <a:rPr lang="en-US" sz="1200" dirty="0"/>
              <a:t> de </a:t>
            </a:r>
            <a:r>
              <a:rPr lang="en-US" sz="1200" dirty="0" err="1"/>
              <a:t>cartof</a:t>
            </a:r>
            <a:r>
              <a:rPr lang="en-US" sz="1200" dirty="0"/>
              <a:t> dulce</a:t>
            </a:r>
            <a:r>
              <a:rPr lang="ro-RO" sz="1200" dirty="0"/>
              <a:t>,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cadrul</a:t>
            </a:r>
            <a:r>
              <a:rPr lang="en-US" sz="1200" dirty="0"/>
              <a:t> </a:t>
            </a:r>
            <a:r>
              <a:rPr lang="en-US" sz="1200" dirty="0" err="1"/>
              <a:t>unei</a:t>
            </a:r>
            <a:r>
              <a:rPr lang="en-US" sz="1200" dirty="0"/>
              <a:t> </a:t>
            </a:r>
            <a:r>
              <a:rPr lang="en-US" sz="1200" dirty="0" err="1"/>
              <a:t>experienţe</a:t>
            </a:r>
            <a:r>
              <a:rPr lang="en-US" sz="1200" dirty="0"/>
              <a:t> </a:t>
            </a:r>
            <a:r>
              <a:rPr lang="en-US" sz="1200" dirty="0" err="1"/>
              <a:t>bifactoriale</a:t>
            </a:r>
            <a:r>
              <a:rPr lang="ro-RO" sz="1200" dirty="0"/>
              <a:t>, amplasată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câmp</a:t>
            </a:r>
            <a:r>
              <a:rPr lang="en-US" sz="1200" dirty="0"/>
              <a:t> </a:t>
            </a:r>
            <a:r>
              <a:rPr lang="en-US" sz="1200" dirty="0" err="1"/>
              <a:t>după</a:t>
            </a:r>
            <a:r>
              <a:rPr lang="en-US" sz="1200" dirty="0"/>
              <a:t> </a:t>
            </a:r>
            <a:r>
              <a:rPr lang="en-US" sz="1200" dirty="0" err="1"/>
              <a:t>metoda</a:t>
            </a:r>
            <a:r>
              <a:rPr lang="en-US" sz="1200" dirty="0"/>
              <a:t> </a:t>
            </a:r>
            <a:r>
              <a:rPr lang="en-US" sz="1200" dirty="0" err="1"/>
              <a:t>parcelelor</a:t>
            </a:r>
            <a:r>
              <a:rPr lang="en-US" sz="1200" dirty="0"/>
              <a:t> </a:t>
            </a:r>
            <a:r>
              <a:rPr lang="en-US" sz="1200" dirty="0" err="1"/>
              <a:t>subdivizate</a:t>
            </a:r>
            <a:r>
              <a:rPr lang="en-US" sz="1200" dirty="0"/>
              <a:t> cu 2 </a:t>
            </a:r>
            <a:r>
              <a:rPr lang="en-US" sz="1200" dirty="0" err="1"/>
              <a:t>factori</a:t>
            </a:r>
            <a:r>
              <a:rPr lang="ro-RO" sz="1200" dirty="0"/>
              <a:t>:</a:t>
            </a:r>
          </a:p>
          <a:p>
            <a:pPr algn="just"/>
            <a:r>
              <a:rPr lang="ro-RO" sz="1100" b="1" dirty="0"/>
              <a:t>Factorul A - Cantitatea de apă aplicată prin irigare în timpul sezonului de vegetație, cu 3 graduări:</a:t>
            </a:r>
          </a:p>
          <a:p>
            <a:pPr algn="just"/>
            <a:r>
              <a:rPr lang="en-US" sz="1050" dirty="0"/>
              <a:t>a1- 250 m³ </a:t>
            </a:r>
            <a:r>
              <a:rPr lang="en-US" sz="1050" dirty="0" err="1"/>
              <a:t>apa</a:t>
            </a:r>
            <a:r>
              <a:rPr lang="en-US" sz="1050" dirty="0"/>
              <a:t>/ha, </a:t>
            </a:r>
            <a:r>
              <a:rPr lang="en-US" sz="1050" dirty="0" err="1"/>
              <a:t>aplicat</a:t>
            </a:r>
            <a:r>
              <a:rPr lang="en-US" sz="1050" dirty="0"/>
              <a:t> o data la 3 </a:t>
            </a:r>
            <a:r>
              <a:rPr lang="en-US" sz="1050" dirty="0" err="1"/>
              <a:t>zile</a:t>
            </a:r>
            <a:r>
              <a:rPr lang="en-US" sz="1050" dirty="0"/>
              <a:t> x 37 </a:t>
            </a:r>
            <a:r>
              <a:rPr lang="en-US" sz="1050" dirty="0" err="1"/>
              <a:t>irigatii</a:t>
            </a:r>
            <a:r>
              <a:rPr lang="en-US" sz="1050" dirty="0"/>
              <a:t> = 9250 m³ </a:t>
            </a:r>
            <a:r>
              <a:rPr lang="en-US" sz="1050" dirty="0" err="1"/>
              <a:t>apa</a:t>
            </a:r>
            <a:r>
              <a:rPr lang="en-US" sz="1050" dirty="0"/>
              <a:t>/ha</a:t>
            </a:r>
            <a:endParaRPr lang="ro-RO" sz="1050" dirty="0"/>
          </a:p>
          <a:p>
            <a:pPr algn="just"/>
            <a:r>
              <a:rPr lang="en-US" sz="1050" dirty="0"/>
              <a:t>a2- 250 m³ </a:t>
            </a:r>
            <a:r>
              <a:rPr lang="en-US" sz="1050" dirty="0" err="1"/>
              <a:t>apa</a:t>
            </a:r>
            <a:r>
              <a:rPr lang="en-US" sz="1050" dirty="0"/>
              <a:t>/ha, </a:t>
            </a:r>
            <a:r>
              <a:rPr lang="en-US" sz="1050" dirty="0" err="1"/>
              <a:t>aplicat</a:t>
            </a:r>
            <a:r>
              <a:rPr lang="en-US" sz="1050" dirty="0"/>
              <a:t> o data la 5 </a:t>
            </a:r>
            <a:r>
              <a:rPr lang="en-US" sz="1050" dirty="0" err="1"/>
              <a:t>zile</a:t>
            </a:r>
            <a:r>
              <a:rPr lang="en-US" sz="1050" dirty="0"/>
              <a:t> x 24 </a:t>
            </a:r>
            <a:r>
              <a:rPr lang="en-US" sz="1050" dirty="0" err="1"/>
              <a:t>irigatii</a:t>
            </a:r>
            <a:r>
              <a:rPr lang="en-US" sz="1050" dirty="0"/>
              <a:t> = 6000 m³ </a:t>
            </a:r>
            <a:r>
              <a:rPr lang="en-US" sz="1050" dirty="0" err="1"/>
              <a:t>apa</a:t>
            </a:r>
            <a:r>
              <a:rPr lang="en-US" sz="1050" dirty="0"/>
              <a:t>/ha</a:t>
            </a:r>
            <a:endParaRPr lang="ro-RO" sz="1050" dirty="0"/>
          </a:p>
          <a:p>
            <a:pPr algn="just"/>
            <a:r>
              <a:rPr lang="en-US" sz="1050" dirty="0"/>
              <a:t>a3- 250 m³ </a:t>
            </a:r>
            <a:r>
              <a:rPr lang="en-US" sz="1050" dirty="0" err="1"/>
              <a:t>apa</a:t>
            </a:r>
            <a:r>
              <a:rPr lang="en-US" sz="1050" dirty="0"/>
              <a:t>/ha, </a:t>
            </a:r>
            <a:r>
              <a:rPr lang="en-US" sz="1050" dirty="0" err="1"/>
              <a:t>aplicat</a:t>
            </a:r>
            <a:r>
              <a:rPr lang="en-US" sz="1050" dirty="0"/>
              <a:t> o data la 7 </a:t>
            </a:r>
            <a:r>
              <a:rPr lang="en-US" sz="1050" dirty="0" err="1"/>
              <a:t>zile</a:t>
            </a:r>
            <a:r>
              <a:rPr lang="en-US" sz="1050" dirty="0"/>
              <a:t> x 19 </a:t>
            </a:r>
            <a:r>
              <a:rPr lang="en-US" sz="1050" dirty="0" err="1"/>
              <a:t>irigatii</a:t>
            </a:r>
            <a:r>
              <a:rPr lang="en-US" sz="1050" dirty="0"/>
              <a:t> = 4750 m³ </a:t>
            </a:r>
            <a:r>
              <a:rPr lang="en-US" sz="1050" dirty="0" err="1"/>
              <a:t>apa</a:t>
            </a:r>
            <a:r>
              <a:rPr lang="en-US" sz="1050" dirty="0"/>
              <a:t>/ha</a:t>
            </a:r>
            <a:endParaRPr lang="ro-RO" sz="1050" dirty="0"/>
          </a:p>
          <a:p>
            <a:pPr algn="just"/>
            <a:r>
              <a:rPr lang="ro-RO" sz="1050" b="1" dirty="0"/>
              <a:t>Factorul B – genotipul, cu 4 graduări:</a:t>
            </a:r>
          </a:p>
          <a:p>
            <a:pPr algn="just"/>
            <a:r>
              <a:rPr lang="en-US" sz="1050" dirty="0"/>
              <a:t>b1 </a:t>
            </a:r>
            <a:r>
              <a:rPr lang="ro-RO" sz="1050" dirty="0"/>
              <a:t>-</a:t>
            </a:r>
            <a:r>
              <a:rPr lang="en-US" sz="1050" dirty="0"/>
              <a:t> </a:t>
            </a:r>
            <a:r>
              <a:rPr lang="en-US" sz="1050" dirty="0" err="1"/>
              <a:t>Koretta</a:t>
            </a:r>
            <a:r>
              <a:rPr lang="ro-RO" sz="1050" dirty="0"/>
              <a:t>                  </a:t>
            </a:r>
            <a:r>
              <a:rPr lang="en-US" sz="1050" dirty="0"/>
              <a:t>b3 - Ro-Ch-M</a:t>
            </a:r>
          </a:p>
          <a:p>
            <a:pPr algn="just"/>
            <a:r>
              <a:rPr lang="en-US" sz="1050" dirty="0"/>
              <a:t>b2 </a:t>
            </a:r>
            <a:r>
              <a:rPr lang="ro-RO" sz="1050" dirty="0"/>
              <a:t>-</a:t>
            </a:r>
            <a:r>
              <a:rPr lang="en-US" sz="1050" dirty="0"/>
              <a:t> </a:t>
            </a:r>
            <a:r>
              <a:rPr lang="en-US" sz="1050" dirty="0" err="1"/>
              <a:t>Hayanmi</a:t>
            </a:r>
            <a:r>
              <a:rPr lang="ro-RO" sz="1050" dirty="0"/>
              <a:t>                </a:t>
            </a:r>
            <a:r>
              <a:rPr lang="en-US" sz="1050" dirty="0"/>
              <a:t>b4 - </a:t>
            </a:r>
            <a:r>
              <a:rPr lang="en-US" sz="1050" dirty="0" err="1"/>
              <a:t>Dabu</a:t>
            </a:r>
            <a:r>
              <a:rPr lang="en-US" sz="1050" dirty="0"/>
              <a:t> 23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897434DB-9C4E-1F89-E687-DA7BD9598AF5}"/>
              </a:ext>
            </a:extLst>
          </p:cNvPr>
          <p:cNvSpPr/>
          <p:nvPr/>
        </p:nvSpPr>
        <p:spPr>
          <a:xfrm>
            <a:off x="642761" y="5406212"/>
            <a:ext cx="2295018" cy="369314"/>
          </a:xfrm>
          <a:prstGeom prst="rect">
            <a:avLst/>
          </a:prstGeom>
        </p:spPr>
        <p:txBody>
          <a:bodyPr wrap="none" lIns="91423" tIns="45711" rIns="91423" bIns="45711">
            <a:spAutoFit/>
          </a:bodyPr>
          <a:lstStyle/>
          <a:p>
            <a:r>
              <a:rPr lang="ro-RO" b="1" dirty="0"/>
              <a:t>MATERIAL ȘI METODĂ</a:t>
            </a:r>
            <a:endParaRPr lang="en-US" sz="2000" b="1" dirty="0"/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id="{781590FC-0AE5-2800-DB32-74896C0AC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" y="8485119"/>
            <a:ext cx="2417617" cy="1661018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0955352D-C595-9F42-A552-C220FE072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188" y="8148552"/>
            <a:ext cx="1085182" cy="193564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5CDC20D2-FE13-ACEC-9024-98F67F88D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293" y="10032268"/>
            <a:ext cx="1235017" cy="1565341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D53DD6EF-3CA0-1A47-B803-A9D6E94819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470" r="4758"/>
          <a:stretch/>
        </p:blipFill>
        <p:spPr>
          <a:xfrm>
            <a:off x="16353" y="10350450"/>
            <a:ext cx="2303940" cy="7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843</Words>
  <Application>Microsoft Office PowerPoint</Application>
  <PresentationFormat>Custom</PresentationFormat>
  <Paragraphs>176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STUDII PRELIMINARE PRIVIND MODIFICĂRILE FIZIOLOGICE INDUSE DE STRESUL TERMIC ȘI HIDRIC LA CARTOFUL DULCE CULTIVAT ÎN SUD-VESTUL ROMÂNIEI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</dc:title>
  <dc:creator>admin</dc:creator>
  <cp:lastModifiedBy>aurel.badiu</cp:lastModifiedBy>
  <cp:revision>25</cp:revision>
  <dcterms:created xsi:type="dcterms:W3CDTF">2024-02-27T07:52:51Z</dcterms:created>
  <dcterms:modified xsi:type="dcterms:W3CDTF">2024-05-18T07:16:26Z</dcterms:modified>
</cp:coreProperties>
</file>