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80513" cy="15192375"/>
  <p:notesSz cx="6858000" cy="9144000"/>
  <p:defaultTextStyle>
    <a:defPPr>
      <a:defRPr lang="en-US"/>
    </a:defPPr>
    <a:lvl1pPr marL="0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3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27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40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54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67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80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93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07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85">
          <p15:clr>
            <a:srgbClr val="A4A3A4"/>
          </p15:clr>
        </p15:guide>
        <p15:guide id="2" pos="28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3300" y="120"/>
      </p:cViewPr>
      <p:guideLst>
        <p:guide orient="horz" pos="4785"/>
        <p:guide pos="28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540" y="2486347"/>
            <a:ext cx="7803436" cy="528919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564" y="7979517"/>
            <a:ext cx="6885385" cy="366797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8942" indent="0" algn="ctr">
              <a:buNone/>
              <a:defRPr sz="2000"/>
            </a:lvl2pPr>
            <a:lvl3pPr marL="917884" indent="0" algn="ctr">
              <a:buNone/>
              <a:defRPr sz="1800"/>
            </a:lvl3pPr>
            <a:lvl4pPr marL="1376825" indent="0" algn="ctr">
              <a:buNone/>
              <a:defRPr sz="1600"/>
            </a:lvl4pPr>
            <a:lvl5pPr marL="1835767" indent="0" algn="ctr">
              <a:buNone/>
              <a:defRPr sz="1600"/>
            </a:lvl5pPr>
            <a:lvl6pPr marL="2294709" indent="0" algn="ctr">
              <a:buNone/>
              <a:defRPr sz="1600"/>
            </a:lvl6pPr>
            <a:lvl7pPr marL="2753651" indent="0" algn="ctr">
              <a:buNone/>
              <a:defRPr sz="1600"/>
            </a:lvl7pPr>
            <a:lvl8pPr marL="3212593" indent="0" algn="ctr">
              <a:buNone/>
              <a:defRPr sz="1600"/>
            </a:lvl8pPr>
            <a:lvl9pPr marL="3671534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9806" y="808854"/>
            <a:ext cx="1979548" cy="128748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162" y="808854"/>
            <a:ext cx="5823888" cy="1287483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80" y="3787549"/>
            <a:ext cx="7918192" cy="631960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380" y="10166940"/>
            <a:ext cx="7918192" cy="332333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894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78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68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357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94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536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125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715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1161" y="4044268"/>
            <a:ext cx="3901718" cy="9639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636" y="4044268"/>
            <a:ext cx="3901718" cy="9639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3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7" y="808857"/>
            <a:ext cx="7918192" cy="29364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58" y="3724244"/>
            <a:ext cx="3883787" cy="18251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8942" indent="0">
              <a:buNone/>
              <a:defRPr sz="2000" b="1"/>
            </a:lvl2pPr>
            <a:lvl3pPr marL="917884" indent="0">
              <a:buNone/>
              <a:defRPr sz="1800" b="1"/>
            </a:lvl3pPr>
            <a:lvl4pPr marL="1376825" indent="0">
              <a:buNone/>
              <a:defRPr sz="1600" b="1"/>
            </a:lvl4pPr>
            <a:lvl5pPr marL="1835767" indent="0">
              <a:buNone/>
              <a:defRPr sz="1600" b="1"/>
            </a:lvl5pPr>
            <a:lvl6pPr marL="2294709" indent="0">
              <a:buNone/>
              <a:defRPr sz="1600" b="1"/>
            </a:lvl6pPr>
            <a:lvl7pPr marL="2753651" indent="0">
              <a:buNone/>
              <a:defRPr sz="1600" b="1"/>
            </a:lvl7pPr>
            <a:lvl8pPr marL="3212593" indent="0">
              <a:buNone/>
              <a:defRPr sz="1600" b="1"/>
            </a:lvl8pPr>
            <a:lvl9pPr marL="3671534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58" y="5549438"/>
            <a:ext cx="3883787" cy="81623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35" y="3724244"/>
            <a:ext cx="3902914" cy="18251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8942" indent="0">
              <a:buNone/>
              <a:defRPr sz="2000" b="1"/>
            </a:lvl2pPr>
            <a:lvl3pPr marL="917884" indent="0">
              <a:buNone/>
              <a:defRPr sz="1800" b="1"/>
            </a:lvl3pPr>
            <a:lvl4pPr marL="1376825" indent="0">
              <a:buNone/>
              <a:defRPr sz="1600" b="1"/>
            </a:lvl4pPr>
            <a:lvl5pPr marL="1835767" indent="0">
              <a:buNone/>
              <a:defRPr sz="1600" b="1"/>
            </a:lvl5pPr>
            <a:lvl6pPr marL="2294709" indent="0">
              <a:buNone/>
              <a:defRPr sz="1600" b="1"/>
            </a:lvl6pPr>
            <a:lvl7pPr marL="2753651" indent="0">
              <a:buNone/>
              <a:defRPr sz="1600" b="1"/>
            </a:lvl7pPr>
            <a:lvl8pPr marL="3212593" indent="0">
              <a:buNone/>
              <a:defRPr sz="1600" b="1"/>
            </a:lvl8pPr>
            <a:lvl9pPr marL="3671534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7635" y="5549438"/>
            <a:ext cx="3902914" cy="81623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7" y="1012825"/>
            <a:ext cx="2960954" cy="354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2915" y="2187425"/>
            <a:ext cx="4647635" cy="107964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7" y="4557714"/>
            <a:ext cx="2960954" cy="8443726"/>
          </a:xfrm>
        </p:spPr>
        <p:txBody>
          <a:bodyPr/>
          <a:lstStyle>
            <a:lvl1pPr marL="0" indent="0">
              <a:buNone/>
              <a:defRPr sz="1600"/>
            </a:lvl1pPr>
            <a:lvl2pPr marL="458942" indent="0">
              <a:buNone/>
              <a:defRPr sz="1400"/>
            </a:lvl2pPr>
            <a:lvl3pPr marL="917884" indent="0">
              <a:buNone/>
              <a:defRPr sz="1200"/>
            </a:lvl3pPr>
            <a:lvl4pPr marL="1376825" indent="0">
              <a:buNone/>
              <a:defRPr sz="1000"/>
            </a:lvl4pPr>
            <a:lvl5pPr marL="1835767" indent="0">
              <a:buNone/>
              <a:defRPr sz="1000"/>
            </a:lvl5pPr>
            <a:lvl6pPr marL="2294709" indent="0">
              <a:buNone/>
              <a:defRPr sz="1000"/>
            </a:lvl6pPr>
            <a:lvl7pPr marL="2753651" indent="0">
              <a:buNone/>
              <a:defRPr sz="1000"/>
            </a:lvl7pPr>
            <a:lvl8pPr marL="3212593" indent="0">
              <a:buNone/>
              <a:defRPr sz="1000"/>
            </a:lvl8pPr>
            <a:lvl9pPr marL="3671534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7" y="1012825"/>
            <a:ext cx="2960954" cy="354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2915" y="2187425"/>
            <a:ext cx="4647635" cy="1079643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8942" indent="0">
              <a:buNone/>
              <a:defRPr sz="2800"/>
            </a:lvl2pPr>
            <a:lvl3pPr marL="917884" indent="0">
              <a:buNone/>
              <a:defRPr sz="2400"/>
            </a:lvl3pPr>
            <a:lvl4pPr marL="1376825" indent="0">
              <a:buNone/>
              <a:defRPr sz="2000"/>
            </a:lvl4pPr>
            <a:lvl5pPr marL="1835767" indent="0">
              <a:buNone/>
              <a:defRPr sz="2000"/>
            </a:lvl5pPr>
            <a:lvl6pPr marL="2294709" indent="0">
              <a:buNone/>
              <a:defRPr sz="2000"/>
            </a:lvl6pPr>
            <a:lvl7pPr marL="2753651" indent="0">
              <a:buNone/>
              <a:defRPr sz="2000"/>
            </a:lvl7pPr>
            <a:lvl8pPr marL="3212593" indent="0">
              <a:buNone/>
              <a:defRPr sz="2000"/>
            </a:lvl8pPr>
            <a:lvl9pPr marL="3671534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7" y="4557714"/>
            <a:ext cx="2960954" cy="8443726"/>
          </a:xfrm>
        </p:spPr>
        <p:txBody>
          <a:bodyPr/>
          <a:lstStyle>
            <a:lvl1pPr marL="0" indent="0">
              <a:buNone/>
              <a:defRPr sz="1600"/>
            </a:lvl1pPr>
            <a:lvl2pPr marL="458942" indent="0">
              <a:buNone/>
              <a:defRPr sz="1400"/>
            </a:lvl2pPr>
            <a:lvl3pPr marL="917884" indent="0">
              <a:buNone/>
              <a:defRPr sz="1200"/>
            </a:lvl3pPr>
            <a:lvl4pPr marL="1376825" indent="0">
              <a:buNone/>
              <a:defRPr sz="1000"/>
            </a:lvl4pPr>
            <a:lvl5pPr marL="1835767" indent="0">
              <a:buNone/>
              <a:defRPr sz="1000"/>
            </a:lvl5pPr>
            <a:lvl6pPr marL="2294709" indent="0">
              <a:buNone/>
              <a:defRPr sz="1000"/>
            </a:lvl6pPr>
            <a:lvl7pPr marL="2753651" indent="0">
              <a:buNone/>
              <a:defRPr sz="1000"/>
            </a:lvl7pPr>
            <a:lvl8pPr marL="3212593" indent="0">
              <a:buNone/>
              <a:defRPr sz="1000"/>
            </a:lvl8pPr>
            <a:lvl9pPr marL="3671534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1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1162" y="808857"/>
            <a:ext cx="7918192" cy="2936490"/>
          </a:xfrm>
          <a:prstGeom prst="rect">
            <a:avLst/>
          </a:prstGeom>
        </p:spPr>
        <p:txBody>
          <a:bodyPr vert="horz" lIns="91423" tIns="45711" rIns="91423" bIns="457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162" y="4044268"/>
            <a:ext cx="7918192" cy="9639422"/>
          </a:xfrm>
          <a:prstGeom prst="rect">
            <a:avLst/>
          </a:prstGeom>
        </p:spPr>
        <p:txBody>
          <a:bodyPr vert="horz" lIns="91423" tIns="45711" rIns="91423" bIns="45711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162" y="14081085"/>
            <a:ext cx="2065615" cy="808853"/>
          </a:xfrm>
          <a:prstGeom prst="rect">
            <a:avLst/>
          </a:prstGeom>
        </p:spPr>
        <p:txBody>
          <a:bodyPr vert="horz" lIns="91423" tIns="45711" rIns="91423" bIns="4571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1046" y="14081085"/>
            <a:ext cx="3098423" cy="808853"/>
          </a:xfrm>
          <a:prstGeom prst="rect">
            <a:avLst/>
          </a:prstGeom>
        </p:spPr>
        <p:txBody>
          <a:bodyPr vert="horz" lIns="91423" tIns="45711" rIns="91423" bIns="4571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3739" y="14081085"/>
            <a:ext cx="2065615" cy="808853"/>
          </a:xfrm>
          <a:prstGeom prst="rect">
            <a:avLst/>
          </a:prstGeom>
        </p:spPr>
        <p:txBody>
          <a:bodyPr vert="horz" lIns="91423" tIns="45711" rIns="91423" bIns="4571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788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70" indent="-229470" algn="l" defTabSz="917884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8412" indent="-229470" algn="l" defTabSz="917884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7354" indent="-229470" algn="l" defTabSz="917884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6297" indent="-229470" algn="l" defTabSz="917884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65239" indent="-229470" algn="l" defTabSz="917884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24179" indent="-229470" algn="l" defTabSz="917884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83121" indent="-229470" algn="l" defTabSz="917884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42063" indent="-229470" algn="l" defTabSz="917884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901006" indent="-229470" algn="l" defTabSz="917884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8942" algn="l" defTabSz="917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7884" algn="l" defTabSz="917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6825" algn="l" defTabSz="917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35767" algn="l" defTabSz="917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4709" algn="l" defTabSz="917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3651" algn="l" defTabSz="917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12593" algn="l" defTabSz="917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71534" algn="l" defTabSz="917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sciencedirect.com/journal/environmental-and-experimental-botany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sciencedirect.com/journal/agricultural-water-management" TargetMode="External"/><Relationship Id="rId4" Type="http://schemas.openxmlformats.org/officeDocument/2006/relationships/hyperlink" Target="https://www.sciencedirect.com/journal/environmental-and-experimental-botany/vol/175/suppl/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1563493"/>
            <a:ext cx="9009530" cy="2095695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+mn-lt"/>
              </a:rPr>
              <a:t>REZULTATE PRELIMINARE PRIVIND POTENȚIALUL BIOLOGIC AL UNOR GENOTIPURI DE FASOLIȚĂ STUDIATE ÎN DIFERITE SISTEME DE CULTURĂ ÎN CONDIȚIILE SCHIMBĂRILOR CLIMATICE DIN SUDUL OLTENIEI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1" y="140269"/>
            <a:ext cx="1248448" cy="1615071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13051" y="1755340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9384" y="288743"/>
            <a:ext cx="6885385" cy="817013"/>
          </a:xfrm>
        </p:spPr>
        <p:txBody>
          <a:bodyPr>
            <a:noAutofit/>
          </a:bodyPr>
          <a:lstStyle/>
          <a:p>
            <a:r>
              <a:rPr lang="ro-RO" b="1" dirty="0"/>
              <a:t>ACADEMIA DE ȘTIINȚE AGRICOLE ȘI SILVICE </a:t>
            </a:r>
            <a:endParaRPr lang="en-US" b="1" dirty="0"/>
          </a:p>
          <a:p>
            <a:r>
              <a:rPr lang="ro-RO" b="1" dirty="0"/>
              <a:t>“</a:t>
            </a:r>
            <a:r>
              <a:rPr lang="ro-RO" b="1" i="1" dirty="0"/>
              <a:t>GHEORGHE IONESCU ȘIȘEȘTI</a:t>
            </a:r>
            <a:r>
              <a:rPr lang="en-US" b="1" dirty="0"/>
              <a:t>”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197736" y="1375908"/>
            <a:ext cx="7811794" cy="379432"/>
          </a:xfrm>
          <a:prstGeom prst="rect">
            <a:avLst/>
          </a:prstGeom>
        </p:spPr>
        <p:txBody>
          <a:bodyPr vert="horz" lIns="91423" tIns="45711" rIns="91423" bIns="45711" rtlCol="0">
            <a:noAutofit/>
          </a:bodyPr>
          <a:lstStyle>
            <a:lvl1pPr marL="0" indent="0" algn="ctr" defTabSz="918058" rtl="0" eaLnBrk="1" latinLnBrk="0" hangingPunct="1">
              <a:lnSpc>
                <a:spcPct val="90000"/>
              </a:lnSpc>
              <a:spcBef>
                <a:spcPts val="1004"/>
              </a:spcBef>
              <a:buFont typeface="Arial" panose="020B0604020202020204" pitchFamily="34" charset="0"/>
              <a:buNone/>
              <a:defRPr sz="24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9029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2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58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8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7086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115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5144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4173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13202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2230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1800" b="1" dirty="0">
                <a:latin typeface="Calibri" pitchFamily="34" charset="0"/>
                <a:cs typeface="Calibri" pitchFamily="34" charset="0"/>
              </a:rPr>
              <a:t>Staţiunea de Cercetare-Dezvoltare pentru Cultura Plantelor pe Nisipuri Dăbuleni</a:t>
            </a:r>
            <a:endParaRPr lang="en-US" sz="1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74462" y="4543777"/>
            <a:ext cx="8733724" cy="2208690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23" tIns="45711" rIns="91423" bIns="45711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1800" b="1" dirty="0" smtClean="0">
                <a:latin typeface="+mn-lt"/>
              </a:rPr>
              <a:t>REZUMAT</a:t>
            </a:r>
            <a:endParaRPr lang="ro-RO" sz="1800" b="1" dirty="0" smtClean="0">
              <a:latin typeface="+mn-lt"/>
            </a:endParaRPr>
          </a:p>
          <a:p>
            <a:pPr algn="just"/>
            <a:endParaRPr lang="ro-RO" sz="1200" b="1" dirty="0" smtClean="0"/>
          </a:p>
          <a:p>
            <a:pPr algn="just"/>
            <a:r>
              <a:rPr lang="en-US" sz="1600" i="1" dirty="0" err="1" smtClean="0"/>
              <a:t>Cercetările</a:t>
            </a:r>
            <a:r>
              <a:rPr lang="en-US" sz="1600" i="1" dirty="0" smtClean="0"/>
              <a:t> </a:t>
            </a:r>
            <a:r>
              <a:rPr lang="en-US" sz="1600" i="1" dirty="0"/>
              <a:t>au </a:t>
            </a:r>
            <a:r>
              <a:rPr lang="en-US" sz="1600" i="1" dirty="0" err="1"/>
              <a:t>vizat</a:t>
            </a:r>
            <a:r>
              <a:rPr lang="en-US" sz="1600" i="1" dirty="0"/>
              <a:t> </a:t>
            </a:r>
            <a:r>
              <a:rPr lang="en-US" sz="1600" i="1" dirty="0" err="1"/>
              <a:t>comportarea</a:t>
            </a:r>
            <a:r>
              <a:rPr lang="en-US" sz="1600" i="1" dirty="0"/>
              <a:t> </a:t>
            </a:r>
            <a:r>
              <a:rPr lang="en-US" sz="1600" i="1" dirty="0" err="1"/>
              <a:t>unor</a:t>
            </a:r>
            <a:r>
              <a:rPr lang="en-US" sz="1600" i="1" dirty="0"/>
              <a:t> </a:t>
            </a:r>
            <a:r>
              <a:rPr lang="en-US" sz="1600" i="1" dirty="0" err="1"/>
              <a:t>genotipuri</a:t>
            </a:r>
            <a:r>
              <a:rPr lang="en-US" sz="1600" i="1" dirty="0"/>
              <a:t> de </a:t>
            </a:r>
            <a:r>
              <a:rPr lang="en-US" sz="1600" i="1" dirty="0" err="1"/>
              <a:t>fasoliță</a:t>
            </a:r>
            <a:r>
              <a:rPr lang="en-US" sz="1600" i="1" dirty="0"/>
              <a:t> </a:t>
            </a:r>
            <a:r>
              <a:rPr lang="ro-RO" sz="1600" i="1" dirty="0" smtClean="0"/>
              <a:t>(Aura 26, Ofelia, </a:t>
            </a:r>
            <a:r>
              <a:rPr lang="ro-RO" sz="1600" i="1" dirty="0" err="1" smtClean="0"/>
              <a:t>Doljana</a:t>
            </a:r>
            <a:r>
              <a:rPr lang="ro-RO" sz="1600" i="1" dirty="0" smtClean="0"/>
              <a:t>, China T3) </a:t>
            </a:r>
            <a:r>
              <a:rPr lang="en-US" sz="1600" i="1" dirty="0" smtClean="0"/>
              <a:t>cultivate </a:t>
            </a:r>
            <a:r>
              <a:rPr lang="en-US" sz="1600" i="1" dirty="0" err="1"/>
              <a:t>în</a:t>
            </a:r>
            <a:r>
              <a:rPr lang="en-US" sz="1600" i="1" dirty="0"/>
              <a:t> </a:t>
            </a:r>
            <a:r>
              <a:rPr lang="en-US" sz="1600" i="1" dirty="0" err="1"/>
              <a:t>diferite</a:t>
            </a:r>
            <a:r>
              <a:rPr lang="en-US" sz="1600" i="1" dirty="0"/>
              <a:t> </a:t>
            </a:r>
            <a:r>
              <a:rPr lang="en-US" sz="1600" i="1" dirty="0" err="1"/>
              <a:t>sisteme</a:t>
            </a:r>
            <a:r>
              <a:rPr lang="en-US" sz="1600" i="1" dirty="0"/>
              <a:t> de </a:t>
            </a:r>
            <a:r>
              <a:rPr lang="en-US" sz="1600" i="1" dirty="0" err="1"/>
              <a:t>cultură</a:t>
            </a:r>
            <a:r>
              <a:rPr lang="en-US" sz="1600" i="1" dirty="0"/>
              <a:t> </a:t>
            </a:r>
            <a:r>
              <a:rPr lang="en-US" sz="1600" i="1" dirty="0" err="1"/>
              <a:t>în</a:t>
            </a:r>
            <a:r>
              <a:rPr lang="en-US" sz="1600" i="1" dirty="0"/>
              <a:t> </a:t>
            </a:r>
            <a:r>
              <a:rPr lang="en-US" sz="1600" i="1" dirty="0" err="1"/>
              <a:t>condițiile</a:t>
            </a:r>
            <a:r>
              <a:rPr lang="en-US" sz="1600" i="1" dirty="0"/>
              <a:t> </a:t>
            </a:r>
            <a:r>
              <a:rPr lang="en-US" sz="1600" i="1" dirty="0" err="1"/>
              <a:t>solurilor</a:t>
            </a:r>
            <a:r>
              <a:rPr lang="en-US" sz="1600" i="1" dirty="0"/>
              <a:t> </a:t>
            </a:r>
            <a:r>
              <a:rPr lang="en-US" sz="1600" i="1" dirty="0" err="1"/>
              <a:t>nisipoase</a:t>
            </a:r>
            <a:r>
              <a:rPr lang="en-US" sz="1600" i="1" dirty="0"/>
              <a:t> din </a:t>
            </a:r>
            <a:r>
              <a:rPr lang="en-US" sz="1600" i="1" dirty="0" err="1"/>
              <a:t>sudul</a:t>
            </a:r>
            <a:r>
              <a:rPr lang="en-US" sz="1600" i="1" dirty="0"/>
              <a:t> </a:t>
            </a:r>
            <a:r>
              <a:rPr lang="en-US" sz="1600" i="1" dirty="0" err="1" smtClean="0"/>
              <a:t>Olteniei</a:t>
            </a:r>
            <a:r>
              <a:rPr lang="ro-RO" sz="1600" i="1" dirty="0" smtClean="0"/>
              <a:t>. </a:t>
            </a:r>
            <a:r>
              <a:rPr lang="en-US" sz="1600" i="1" dirty="0" err="1"/>
              <a:t>Rezultatele</a:t>
            </a:r>
            <a:r>
              <a:rPr lang="en-US" sz="1600" i="1" dirty="0"/>
              <a:t> </a:t>
            </a:r>
            <a:r>
              <a:rPr lang="en-US" sz="1600" i="1" dirty="0" err="1"/>
              <a:t>obținute</a:t>
            </a:r>
            <a:r>
              <a:rPr lang="en-US" sz="1600" i="1" dirty="0"/>
              <a:t> au </a:t>
            </a:r>
            <a:r>
              <a:rPr lang="en-US" sz="1600" i="1" dirty="0" err="1"/>
              <a:t>evidențiat</a:t>
            </a:r>
            <a:r>
              <a:rPr lang="en-US" sz="1600" i="1" dirty="0"/>
              <a:t> </a:t>
            </a:r>
            <a:r>
              <a:rPr lang="en-US" sz="1600" i="1" dirty="0" err="1"/>
              <a:t>că</a:t>
            </a:r>
            <a:r>
              <a:rPr lang="en-US" sz="1600" i="1" dirty="0"/>
              <a:t> </a:t>
            </a:r>
            <a:r>
              <a:rPr lang="en-US" sz="1600" i="1" dirty="0" err="1"/>
              <a:t>pentru</a:t>
            </a:r>
            <a:r>
              <a:rPr lang="en-US" sz="1600" i="1" dirty="0"/>
              <a:t> </a:t>
            </a:r>
            <a:r>
              <a:rPr lang="en-US" sz="1600" i="1" dirty="0" err="1"/>
              <a:t>formarea</a:t>
            </a:r>
            <a:r>
              <a:rPr lang="en-US" sz="1600" i="1" dirty="0"/>
              <a:t> </a:t>
            </a:r>
            <a:r>
              <a:rPr lang="en-US" sz="1600" i="1" dirty="0" err="1" smtClean="0"/>
              <a:t>păstăilor</a:t>
            </a:r>
            <a:r>
              <a:rPr lang="en-US" sz="1600" i="1" dirty="0" smtClean="0"/>
              <a:t> (&gt;85% </a:t>
            </a:r>
            <a:r>
              <a:rPr lang="en-US" sz="1600" i="1" dirty="0" err="1" smtClean="0"/>
              <a:t>păstăi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verzi</a:t>
            </a:r>
            <a:r>
              <a:rPr lang="en-US" sz="1600" i="1" dirty="0" smtClean="0"/>
              <a:t> mature) </a:t>
            </a:r>
            <a:r>
              <a:rPr lang="en-US" sz="1600" i="1" dirty="0" err="1" smtClean="0"/>
              <a:t>soiurile</a:t>
            </a:r>
            <a:r>
              <a:rPr lang="en-US" sz="1600" i="1" dirty="0" smtClean="0"/>
              <a:t> </a:t>
            </a:r>
            <a:r>
              <a:rPr lang="en-US" sz="1600" i="1" dirty="0"/>
              <a:t>de </a:t>
            </a:r>
            <a:r>
              <a:rPr lang="en-US" sz="1600" i="1" dirty="0" err="1"/>
              <a:t>fasoliță</a:t>
            </a:r>
            <a:r>
              <a:rPr lang="en-US" sz="1600" i="1" dirty="0"/>
              <a:t> testate </a:t>
            </a:r>
            <a:r>
              <a:rPr lang="en-US" sz="1600" i="1" dirty="0" err="1"/>
              <a:t>în</a:t>
            </a:r>
            <a:r>
              <a:rPr lang="en-US" sz="1600" i="1" dirty="0"/>
              <a:t> </a:t>
            </a:r>
            <a:r>
              <a:rPr lang="en-US" sz="1600" i="1" dirty="0" err="1"/>
              <a:t>cultură</a:t>
            </a:r>
            <a:r>
              <a:rPr lang="en-US" sz="1600" i="1" dirty="0"/>
              <a:t>  </a:t>
            </a:r>
            <a:r>
              <a:rPr lang="en-US" sz="1600" i="1" dirty="0" err="1"/>
              <a:t>principală</a:t>
            </a:r>
            <a:r>
              <a:rPr lang="en-US" sz="1600" i="1" dirty="0"/>
              <a:t> au </a:t>
            </a:r>
            <a:r>
              <a:rPr lang="en-US" sz="1600" i="1" dirty="0" err="1"/>
              <a:t>avut</a:t>
            </a:r>
            <a:r>
              <a:rPr lang="en-US" sz="1600" i="1" dirty="0"/>
              <a:t> </a:t>
            </a:r>
            <a:r>
              <a:rPr lang="en-US" sz="1600" i="1" dirty="0" err="1"/>
              <a:t>nevoie</a:t>
            </a:r>
            <a:r>
              <a:rPr lang="en-US" sz="1600" i="1" dirty="0"/>
              <a:t> de un </a:t>
            </a:r>
            <a:r>
              <a:rPr lang="en-US" sz="1600" i="1" dirty="0" err="1"/>
              <a:t>necesar</a:t>
            </a:r>
            <a:r>
              <a:rPr lang="en-US" sz="1600" i="1" dirty="0"/>
              <a:t> de </a:t>
            </a:r>
            <a:r>
              <a:rPr lang="en-US" sz="1600" i="1" dirty="0" smtClean="0"/>
              <a:t>937,1-1161,92 </a:t>
            </a:r>
            <a:r>
              <a:rPr lang="en-US" sz="1600" i="1" baseline="30000" dirty="0" smtClean="0"/>
              <a:t>0</a:t>
            </a:r>
            <a:r>
              <a:rPr lang="en-US" sz="1600" i="1" dirty="0" smtClean="0"/>
              <a:t>C, </a:t>
            </a:r>
            <a:r>
              <a:rPr lang="en-US" sz="1600" i="1" dirty="0"/>
              <a:t>de 1115,4-1172,2 </a:t>
            </a:r>
            <a:r>
              <a:rPr lang="en-US" sz="1600" i="1" baseline="30000" dirty="0" smtClean="0"/>
              <a:t>0</a:t>
            </a:r>
            <a:r>
              <a:rPr lang="en-US" sz="1600" i="1" dirty="0" smtClean="0"/>
              <a:t>C,</a:t>
            </a:r>
            <a:r>
              <a:rPr lang="vi-VN" sz="1600" i="1" dirty="0"/>
              <a:t> în cultură succesivă după cartof timpuriu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și</a:t>
            </a:r>
            <a:r>
              <a:rPr lang="en-US" sz="1600" i="1" dirty="0" smtClean="0"/>
              <a:t> </a:t>
            </a:r>
            <a:r>
              <a:rPr lang="en-US" sz="1600" i="1" dirty="0"/>
              <a:t>de 1118,1-1233,5 </a:t>
            </a:r>
            <a:r>
              <a:rPr lang="en-US" sz="1600" i="1" baseline="30000" dirty="0"/>
              <a:t>0</a:t>
            </a:r>
            <a:r>
              <a:rPr lang="en-US" sz="1600" i="1" dirty="0"/>
              <a:t>C, </a:t>
            </a:r>
            <a:r>
              <a:rPr lang="en-US" sz="1600" i="1" dirty="0" err="1"/>
              <a:t>în</a:t>
            </a:r>
            <a:r>
              <a:rPr lang="en-US" sz="1600" i="1" dirty="0"/>
              <a:t> </a:t>
            </a:r>
            <a:r>
              <a:rPr lang="en-US" sz="1600" i="1" dirty="0" err="1"/>
              <a:t>cultură</a:t>
            </a:r>
            <a:r>
              <a:rPr lang="en-US" sz="1600" i="1" dirty="0"/>
              <a:t> </a:t>
            </a:r>
            <a:r>
              <a:rPr lang="en-US" sz="1600" i="1" dirty="0" err="1"/>
              <a:t>succesivă</a:t>
            </a:r>
            <a:r>
              <a:rPr lang="en-US" sz="1600" i="1" dirty="0"/>
              <a:t> </a:t>
            </a:r>
            <a:r>
              <a:rPr lang="en-US" sz="1600" i="1" dirty="0" err="1"/>
              <a:t>după</a:t>
            </a:r>
            <a:r>
              <a:rPr lang="en-US" sz="1600" i="1" dirty="0"/>
              <a:t> </a:t>
            </a:r>
            <a:r>
              <a:rPr lang="en-US" sz="1600" i="1" dirty="0" err="1"/>
              <a:t>secară</a:t>
            </a:r>
            <a:r>
              <a:rPr lang="en-US" sz="1600" i="1" dirty="0"/>
              <a:t>. </a:t>
            </a:r>
            <a:r>
              <a:rPr lang="en-US" sz="1600" i="1" dirty="0" err="1"/>
              <a:t>Perioada</a:t>
            </a:r>
            <a:r>
              <a:rPr lang="en-US" sz="1600" i="1" dirty="0"/>
              <a:t> de </a:t>
            </a:r>
            <a:r>
              <a:rPr lang="en-US" sz="1600" i="1" dirty="0" err="1"/>
              <a:t>vegetație</a:t>
            </a:r>
            <a:r>
              <a:rPr lang="en-US" sz="1600" i="1" dirty="0"/>
              <a:t> </a:t>
            </a:r>
            <a:r>
              <a:rPr lang="en-US" sz="1600" i="1" dirty="0" err="1"/>
              <a:t>pentru</a:t>
            </a:r>
            <a:r>
              <a:rPr lang="en-US" sz="1600" i="1" dirty="0"/>
              <a:t> </a:t>
            </a:r>
            <a:r>
              <a:rPr lang="en-US" sz="1600" i="1" dirty="0" err="1"/>
              <a:t>ca</a:t>
            </a:r>
            <a:r>
              <a:rPr lang="en-US" sz="1600" i="1" dirty="0"/>
              <a:t> </a:t>
            </a:r>
            <a:r>
              <a:rPr lang="en-US" sz="1600" i="1" dirty="0" err="1"/>
              <a:t>fasolița</a:t>
            </a:r>
            <a:r>
              <a:rPr lang="en-US" sz="1600" i="1" dirty="0"/>
              <a:t> </a:t>
            </a:r>
            <a:r>
              <a:rPr lang="en-US" sz="1600" i="1" dirty="0" err="1"/>
              <a:t>să</a:t>
            </a:r>
            <a:r>
              <a:rPr lang="en-US" sz="1600" i="1" dirty="0"/>
              <a:t> </a:t>
            </a:r>
            <a:r>
              <a:rPr lang="en-US" sz="1600" i="1" dirty="0" err="1"/>
              <a:t>ajungă</a:t>
            </a:r>
            <a:r>
              <a:rPr lang="en-US" sz="1600" i="1" dirty="0"/>
              <a:t> la </a:t>
            </a:r>
            <a:r>
              <a:rPr lang="en-US" sz="1600" i="1" dirty="0" err="1"/>
              <a:t>maturitate</a:t>
            </a:r>
            <a:r>
              <a:rPr lang="en-US" sz="1600" i="1" dirty="0"/>
              <a:t>  </a:t>
            </a:r>
            <a:r>
              <a:rPr lang="en-US" sz="1600" i="1" dirty="0" err="1"/>
              <a:t>fiziologică</a:t>
            </a:r>
            <a:r>
              <a:rPr lang="en-US" sz="1600" i="1" dirty="0"/>
              <a:t> a </a:t>
            </a:r>
            <a:r>
              <a:rPr lang="en-US" sz="1600" i="1" dirty="0" err="1"/>
              <a:t>păstăilor</a:t>
            </a:r>
            <a:r>
              <a:rPr lang="en-US" sz="1600" i="1" dirty="0"/>
              <a:t> (&gt;85% </a:t>
            </a:r>
            <a:r>
              <a:rPr lang="en-US" sz="1600" i="1" dirty="0" err="1"/>
              <a:t>păstăi</a:t>
            </a:r>
            <a:r>
              <a:rPr lang="en-US" sz="1600" i="1" dirty="0"/>
              <a:t> cu </a:t>
            </a:r>
            <a:r>
              <a:rPr lang="en-US" sz="1600" i="1" dirty="0" err="1"/>
              <a:t>boabe</a:t>
            </a:r>
            <a:r>
              <a:rPr lang="en-US" sz="1600" i="1" dirty="0"/>
              <a:t> maturate) a </a:t>
            </a:r>
            <a:r>
              <a:rPr lang="en-US" sz="1600" i="1" dirty="0" err="1"/>
              <a:t>fost</a:t>
            </a:r>
            <a:r>
              <a:rPr lang="en-US" sz="1600" i="1" dirty="0"/>
              <a:t> </a:t>
            </a:r>
            <a:r>
              <a:rPr lang="en-US" sz="1600" i="1" dirty="0" err="1"/>
              <a:t>diferențiată</a:t>
            </a:r>
            <a:r>
              <a:rPr lang="en-US" sz="1600" i="1" dirty="0"/>
              <a:t> </a:t>
            </a:r>
            <a:r>
              <a:rPr lang="en-US" sz="1600" i="1" dirty="0" err="1"/>
              <a:t>în</a:t>
            </a:r>
            <a:r>
              <a:rPr lang="en-US" sz="1600" i="1" dirty="0"/>
              <a:t> </a:t>
            </a:r>
            <a:r>
              <a:rPr lang="en-US" sz="1600" i="1" dirty="0" err="1"/>
              <a:t>funcție</a:t>
            </a:r>
            <a:r>
              <a:rPr lang="en-US" sz="1600" i="1" dirty="0"/>
              <a:t> de </a:t>
            </a:r>
            <a:r>
              <a:rPr lang="en-US" sz="1600" i="1" dirty="0" err="1"/>
              <a:t>soi</a:t>
            </a:r>
            <a:r>
              <a:rPr lang="en-US" sz="1600" i="1" dirty="0"/>
              <a:t> </a:t>
            </a:r>
            <a:r>
              <a:rPr lang="en-US" sz="1600" i="1" dirty="0" err="1"/>
              <a:t>și</a:t>
            </a:r>
            <a:r>
              <a:rPr lang="en-US" sz="1600" i="1" dirty="0"/>
              <a:t> de </a:t>
            </a:r>
            <a:r>
              <a:rPr lang="en-US" sz="1600" i="1" dirty="0" err="1"/>
              <a:t>sistemul</a:t>
            </a:r>
            <a:r>
              <a:rPr lang="en-US" sz="1600" i="1" dirty="0"/>
              <a:t> de </a:t>
            </a:r>
            <a:r>
              <a:rPr lang="en-US" sz="1600" i="1" dirty="0" err="1"/>
              <a:t>cultură</a:t>
            </a:r>
            <a:r>
              <a:rPr lang="en-US" sz="1600" i="1" dirty="0"/>
              <a:t>, </a:t>
            </a:r>
            <a:r>
              <a:rPr lang="en-US" sz="1600" i="1" dirty="0" err="1"/>
              <a:t>fiind</a:t>
            </a:r>
            <a:r>
              <a:rPr lang="en-US" sz="1600" i="1" dirty="0"/>
              <a:t> </a:t>
            </a:r>
            <a:r>
              <a:rPr lang="en-US" sz="1600" i="1" dirty="0" err="1"/>
              <a:t>cuprinsă</a:t>
            </a:r>
            <a:r>
              <a:rPr lang="en-US" sz="1600" i="1" dirty="0"/>
              <a:t> </a:t>
            </a:r>
            <a:r>
              <a:rPr lang="en-US" sz="1600" i="1" dirty="0" err="1"/>
              <a:t>între</a:t>
            </a:r>
            <a:r>
              <a:rPr lang="en-US" sz="1600" i="1" dirty="0"/>
              <a:t> 81- 88 </a:t>
            </a:r>
            <a:r>
              <a:rPr lang="en-US" sz="1600" i="1" dirty="0" err="1"/>
              <a:t>zile</a:t>
            </a:r>
            <a:r>
              <a:rPr lang="en-US" sz="1600" i="1" dirty="0"/>
              <a:t> la </a:t>
            </a:r>
            <a:r>
              <a:rPr lang="en-US" sz="1600" i="1" dirty="0" err="1"/>
              <a:t>sistemul</a:t>
            </a:r>
            <a:r>
              <a:rPr lang="en-US" sz="1600" i="1" dirty="0"/>
              <a:t> de </a:t>
            </a:r>
            <a:r>
              <a:rPr lang="en-US" sz="1600" i="1" dirty="0" err="1"/>
              <a:t>cultură</a:t>
            </a:r>
            <a:r>
              <a:rPr lang="en-US" sz="1600" i="1" dirty="0"/>
              <a:t> </a:t>
            </a:r>
            <a:r>
              <a:rPr lang="en-US" sz="1600" i="1" dirty="0" err="1"/>
              <a:t>principală</a:t>
            </a:r>
            <a:r>
              <a:rPr lang="en-US" sz="1600" i="1" dirty="0"/>
              <a:t>, </a:t>
            </a:r>
            <a:r>
              <a:rPr lang="en-US" sz="1600" i="1" dirty="0" err="1"/>
              <a:t>când</a:t>
            </a:r>
            <a:r>
              <a:rPr lang="en-US" sz="1600" i="1" dirty="0"/>
              <a:t> s-au </a:t>
            </a:r>
            <a:r>
              <a:rPr lang="en-US" sz="1600" i="1" dirty="0" err="1"/>
              <a:t>acumulat</a:t>
            </a:r>
            <a:r>
              <a:rPr lang="en-US" sz="1600" i="1" dirty="0"/>
              <a:t> </a:t>
            </a:r>
            <a:r>
              <a:rPr lang="en-US" sz="1600" i="1" dirty="0" err="1"/>
              <a:t>în</a:t>
            </a:r>
            <a:r>
              <a:rPr lang="en-US" sz="1600" i="1" dirty="0"/>
              <a:t> </a:t>
            </a:r>
            <a:r>
              <a:rPr lang="en-US" sz="1600" i="1" dirty="0" err="1"/>
              <a:t>aer</a:t>
            </a:r>
            <a:r>
              <a:rPr lang="en-US" sz="1600" i="1" dirty="0"/>
              <a:t> 1509,8-1931,4 </a:t>
            </a:r>
            <a:r>
              <a:rPr lang="en-US" sz="1600" i="1" baseline="30000" dirty="0" smtClean="0"/>
              <a:t>0</a:t>
            </a:r>
            <a:r>
              <a:rPr lang="en-US" sz="1600" i="1" dirty="0" smtClean="0"/>
              <a:t>C </a:t>
            </a:r>
            <a:r>
              <a:rPr lang="ro-RO" sz="1600" i="1" dirty="0" smtClean="0"/>
              <a:t>ș</a:t>
            </a:r>
            <a:r>
              <a:rPr lang="en-US" sz="1600" i="1" dirty="0" err="1" smtClean="0"/>
              <a:t>i</a:t>
            </a:r>
            <a:r>
              <a:rPr lang="en-US" sz="1600" i="1" dirty="0" smtClean="0"/>
              <a:t> </a:t>
            </a:r>
            <a:r>
              <a:rPr lang="en-US" sz="1600" i="1" dirty="0"/>
              <a:t>93-100 </a:t>
            </a:r>
            <a:r>
              <a:rPr lang="en-US" sz="1600" i="1" dirty="0" err="1"/>
              <a:t>zile</a:t>
            </a:r>
            <a:r>
              <a:rPr lang="en-US" sz="1600" i="1" dirty="0"/>
              <a:t> </a:t>
            </a:r>
            <a:r>
              <a:rPr lang="ro-RO" sz="1600" i="1" dirty="0" smtClean="0"/>
              <a:t>î</a:t>
            </a:r>
            <a:r>
              <a:rPr lang="en-US" sz="1600" i="1" dirty="0" smtClean="0"/>
              <a:t>n </a:t>
            </a:r>
            <a:r>
              <a:rPr lang="en-US" sz="1600" i="1" dirty="0" err="1"/>
              <a:t>cadrul</a:t>
            </a:r>
            <a:r>
              <a:rPr lang="en-US" sz="1600" i="1" dirty="0"/>
              <a:t> </a:t>
            </a:r>
            <a:r>
              <a:rPr lang="en-US" sz="1600" i="1" dirty="0" err="1"/>
              <a:t>sistemului</a:t>
            </a:r>
            <a:r>
              <a:rPr lang="en-US" sz="1600" i="1" dirty="0"/>
              <a:t> de </a:t>
            </a:r>
            <a:r>
              <a:rPr lang="en-US" sz="1600" i="1" dirty="0" err="1"/>
              <a:t>cultură</a:t>
            </a:r>
            <a:r>
              <a:rPr lang="en-US" sz="1600" i="1" dirty="0"/>
              <a:t> </a:t>
            </a:r>
            <a:r>
              <a:rPr lang="en-US" sz="1600" i="1" dirty="0" err="1"/>
              <a:t>succesivă</a:t>
            </a:r>
            <a:r>
              <a:rPr lang="en-US" sz="1600" i="1" dirty="0"/>
              <a:t> </a:t>
            </a:r>
            <a:r>
              <a:rPr lang="en-US" sz="1600" i="1" dirty="0" err="1"/>
              <a:t>după</a:t>
            </a:r>
            <a:r>
              <a:rPr lang="en-US" sz="1600" i="1" dirty="0"/>
              <a:t> </a:t>
            </a:r>
            <a:r>
              <a:rPr lang="en-US" sz="1600" i="1" dirty="0" err="1"/>
              <a:t>cartoful</a:t>
            </a:r>
            <a:r>
              <a:rPr lang="en-US" sz="1600" i="1" dirty="0"/>
              <a:t> </a:t>
            </a:r>
            <a:r>
              <a:rPr lang="en-US" sz="1600" i="1" dirty="0" err="1"/>
              <a:t>timpuriu</a:t>
            </a:r>
            <a:r>
              <a:rPr lang="en-US" sz="1600" i="1" dirty="0"/>
              <a:t>,  </a:t>
            </a:r>
            <a:r>
              <a:rPr lang="en-US" sz="1600" i="1" dirty="0" err="1"/>
              <a:t>când</a:t>
            </a:r>
            <a:r>
              <a:rPr lang="en-US" sz="1600" i="1" dirty="0"/>
              <a:t> s-au </a:t>
            </a:r>
            <a:r>
              <a:rPr lang="en-US" sz="1600" i="1" dirty="0" err="1"/>
              <a:t>acumulat</a:t>
            </a:r>
            <a:r>
              <a:rPr lang="en-US" sz="1600" i="1" dirty="0"/>
              <a:t> </a:t>
            </a:r>
            <a:r>
              <a:rPr lang="en-US" sz="1600" i="1" dirty="0" err="1"/>
              <a:t>în</a:t>
            </a:r>
            <a:r>
              <a:rPr lang="en-US" sz="1600" i="1" dirty="0"/>
              <a:t> </a:t>
            </a:r>
            <a:r>
              <a:rPr lang="en-US" sz="1600" i="1" dirty="0" err="1"/>
              <a:t>aer</a:t>
            </a:r>
            <a:r>
              <a:rPr lang="en-US" sz="1600" i="1" dirty="0"/>
              <a:t> 2171,7-2269,4   </a:t>
            </a:r>
            <a:r>
              <a:rPr lang="en-US" sz="1600" i="1" baseline="30000" dirty="0"/>
              <a:t>0</a:t>
            </a:r>
            <a:r>
              <a:rPr lang="en-US" sz="1600" i="1" dirty="0"/>
              <a:t>C. </a:t>
            </a:r>
            <a:r>
              <a:rPr lang="ro-RO" sz="1600" i="1" dirty="0" smtClean="0"/>
              <a:t>În cultură succesivă după secară, </a:t>
            </a:r>
            <a:r>
              <a:rPr lang="ro-RO" sz="1600" i="1" dirty="0" err="1" smtClean="0"/>
              <a:t>fasolița</a:t>
            </a:r>
            <a:r>
              <a:rPr lang="ro-RO" sz="1600" i="1" dirty="0" smtClean="0"/>
              <a:t> nu a înregistrat </a:t>
            </a:r>
            <a:r>
              <a:rPr lang="ro-RO" sz="1600" i="1" dirty="0" err="1" smtClean="0"/>
              <a:t>fenofaza</a:t>
            </a:r>
            <a:r>
              <a:rPr lang="ro-RO" sz="1600" i="1" dirty="0" smtClean="0"/>
              <a:t> de maturare a boabelor în păstaie.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27326" y="14574136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04482" y="14484490"/>
            <a:ext cx="5857138" cy="707868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sz="2000" b="1" dirty="0"/>
              <a:t>CONFERINTA ANIVERSARA ICAR</a:t>
            </a:r>
            <a:r>
              <a:rPr lang="ro-RO" sz="2000" b="1" dirty="0"/>
              <a:t> ed. III</a:t>
            </a:r>
            <a:endParaRPr lang="en-US" sz="2000" b="1" dirty="0"/>
          </a:p>
          <a:p>
            <a:pPr algn="ctr"/>
            <a:r>
              <a:rPr lang="en-US" sz="2000" b="1" dirty="0" err="1"/>
              <a:t>Bucuresti</a:t>
            </a:r>
            <a:r>
              <a:rPr lang="en-US" sz="2000" b="1" dirty="0"/>
              <a:t>, 30 </a:t>
            </a:r>
            <a:r>
              <a:rPr lang="en-US" sz="2000" b="1" dirty="0" err="1"/>
              <a:t>mai</a:t>
            </a:r>
            <a:r>
              <a:rPr lang="en-US" sz="2000" b="1" dirty="0"/>
              <a:t> 2024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68255" y="10950660"/>
            <a:ext cx="6471084" cy="1394273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23" tIns="45711" rIns="91423" bIns="45711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1800" dirty="0"/>
          </a:p>
          <a:p>
            <a:pPr algn="just"/>
            <a:r>
              <a:rPr lang="ro-RO" sz="1800" b="1" dirty="0" smtClean="0">
                <a:latin typeface="+mn-lt"/>
              </a:rPr>
              <a:t>  </a:t>
            </a:r>
            <a:r>
              <a:rPr lang="en-US" sz="1800" b="1" dirty="0" smtClean="0">
                <a:latin typeface="+mn-lt"/>
              </a:rPr>
              <a:t>CONCLUZII</a:t>
            </a:r>
            <a:endParaRPr lang="en-US" sz="1800" b="1" dirty="0">
              <a:latin typeface="+mn-lt"/>
            </a:endParaRPr>
          </a:p>
          <a:p>
            <a:pPr algn="just"/>
            <a:endParaRPr lang="ro-RO" sz="1400" dirty="0"/>
          </a:p>
          <a:p>
            <a:pPr marL="342900" indent="-342900" algn="just">
              <a:buFont typeface="+mj-lt"/>
              <a:buAutoNum type="arabicPeriod"/>
            </a:pPr>
            <a:r>
              <a:rPr lang="vi-VN" sz="1400" dirty="0">
                <a:latin typeface="Calibri" pitchFamily="34" charset="0"/>
                <a:cs typeface="Calibri" pitchFamily="34" charset="0"/>
              </a:rPr>
              <a:t>Fasolița valorifică cu bune rezultate condițiile pedoclimatice din zona solurilor nisipoase din sudul Olteniei</a:t>
            </a:r>
            <a:r>
              <a:rPr lang="vi-VN" sz="1400" dirty="0" smtClean="0">
                <a:latin typeface="Calibri" pitchFamily="34" charset="0"/>
                <a:cs typeface="Calibri" pitchFamily="34" charset="0"/>
              </a:rPr>
              <a:t>.</a:t>
            </a:r>
            <a:endParaRPr lang="ro-RO" sz="14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vi-VN" sz="1400" dirty="0">
                <a:latin typeface="Calibri" pitchFamily="34" charset="0"/>
                <a:cs typeface="Calibri" pitchFamily="34" charset="0"/>
              </a:rPr>
              <a:t>Cea mai mare producție de boabe, de 2341,3 kg/ha, s-a înregistrat la genotipurile </a:t>
            </a:r>
            <a:r>
              <a:rPr lang="vi-VN" sz="1400" i="1" dirty="0">
                <a:latin typeface="Calibri" pitchFamily="34" charset="0"/>
                <a:cs typeface="Calibri" pitchFamily="34" charset="0"/>
              </a:rPr>
              <a:t>Aura 26 </a:t>
            </a:r>
            <a:r>
              <a:rPr lang="vi-VN" sz="1400" dirty="0">
                <a:latin typeface="Calibri" pitchFamily="34" charset="0"/>
                <a:cs typeface="Calibri" pitchFamily="34" charset="0"/>
              </a:rPr>
              <a:t>și </a:t>
            </a:r>
            <a:r>
              <a:rPr lang="vi-VN" sz="1400" i="1" dirty="0">
                <a:latin typeface="Calibri" pitchFamily="34" charset="0"/>
                <a:cs typeface="Calibri" pitchFamily="34" charset="0"/>
              </a:rPr>
              <a:t>China T3</a:t>
            </a:r>
            <a:r>
              <a:rPr lang="vi-VN" sz="1400" dirty="0">
                <a:latin typeface="Calibri" pitchFamily="34" charset="0"/>
                <a:cs typeface="Calibri" pitchFamily="34" charset="0"/>
              </a:rPr>
              <a:t>, semănate în cultură principală.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vi-VN" sz="1400" dirty="0" smtClean="0">
                <a:latin typeface="Calibri" pitchFamily="34" charset="0"/>
                <a:cs typeface="Calibri" pitchFamily="34" charset="0"/>
              </a:rPr>
              <a:t>Niciunul </a:t>
            </a:r>
            <a:r>
              <a:rPr lang="vi-VN" sz="1400" dirty="0">
                <a:latin typeface="Calibri" pitchFamily="34" charset="0"/>
                <a:cs typeface="Calibri" pitchFamily="34" charset="0"/>
              </a:rPr>
              <a:t>dintre cele patru genotipuri de fasoliță semănate în cultură succesivă după recoltarea plantei de secară nu a ajuns la maturitatea fiziologică a păstăilor pentru producția de boabe.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11708" y="12808487"/>
            <a:ext cx="8796478" cy="1716171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23" tIns="45711" rIns="91423" bIns="45711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1200" dirty="0" err="1" smtClean="0">
                <a:latin typeface="+mn-lt"/>
              </a:rPr>
              <a:t>Alves</a:t>
            </a:r>
            <a:r>
              <a:rPr lang="en-US" sz="1200" dirty="0" smtClean="0">
                <a:latin typeface="+mn-lt"/>
              </a:rPr>
              <a:t> </a:t>
            </a:r>
            <a:r>
              <a:rPr lang="en-US" sz="1200" dirty="0">
                <a:latin typeface="+mn-lt"/>
              </a:rPr>
              <a:t>Barros </a:t>
            </a:r>
            <a:r>
              <a:rPr lang="en-US" sz="1200" dirty="0" err="1">
                <a:latin typeface="+mn-lt"/>
              </a:rPr>
              <a:t>Juliane</a:t>
            </a:r>
            <a:r>
              <a:rPr lang="en-US" sz="1200" dirty="0">
                <a:latin typeface="+mn-lt"/>
              </a:rPr>
              <a:t> </a:t>
            </a:r>
            <a:r>
              <a:rPr lang="en-US" sz="1200" dirty="0" err="1">
                <a:latin typeface="+mn-lt"/>
              </a:rPr>
              <a:t>Rafaele</a:t>
            </a:r>
            <a:r>
              <a:rPr lang="en-US" sz="1200" dirty="0">
                <a:latin typeface="+mn-lt"/>
              </a:rPr>
              <a:t>, Miguel Julio Machado </a:t>
            </a:r>
            <a:r>
              <a:rPr lang="en-US" sz="1200" dirty="0" err="1">
                <a:latin typeface="+mn-lt"/>
              </a:rPr>
              <a:t>Guimarães</a:t>
            </a:r>
            <a:r>
              <a:rPr lang="en-US" sz="1200" dirty="0">
                <a:latin typeface="+mn-lt"/>
              </a:rPr>
              <a:t>, </a:t>
            </a:r>
            <a:r>
              <a:rPr lang="en-US" sz="1200" dirty="0" err="1">
                <a:latin typeface="+mn-lt"/>
              </a:rPr>
              <a:t>Welson</a:t>
            </a:r>
            <a:r>
              <a:rPr lang="en-US" sz="1200" dirty="0">
                <a:latin typeface="+mn-lt"/>
              </a:rPr>
              <a:t> Lima </a:t>
            </a:r>
            <a:r>
              <a:rPr lang="en-US" sz="1200" dirty="0" err="1">
                <a:latin typeface="+mn-lt"/>
              </a:rPr>
              <a:t>Simões</a:t>
            </a:r>
            <a:r>
              <a:rPr lang="en-US" sz="1200" dirty="0">
                <a:latin typeface="+mn-lt"/>
              </a:rPr>
              <a:t>, </a:t>
            </a:r>
            <a:r>
              <a:rPr lang="en-US" sz="1200" dirty="0" err="1">
                <a:latin typeface="+mn-lt"/>
              </a:rPr>
              <a:t>NatonielFranklin</a:t>
            </a:r>
            <a:r>
              <a:rPr lang="en-US" sz="1200" dirty="0">
                <a:latin typeface="+mn-lt"/>
              </a:rPr>
              <a:t> de </a:t>
            </a:r>
            <a:r>
              <a:rPr lang="en-US" sz="1200" dirty="0" err="1">
                <a:latin typeface="+mn-lt"/>
              </a:rPr>
              <a:t>Melo</a:t>
            </a:r>
            <a:r>
              <a:rPr lang="en-US" sz="1200" dirty="0">
                <a:latin typeface="+mn-lt"/>
              </a:rPr>
              <a:t> and </a:t>
            </a:r>
            <a:r>
              <a:rPr lang="en-US" sz="1200" dirty="0" err="1">
                <a:latin typeface="+mn-lt"/>
              </a:rPr>
              <a:t>Francislene</a:t>
            </a:r>
            <a:r>
              <a:rPr lang="en-US" sz="1200" dirty="0">
                <a:latin typeface="+mn-lt"/>
              </a:rPr>
              <a:t> </a:t>
            </a:r>
            <a:r>
              <a:rPr lang="en-US" sz="1200" dirty="0" err="1">
                <a:latin typeface="+mn-lt"/>
              </a:rPr>
              <a:t>Angelotti</a:t>
            </a:r>
            <a:r>
              <a:rPr lang="en-US" sz="1200" dirty="0">
                <a:latin typeface="+mn-lt"/>
              </a:rPr>
              <a:t>, 2023. Temperature: A major climatic determinant of cowpea production. </a:t>
            </a:r>
            <a:r>
              <a:rPr lang="en-US" sz="1200" dirty="0" err="1">
                <a:latin typeface="+mn-lt"/>
              </a:rPr>
              <a:t>Acta</a:t>
            </a:r>
            <a:r>
              <a:rPr lang="en-US" sz="1200" dirty="0">
                <a:latin typeface="+mn-lt"/>
              </a:rPr>
              <a:t> </a:t>
            </a:r>
            <a:r>
              <a:rPr lang="en-US" sz="1200" dirty="0" err="1">
                <a:latin typeface="+mn-lt"/>
              </a:rPr>
              <a:t>Scientiarum</a:t>
            </a:r>
            <a:r>
              <a:rPr lang="en-US" sz="1200" dirty="0">
                <a:latin typeface="+mn-lt"/>
              </a:rPr>
              <a:t> Agronomy 45(e56812)DOI: </a:t>
            </a:r>
            <a:r>
              <a:rPr lang="en-US" sz="1200" dirty="0" smtClean="0">
                <a:latin typeface="+mn-lt"/>
              </a:rPr>
              <a:t>10.4025/actasciagron.v45i1.56812</a:t>
            </a:r>
            <a:r>
              <a:rPr lang="ro-RO" sz="1200" dirty="0" smtClean="0">
                <a:latin typeface="+mn-lt"/>
              </a:rPr>
              <a:t>;</a:t>
            </a:r>
          </a:p>
          <a:p>
            <a:pPr algn="just"/>
            <a:r>
              <a:rPr lang="ro-RO" sz="1200" dirty="0">
                <a:latin typeface="+mn-lt"/>
              </a:rPr>
              <a:t>Gomes M.F. Ana, </a:t>
            </a:r>
            <a:r>
              <a:rPr lang="ro-RO" sz="1200" dirty="0" err="1">
                <a:latin typeface="+mn-lt"/>
              </a:rPr>
              <a:t>Ana</a:t>
            </a:r>
            <a:r>
              <a:rPr lang="ro-RO" sz="1200" dirty="0">
                <a:latin typeface="+mn-lt"/>
              </a:rPr>
              <a:t> P. </a:t>
            </a:r>
            <a:r>
              <a:rPr lang="ro-RO" sz="1200" dirty="0" err="1">
                <a:latin typeface="+mn-lt"/>
              </a:rPr>
              <a:t>Rodrigues</a:t>
            </a:r>
            <a:r>
              <a:rPr lang="ro-RO" sz="1200" dirty="0">
                <a:latin typeface="+mn-lt"/>
              </a:rPr>
              <a:t>,Carla </a:t>
            </a:r>
            <a:r>
              <a:rPr lang="ro-RO" sz="1200" dirty="0" err="1">
                <a:latin typeface="+mn-lt"/>
              </a:rPr>
              <a:t>António</a:t>
            </a:r>
            <a:r>
              <a:rPr lang="ro-RO" sz="1200" dirty="0">
                <a:latin typeface="+mn-lt"/>
              </a:rPr>
              <a:t>,Ana M. </a:t>
            </a:r>
            <a:r>
              <a:rPr lang="ro-RO" sz="1200" dirty="0" err="1">
                <a:latin typeface="+mn-lt"/>
              </a:rPr>
              <a:t>Rodrigues</a:t>
            </a:r>
            <a:r>
              <a:rPr lang="ro-RO" sz="1200" dirty="0">
                <a:latin typeface="+mn-lt"/>
              </a:rPr>
              <a:t>,</a:t>
            </a:r>
            <a:r>
              <a:rPr lang="ro-RO" sz="1200" dirty="0" err="1">
                <a:latin typeface="+mn-lt"/>
              </a:rPr>
              <a:t>António</a:t>
            </a:r>
            <a:r>
              <a:rPr lang="ro-RO" sz="1200" dirty="0">
                <a:latin typeface="+mn-lt"/>
              </a:rPr>
              <a:t> E. </a:t>
            </a:r>
            <a:r>
              <a:rPr lang="ro-RO" sz="1200" dirty="0" err="1">
                <a:latin typeface="+mn-lt"/>
              </a:rPr>
              <a:t>Leitão</a:t>
            </a:r>
            <a:r>
              <a:rPr lang="ro-RO" sz="1200" dirty="0">
                <a:latin typeface="+mn-lt"/>
              </a:rPr>
              <a:t>,Paula Batista-Santos,</a:t>
            </a:r>
            <a:r>
              <a:rPr lang="ro-RO" sz="1200" dirty="0" err="1">
                <a:latin typeface="+mn-lt"/>
              </a:rPr>
              <a:t>Nascimento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Nhantumbo</a:t>
            </a:r>
            <a:r>
              <a:rPr lang="ro-RO" sz="1200" dirty="0">
                <a:latin typeface="+mn-lt"/>
              </a:rPr>
              <a:t>,Rafael </a:t>
            </a:r>
            <a:r>
              <a:rPr lang="ro-RO" sz="1200" dirty="0" err="1">
                <a:latin typeface="+mn-lt"/>
              </a:rPr>
              <a:t>Massinga</a:t>
            </a:r>
            <a:r>
              <a:rPr lang="ro-RO" sz="1200" dirty="0">
                <a:latin typeface="+mn-lt"/>
              </a:rPr>
              <a:t>,Ana I. </a:t>
            </a:r>
            <a:r>
              <a:rPr lang="ro-RO" sz="1200" dirty="0" err="1">
                <a:latin typeface="+mn-lt"/>
              </a:rPr>
              <a:t>Ribeiro-Barros</a:t>
            </a:r>
            <a:r>
              <a:rPr lang="ro-RO" sz="1200" dirty="0">
                <a:latin typeface="+mn-lt"/>
              </a:rPr>
              <a:t>,José C. </a:t>
            </a:r>
            <a:r>
              <a:rPr lang="ro-RO" sz="1200" dirty="0" err="1">
                <a:latin typeface="+mn-lt"/>
              </a:rPr>
              <a:t>Ramalho</a:t>
            </a:r>
            <a:r>
              <a:rPr lang="ro-RO" sz="1200" dirty="0">
                <a:latin typeface="+mn-lt"/>
              </a:rPr>
              <a:t>, 2020. </a:t>
            </a:r>
            <a:r>
              <a:rPr lang="ro-RO" sz="1200" dirty="0" err="1">
                <a:latin typeface="+mn-lt"/>
              </a:rPr>
              <a:t>Drought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response</a:t>
            </a:r>
            <a:r>
              <a:rPr lang="ro-RO" sz="1200" dirty="0">
                <a:latin typeface="+mn-lt"/>
              </a:rPr>
              <a:t> of </a:t>
            </a:r>
            <a:r>
              <a:rPr lang="ro-RO" sz="1200" dirty="0" err="1">
                <a:latin typeface="+mn-lt"/>
              </a:rPr>
              <a:t>cowpea</a:t>
            </a:r>
            <a:r>
              <a:rPr lang="ro-RO" sz="1200" dirty="0">
                <a:latin typeface="+mn-lt"/>
              </a:rPr>
              <a:t> (</a:t>
            </a:r>
            <a:r>
              <a:rPr lang="ro-RO" sz="1200" dirty="0" err="1">
                <a:latin typeface="+mn-lt"/>
              </a:rPr>
              <a:t>Vigna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unguiculata</a:t>
            </a:r>
            <a:r>
              <a:rPr lang="ro-RO" sz="1200" dirty="0">
                <a:latin typeface="+mn-lt"/>
              </a:rPr>
              <a:t> (L.) </a:t>
            </a:r>
            <a:r>
              <a:rPr lang="ro-RO" sz="1200" dirty="0" err="1">
                <a:latin typeface="+mn-lt"/>
              </a:rPr>
              <a:t>Walp</a:t>
            </a:r>
            <a:r>
              <a:rPr lang="ro-RO" sz="1200" dirty="0">
                <a:latin typeface="+mn-lt"/>
              </a:rPr>
              <a:t>.) </a:t>
            </a:r>
            <a:r>
              <a:rPr lang="ro-RO" sz="1200" dirty="0" err="1">
                <a:latin typeface="+mn-lt"/>
              </a:rPr>
              <a:t>landraces</a:t>
            </a:r>
            <a:r>
              <a:rPr lang="ro-RO" sz="1200" dirty="0">
                <a:latin typeface="+mn-lt"/>
              </a:rPr>
              <a:t> at </a:t>
            </a:r>
            <a:r>
              <a:rPr lang="ro-RO" sz="1200" dirty="0" err="1">
                <a:latin typeface="+mn-lt"/>
              </a:rPr>
              <a:t>leaf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physiological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and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metabolite</a:t>
            </a:r>
            <a:r>
              <a:rPr lang="ro-RO" sz="1200" dirty="0">
                <a:latin typeface="+mn-lt"/>
              </a:rPr>
              <a:t> profile </a:t>
            </a:r>
            <a:r>
              <a:rPr lang="ro-RO" sz="1200" dirty="0" err="1">
                <a:latin typeface="+mn-lt"/>
              </a:rPr>
              <a:t>levels</a:t>
            </a:r>
            <a:r>
              <a:rPr lang="ro-RO" sz="1200" dirty="0">
                <a:latin typeface="+mn-lt"/>
              </a:rPr>
              <a:t>. </a:t>
            </a:r>
            <a:r>
              <a:rPr lang="ro-RO" sz="1200" dirty="0" err="1">
                <a:latin typeface="+mn-lt"/>
                <a:hlinkClick r:id="rId3" tooltip="Go to Environmental and Experimental Botany on ScienceDirect"/>
              </a:rPr>
              <a:t>Environmental</a:t>
            </a:r>
            <a:r>
              <a:rPr lang="ro-RO" sz="1200" dirty="0">
                <a:latin typeface="+mn-lt"/>
                <a:hlinkClick r:id="rId3" tooltip="Go to Environmental and Experimental Botany on ScienceDirect"/>
              </a:rPr>
              <a:t> </a:t>
            </a:r>
            <a:r>
              <a:rPr lang="ro-RO" sz="1200" dirty="0" err="1">
                <a:latin typeface="+mn-lt"/>
                <a:hlinkClick r:id="rId3" tooltip="Go to Environmental and Experimental Botany on ScienceDirect"/>
              </a:rPr>
              <a:t>and</a:t>
            </a:r>
            <a:r>
              <a:rPr lang="ro-RO" sz="1200" dirty="0">
                <a:latin typeface="+mn-lt"/>
                <a:hlinkClick r:id="rId3" tooltip="Go to Environmental and Experimental Botany on ScienceDirect"/>
              </a:rPr>
              <a:t> Experimental </a:t>
            </a:r>
            <a:r>
              <a:rPr lang="ro-RO" sz="1200" dirty="0" err="1">
                <a:latin typeface="+mn-lt"/>
                <a:hlinkClick r:id="rId3" tooltip="Go to Environmental and Experimental Botany on ScienceDirect"/>
              </a:rPr>
              <a:t>Botany</a:t>
            </a:r>
            <a:r>
              <a:rPr lang="ro-RO" sz="1200" dirty="0">
                <a:latin typeface="+mn-lt"/>
              </a:rPr>
              <a:t>, </a:t>
            </a:r>
            <a:r>
              <a:rPr lang="ro-RO" sz="1200" dirty="0">
                <a:latin typeface="+mn-lt"/>
                <a:hlinkClick r:id="rId4" tooltip="Go to table of contents for this volume/issue"/>
              </a:rPr>
              <a:t>Volume 175</a:t>
            </a:r>
            <a:r>
              <a:rPr lang="ro-RO" sz="1200" dirty="0">
                <a:latin typeface="+mn-lt"/>
              </a:rPr>
              <a:t>, </a:t>
            </a:r>
            <a:r>
              <a:rPr lang="ro-RO" sz="1200" dirty="0" err="1">
                <a:latin typeface="+mn-lt"/>
              </a:rPr>
              <a:t>July</a:t>
            </a:r>
            <a:r>
              <a:rPr lang="ro-RO" sz="1200" dirty="0">
                <a:latin typeface="+mn-lt"/>
              </a:rPr>
              <a:t> 2020, </a:t>
            </a:r>
            <a:r>
              <a:rPr lang="ro-RO" sz="1200" dirty="0" smtClean="0">
                <a:latin typeface="+mn-lt"/>
              </a:rPr>
              <a:t>104060;</a:t>
            </a:r>
          </a:p>
          <a:p>
            <a:pPr algn="just"/>
            <a:r>
              <a:rPr lang="ro-RO" sz="1200" dirty="0" err="1">
                <a:latin typeface="+mn-lt"/>
              </a:rPr>
              <a:t>Omolayo</a:t>
            </a:r>
            <a:r>
              <a:rPr lang="ro-RO" sz="1200" dirty="0">
                <a:latin typeface="+mn-lt"/>
              </a:rPr>
              <a:t> J. </a:t>
            </a:r>
            <a:r>
              <a:rPr lang="ro-RO" sz="1200" dirty="0" err="1">
                <a:latin typeface="+mn-lt"/>
              </a:rPr>
              <a:t>Olorunwa</a:t>
            </a:r>
            <a:r>
              <a:rPr lang="ro-RO" sz="1200" dirty="0">
                <a:latin typeface="+mn-lt"/>
              </a:rPr>
              <a:t>, </a:t>
            </a:r>
            <a:r>
              <a:rPr lang="ro-RO" sz="1200" dirty="0" err="1">
                <a:latin typeface="+mn-lt"/>
              </a:rPr>
              <a:t>Bikash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Adhikari</a:t>
            </a:r>
            <a:r>
              <a:rPr lang="ro-RO" sz="1200" dirty="0">
                <a:latin typeface="+mn-lt"/>
              </a:rPr>
              <a:t>, </a:t>
            </a:r>
            <a:r>
              <a:rPr lang="ro-RO" sz="1200" dirty="0" err="1">
                <a:latin typeface="+mn-lt"/>
              </a:rPr>
              <a:t>Skyler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Brazel</a:t>
            </a:r>
            <a:r>
              <a:rPr lang="ro-RO" sz="1200" dirty="0">
                <a:latin typeface="+mn-lt"/>
              </a:rPr>
              <a:t>, </a:t>
            </a:r>
            <a:r>
              <a:rPr lang="ro-RO" sz="1200" dirty="0" err="1">
                <a:latin typeface="+mn-lt"/>
              </a:rPr>
              <a:t>Raju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Bheemanahalli</a:t>
            </a:r>
            <a:r>
              <a:rPr lang="ro-RO" sz="1200" dirty="0">
                <a:latin typeface="+mn-lt"/>
              </a:rPr>
              <a:t>, T. </a:t>
            </a:r>
            <a:r>
              <a:rPr lang="ro-RO" sz="1200" dirty="0" err="1">
                <a:latin typeface="+mn-lt"/>
              </a:rPr>
              <a:t>Casey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Barickman</a:t>
            </a:r>
            <a:r>
              <a:rPr lang="ro-RO" sz="1200" dirty="0">
                <a:latin typeface="+mn-lt"/>
              </a:rPr>
              <a:t>, K. </a:t>
            </a:r>
            <a:r>
              <a:rPr lang="ro-RO" sz="1200" dirty="0" err="1">
                <a:latin typeface="+mn-lt"/>
              </a:rPr>
              <a:t>Raja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Reddy</a:t>
            </a:r>
            <a:r>
              <a:rPr lang="ro-RO" sz="1200" dirty="0">
                <a:latin typeface="+mn-lt"/>
              </a:rPr>
              <a:t>, 2023. </a:t>
            </a:r>
            <a:r>
              <a:rPr lang="ro-RO" sz="1200" dirty="0" err="1">
                <a:latin typeface="+mn-lt"/>
              </a:rPr>
              <a:t>Waterlogging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stress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reduces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cowpea</a:t>
            </a:r>
            <a:r>
              <a:rPr lang="ro-RO" sz="1200" dirty="0">
                <a:latin typeface="+mn-lt"/>
              </a:rPr>
              <a:t> (</a:t>
            </a:r>
            <a:r>
              <a:rPr lang="ro-RO" sz="1200" dirty="0" err="1">
                <a:latin typeface="+mn-lt"/>
              </a:rPr>
              <a:t>Vigna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unguiculata</a:t>
            </a:r>
            <a:r>
              <a:rPr lang="ro-RO" sz="1200" dirty="0">
                <a:latin typeface="+mn-lt"/>
              </a:rPr>
              <a:t> L.) </a:t>
            </a:r>
            <a:r>
              <a:rPr lang="ro-RO" sz="1200" dirty="0" err="1">
                <a:latin typeface="+mn-lt"/>
              </a:rPr>
              <a:t>genotypes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growth</a:t>
            </a:r>
            <a:r>
              <a:rPr lang="ro-RO" sz="1200" dirty="0">
                <a:latin typeface="+mn-lt"/>
              </a:rPr>
              <a:t>, </a:t>
            </a:r>
            <a:r>
              <a:rPr lang="ro-RO" sz="1200" dirty="0" err="1">
                <a:latin typeface="+mn-lt"/>
              </a:rPr>
              <a:t>seed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yield</a:t>
            </a:r>
            <a:r>
              <a:rPr lang="ro-RO" sz="1200" dirty="0">
                <a:latin typeface="+mn-lt"/>
              </a:rPr>
              <a:t>, </a:t>
            </a:r>
            <a:r>
              <a:rPr lang="ro-RO" sz="1200" dirty="0" err="1">
                <a:latin typeface="+mn-lt"/>
              </a:rPr>
              <a:t>and</a:t>
            </a:r>
            <a:r>
              <a:rPr lang="ro-RO" sz="1200" dirty="0">
                <a:latin typeface="+mn-lt"/>
              </a:rPr>
              <a:t> quality at </a:t>
            </a:r>
            <a:r>
              <a:rPr lang="ro-RO" sz="1200" dirty="0" err="1">
                <a:latin typeface="+mn-lt"/>
              </a:rPr>
              <a:t>different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growth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stages</a:t>
            </a:r>
            <a:r>
              <a:rPr lang="ro-RO" sz="1200" dirty="0">
                <a:latin typeface="+mn-lt"/>
              </a:rPr>
              <a:t>: </a:t>
            </a:r>
            <a:r>
              <a:rPr lang="ro-RO" sz="1200" dirty="0" err="1">
                <a:latin typeface="+mn-lt"/>
              </a:rPr>
              <a:t>Implications</a:t>
            </a:r>
            <a:r>
              <a:rPr lang="ro-RO" sz="1200" dirty="0">
                <a:latin typeface="+mn-lt"/>
              </a:rPr>
              <a:t> for </a:t>
            </a:r>
            <a:r>
              <a:rPr lang="ro-RO" sz="1200" dirty="0" err="1">
                <a:latin typeface="+mn-lt"/>
              </a:rPr>
              <a:t>developing</a:t>
            </a:r>
            <a:r>
              <a:rPr lang="ro-RO" sz="1200" dirty="0">
                <a:latin typeface="+mn-lt"/>
              </a:rPr>
              <a:t> tolerant </a:t>
            </a:r>
            <a:r>
              <a:rPr lang="ro-RO" sz="1200" dirty="0" err="1">
                <a:latin typeface="+mn-lt"/>
              </a:rPr>
              <a:t>cultivars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under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field</a:t>
            </a:r>
            <a:r>
              <a:rPr lang="ro-RO" sz="1200" dirty="0">
                <a:latin typeface="+mn-lt"/>
              </a:rPr>
              <a:t> </a:t>
            </a:r>
            <a:r>
              <a:rPr lang="ro-RO" sz="1200" dirty="0" err="1">
                <a:latin typeface="+mn-lt"/>
              </a:rPr>
              <a:t>conditions</a:t>
            </a:r>
            <a:r>
              <a:rPr lang="ro-RO" sz="1200" dirty="0">
                <a:latin typeface="+mn-lt"/>
              </a:rPr>
              <a:t>. </a:t>
            </a:r>
            <a:r>
              <a:rPr lang="ro-RO" sz="1200" dirty="0" err="1">
                <a:latin typeface="+mn-lt"/>
                <a:hlinkClick r:id="rId5" tooltip="Go to Agricultural Water Management on ScienceDirect"/>
              </a:rPr>
              <a:t>Agricultural</a:t>
            </a:r>
            <a:r>
              <a:rPr lang="ro-RO" sz="1200" dirty="0">
                <a:latin typeface="+mn-lt"/>
                <a:hlinkClick r:id="rId5" tooltip="Go to Agricultural Water Management on ScienceDirect"/>
              </a:rPr>
              <a:t> </a:t>
            </a:r>
            <a:r>
              <a:rPr lang="ro-RO" sz="1200" dirty="0" err="1">
                <a:latin typeface="+mn-lt"/>
                <a:hlinkClick r:id="rId5" tooltip="Go to Agricultural Water Management on ScienceDirect"/>
              </a:rPr>
              <a:t>Water</a:t>
            </a:r>
            <a:r>
              <a:rPr lang="ro-RO" sz="1200" dirty="0">
                <a:latin typeface="+mn-lt"/>
                <a:hlinkClick r:id="rId5" tooltip="Go to Agricultural Water Management on ScienceDirect"/>
              </a:rPr>
              <a:t> Management</a:t>
            </a:r>
            <a:endParaRPr lang="ro-RO" sz="1200" dirty="0" smtClean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5805" y="6794721"/>
            <a:ext cx="2310470" cy="369314"/>
          </a:xfrm>
          <a:prstGeom prst="rect">
            <a:avLst/>
          </a:prstGeom>
        </p:spPr>
        <p:txBody>
          <a:bodyPr wrap="none" lIns="91423" tIns="45711" rIns="91423" bIns="45711">
            <a:spAutoFit/>
          </a:bodyPr>
          <a:lstStyle/>
          <a:p>
            <a:r>
              <a:rPr lang="en-US" b="1" dirty="0"/>
              <a:t>REZULTATE ȘI DISCUȚII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440174" y="12439173"/>
            <a:ext cx="1515124" cy="369314"/>
          </a:xfrm>
          <a:prstGeom prst="rect">
            <a:avLst/>
          </a:prstGeom>
        </p:spPr>
        <p:txBody>
          <a:bodyPr wrap="none" lIns="91423" tIns="45711" rIns="91423" bIns="45711">
            <a:spAutoFit/>
          </a:bodyPr>
          <a:lstStyle/>
          <a:p>
            <a:pPr algn="just"/>
            <a:r>
              <a:rPr lang="en-US" b="1" dirty="0" smtClean="0"/>
              <a:t>BIBLIOGRAFIE</a:t>
            </a:r>
            <a:endParaRPr lang="en-US" b="1" dirty="0"/>
          </a:p>
        </p:txBody>
      </p:sp>
      <p:graphicFrame>
        <p:nvGraphicFramePr>
          <p:cNvPr id="15" name="Tabel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009593"/>
              </p:ext>
            </p:extLst>
          </p:nvPr>
        </p:nvGraphicFramePr>
        <p:xfrm>
          <a:off x="3448592" y="7423818"/>
          <a:ext cx="5610643" cy="31205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3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9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76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8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92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98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8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31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2745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800" b="1" dirty="0" err="1">
                          <a:effectLst/>
                        </a:rPr>
                        <a:t>Varianta</a:t>
                      </a:r>
                      <a:r>
                        <a:rPr lang="en-US" sz="800" b="1" dirty="0">
                          <a:effectLst/>
                        </a:rPr>
                        <a:t> </a:t>
                      </a:r>
                      <a:r>
                        <a:rPr lang="en-US" sz="800" b="1" dirty="0" err="1">
                          <a:effectLst/>
                        </a:rPr>
                        <a:t>experimentală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US" sz="800" b="1" dirty="0" err="1">
                          <a:effectLst/>
                        </a:rPr>
                        <a:t>Înălțimea</a:t>
                      </a:r>
                      <a:r>
                        <a:rPr lang="en-US" sz="800" b="1" dirty="0">
                          <a:effectLst/>
                        </a:rPr>
                        <a:t> </a:t>
                      </a:r>
                      <a:r>
                        <a:rPr lang="en-US" sz="800" b="1" dirty="0" err="1">
                          <a:effectLst/>
                        </a:rPr>
                        <a:t>plantei</a:t>
                      </a:r>
                      <a:endParaRPr lang="ro-RO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(cm)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Nr </a:t>
                      </a:r>
                      <a:r>
                        <a:rPr lang="en-US" sz="800" b="1" dirty="0" err="1">
                          <a:effectLst/>
                        </a:rPr>
                        <a:t>păstăi</a:t>
                      </a:r>
                      <a:r>
                        <a:rPr lang="en-US" sz="800" b="1" dirty="0">
                          <a:effectLst/>
                        </a:rPr>
                        <a:t> /</a:t>
                      </a:r>
                      <a:r>
                        <a:rPr lang="en-US" sz="800" b="1" dirty="0" err="1">
                          <a:effectLst/>
                        </a:rPr>
                        <a:t>plantă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baseline="30000" dirty="0">
                          <a:effectLst/>
                        </a:rPr>
                        <a:t>1</a:t>
                      </a:r>
                      <a:r>
                        <a:rPr lang="en-US" sz="800" b="1" dirty="0">
                          <a:effectLst/>
                        </a:rPr>
                        <a:t>ISF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effectLst/>
                        </a:rPr>
                        <a:t>Producția</a:t>
                      </a:r>
                      <a:r>
                        <a:rPr lang="en-US" sz="800" b="1" dirty="0">
                          <a:effectLst/>
                        </a:rPr>
                        <a:t> de </a:t>
                      </a:r>
                      <a:r>
                        <a:rPr lang="en-US" sz="800" b="1" dirty="0" err="1">
                          <a:effectLst/>
                        </a:rPr>
                        <a:t>biomasă</a:t>
                      </a:r>
                      <a:r>
                        <a:rPr lang="en-US" sz="800" b="1" dirty="0">
                          <a:effectLst/>
                        </a:rPr>
                        <a:t> (t/ha)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</a:rPr>
                        <a:t>Analiza statistică a producției de boabe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341">
                <a:tc gridSpan="2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effectLst/>
                        </a:rPr>
                        <a:t>Producția</a:t>
                      </a:r>
                      <a:r>
                        <a:rPr lang="en-US" sz="800" b="1" dirty="0">
                          <a:effectLst/>
                        </a:rPr>
                        <a:t> de </a:t>
                      </a:r>
                      <a:r>
                        <a:rPr lang="en-US" sz="800" b="1" dirty="0" err="1">
                          <a:effectLst/>
                        </a:rPr>
                        <a:t>boabe</a:t>
                      </a:r>
                      <a:r>
                        <a:rPr lang="en-US" sz="800" b="1" dirty="0">
                          <a:effectLst/>
                        </a:rPr>
                        <a:t> (Kg/ha)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effectLst/>
                        </a:rPr>
                        <a:t>Diferența</a:t>
                      </a:r>
                      <a:r>
                        <a:rPr lang="en-US" sz="800" b="1" dirty="0">
                          <a:effectLst/>
                        </a:rPr>
                        <a:t> (kg/ha) / </a:t>
                      </a:r>
                      <a:r>
                        <a:rPr lang="en-US" sz="800" b="1" dirty="0" err="1">
                          <a:effectLst/>
                        </a:rPr>
                        <a:t>Semnificație</a:t>
                      </a:r>
                      <a:endParaRPr lang="ro-RO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effectLst/>
                        </a:rPr>
                        <a:t>față</a:t>
                      </a:r>
                      <a:r>
                        <a:rPr lang="en-US" sz="800" b="1" dirty="0">
                          <a:effectLst/>
                        </a:rPr>
                        <a:t> de </a:t>
                      </a:r>
                      <a:r>
                        <a:rPr lang="en-US" sz="800" b="1" dirty="0" err="1">
                          <a:effectLst/>
                        </a:rPr>
                        <a:t>martor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177">
                <a:tc rowSpan="2">
                  <a:txBody>
                    <a:bodyPr/>
                    <a:lstStyle/>
                    <a:p>
                      <a:pPr marL="179388" lvl="0" indent="-179388" algn="ctr"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en-US" sz="800" b="1" dirty="0" err="1">
                          <a:effectLst/>
                        </a:rPr>
                        <a:t>Sistemul</a:t>
                      </a:r>
                      <a:r>
                        <a:rPr lang="en-US" sz="800" b="1" dirty="0">
                          <a:effectLst/>
                        </a:rPr>
                        <a:t> de </a:t>
                      </a:r>
                      <a:r>
                        <a:rPr lang="en-US" sz="800" b="1" dirty="0" err="1">
                          <a:effectLst/>
                        </a:rPr>
                        <a:t>cultură</a:t>
                      </a:r>
                      <a:endParaRPr lang="ro-RO" sz="11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9388" lvl="0" indent="-179388" algn="ctr"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en-US" sz="800" b="1" dirty="0" err="1">
                          <a:effectLst/>
                        </a:rPr>
                        <a:t>Genotipul</a:t>
                      </a:r>
                      <a:r>
                        <a:rPr lang="en-US" sz="800" b="1" dirty="0">
                          <a:effectLst/>
                        </a:rPr>
                        <a:t> de </a:t>
                      </a:r>
                      <a:r>
                        <a:rPr lang="en-US" sz="800" b="1" dirty="0" err="1">
                          <a:effectLst/>
                        </a:rPr>
                        <a:t>fasoliță</a:t>
                      </a:r>
                      <a:endParaRPr lang="ro-RO" sz="11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847">
                <a:tc vMerge="1">
                  <a:txBody>
                    <a:bodyPr/>
                    <a:lstStyle/>
                    <a:p>
                      <a:pPr marL="179388" lvl="0" indent="-179388" algn="ctr"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endParaRPr lang="ro-RO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9388" lvl="0" indent="-179388" algn="ctr"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endParaRPr lang="ro-RO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effectLst/>
                        </a:rPr>
                        <a:t>AxB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A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745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800" b="1" dirty="0">
                          <a:effectLst/>
                        </a:rPr>
                        <a:t>A1. </a:t>
                      </a:r>
                      <a:r>
                        <a:rPr lang="en-US" sz="800" b="1" dirty="0" err="1">
                          <a:effectLst/>
                        </a:rPr>
                        <a:t>Cultură</a:t>
                      </a:r>
                      <a:r>
                        <a:rPr lang="en-US" sz="800" b="1" dirty="0">
                          <a:effectLst/>
                        </a:rPr>
                        <a:t> </a:t>
                      </a:r>
                      <a:r>
                        <a:rPr lang="en-US" sz="800" b="1" dirty="0" err="1">
                          <a:effectLst/>
                        </a:rPr>
                        <a:t>principală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b1. Aura 26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70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14,4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6,4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29,92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2341,3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</a:rPr>
                        <a:t>118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>
                          <a:effectLst/>
                        </a:rPr>
                        <a:t>a1=2223,3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259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b2. Ofelia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81,2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12,4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6,9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33,44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2166,7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</a:rPr>
                        <a:t>-56,6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2259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b3. Doljana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87,4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14,2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7,2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30,36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2043,7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</a:rPr>
                        <a:t>-179,6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2259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b4. China T3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39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14,8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6,3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52,8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2341,3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</a:rPr>
                        <a:t>118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2259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Media A1xB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69,4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13,95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6,7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36,63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2223,3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 err="1" smtClean="0">
                          <a:effectLst/>
                        </a:rPr>
                        <a:t>Mt</a:t>
                      </a:r>
                      <a:r>
                        <a:rPr lang="ro-RO" sz="800" b="1" dirty="0">
                          <a:effectLst/>
                        </a:rPr>
                        <a:t> 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 err="1">
                          <a:effectLst/>
                        </a:rPr>
                        <a:t>Mt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532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800" b="1" dirty="0">
                          <a:effectLst/>
                        </a:rPr>
                        <a:t>A2. </a:t>
                      </a:r>
                      <a:r>
                        <a:rPr lang="en-US" sz="800" b="1" dirty="0" err="1">
                          <a:effectLst/>
                        </a:rPr>
                        <a:t>Cultură</a:t>
                      </a:r>
                      <a:r>
                        <a:rPr lang="en-US" sz="800" b="1" dirty="0">
                          <a:effectLst/>
                        </a:rPr>
                        <a:t> </a:t>
                      </a:r>
                      <a:r>
                        <a:rPr lang="en-US" sz="800" b="1" dirty="0" err="1">
                          <a:effectLst/>
                        </a:rPr>
                        <a:t>succesivă</a:t>
                      </a:r>
                      <a:r>
                        <a:rPr lang="en-US" sz="800" b="1" dirty="0">
                          <a:effectLst/>
                        </a:rPr>
                        <a:t> </a:t>
                      </a:r>
                      <a:r>
                        <a:rPr lang="en-US" sz="800" b="1" dirty="0" err="1">
                          <a:effectLst/>
                        </a:rPr>
                        <a:t>după</a:t>
                      </a:r>
                      <a:r>
                        <a:rPr lang="en-US" sz="800" b="1" dirty="0">
                          <a:effectLst/>
                        </a:rPr>
                        <a:t> </a:t>
                      </a:r>
                      <a:r>
                        <a:rPr lang="en-US" sz="800" b="1" dirty="0" err="1">
                          <a:effectLst/>
                        </a:rPr>
                        <a:t>cartof</a:t>
                      </a:r>
                      <a:r>
                        <a:rPr lang="en-US" sz="800" b="1" dirty="0">
                          <a:effectLst/>
                        </a:rPr>
                        <a:t> </a:t>
                      </a:r>
                      <a:r>
                        <a:rPr lang="en-US" sz="800" b="1" dirty="0" err="1">
                          <a:effectLst/>
                        </a:rPr>
                        <a:t>timpuriu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b1. Aura 26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49,6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13,2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5,4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33,25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2065,9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>
                          <a:effectLst/>
                        </a:rPr>
                        <a:t>439,1**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a2=1626,8</a:t>
                      </a:r>
                      <a:endParaRPr lang="ro-RO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 </a:t>
                      </a:r>
                      <a:endParaRPr lang="ro-RO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</a:rPr>
                        <a:t> 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2259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b2. Ofelia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44,8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13,6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6,7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39,5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1661,1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</a:rPr>
                        <a:t>34,3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2259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b3. Doljana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53,2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11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6,1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31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1930,2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</a:rPr>
                        <a:t>303,4*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2259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b4. China T3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38,2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10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6,3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47,5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850,0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</a:rPr>
                        <a:t>-776,8</a:t>
                      </a:r>
                      <a:r>
                        <a:rPr lang="ro-RO" sz="800" b="1" baseline="30000" dirty="0">
                          <a:effectLst/>
                        </a:rPr>
                        <a:t>000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2259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Media A2xB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46,45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11,95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6,13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37,81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1626,8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>
                          <a:effectLst/>
                        </a:rPr>
                        <a:t>Mt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</a:rPr>
                        <a:t>-596,5</a:t>
                      </a:r>
                      <a:r>
                        <a:rPr lang="ro-RO" sz="800" b="1" baseline="30000" dirty="0">
                          <a:effectLst/>
                        </a:rPr>
                        <a:t>0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745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800" b="1" dirty="0">
                          <a:effectLst/>
                        </a:rPr>
                        <a:t>A3. </a:t>
                      </a:r>
                      <a:r>
                        <a:rPr lang="en-US" sz="800" b="1" dirty="0" err="1">
                          <a:effectLst/>
                        </a:rPr>
                        <a:t>Cultură</a:t>
                      </a:r>
                      <a:r>
                        <a:rPr lang="en-US" sz="800" b="1" dirty="0">
                          <a:effectLst/>
                        </a:rPr>
                        <a:t> </a:t>
                      </a:r>
                      <a:r>
                        <a:rPr lang="en-US" sz="800" b="1" dirty="0" err="1">
                          <a:effectLst/>
                        </a:rPr>
                        <a:t>succesivă</a:t>
                      </a:r>
                      <a:r>
                        <a:rPr lang="en-US" sz="800" b="1" dirty="0">
                          <a:effectLst/>
                        </a:rPr>
                        <a:t> </a:t>
                      </a:r>
                      <a:r>
                        <a:rPr lang="en-US" sz="800" b="1" dirty="0" err="1">
                          <a:effectLst/>
                        </a:rPr>
                        <a:t>după</a:t>
                      </a:r>
                      <a:r>
                        <a:rPr lang="en-US" sz="800" b="1" dirty="0">
                          <a:effectLst/>
                        </a:rPr>
                        <a:t> </a:t>
                      </a:r>
                      <a:r>
                        <a:rPr lang="en-US" sz="800" b="1" dirty="0" err="1">
                          <a:effectLst/>
                        </a:rPr>
                        <a:t>secară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b1. Aura 26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55,6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18,4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8,9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65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5"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</a:rPr>
                        <a:t>Nu s-a înregistrat </a:t>
                      </a:r>
                      <a:r>
                        <a:rPr lang="ro-RO" sz="800" b="1" dirty="0" err="1">
                          <a:effectLst/>
                        </a:rPr>
                        <a:t>fenofaza</a:t>
                      </a:r>
                      <a:r>
                        <a:rPr lang="ro-RO" sz="800" b="1" dirty="0">
                          <a:effectLst/>
                        </a:rPr>
                        <a:t> de maturare a boabelor în păstaie 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5"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2259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b2. Ofelia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68,8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20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8,8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66,25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2259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b3. Doljana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57,2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15,8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8,1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41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2259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b4. China T3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48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12,4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6,7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52,75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2259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Media A3xB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>
                          <a:effectLst/>
                        </a:rPr>
                        <a:t>57,4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>
                          <a:effectLst/>
                        </a:rPr>
                        <a:t>16,65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>
                          <a:effectLst/>
                        </a:rPr>
                        <a:t>8,13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</a:rPr>
                        <a:t>56,25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2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800" b="1" baseline="30000" dirty="0">
                          <a:effectLst/>
                        </a:rPr>
                        <a:t>1</a:t>
                      </a:r>
                      <a:r>
                        <a:rPr lang="en-US" sz="800" b="1" dirty="0">
                          <a:effectLst/>
                        </a:rPr>
                        <a:t>Indexul </a:t>
                      </a:r>
                      <a:r>
                        <a:rPr lang="en-US" sz="800" b="1" dirty="0" err="1">
                          <a:effectLst/>
                        </a:rPr>
                        <a:t>suprafeței</a:t>
                      </a:r>
                      <a:r>
                        <a:rPr lang="en-US" sz="800" b="1" dirty="0">
                          <a:effectLst/>
                        </a:rPr>
                        <a:t> </a:t>
                      </a:r>
                      <a:r>
                        <a:rPr lang="en-US" sz="800" b="1" dirty="0" err="1">
                          <a:effectLst/>
                        </a:rPr>
                        <a:t>foliare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 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 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 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 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>
                          <a:effectLst/>
                        </a:rPr>
                        <a:t>DL 5%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>
                          <a:effectLst/>
                        </a:rPr>
                        <a:t>276,8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</a:rPr>
                        <a:t>522,11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2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800" b="1" dirty="0">
                          <a:effectLst/>
                        </a:rPr>
                        <a:t> 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 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 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 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 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</a:rPr>
                        <a:t>DL 1%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>
                          <a:effectLst/>
                        </a:rPr>
                        <a:t>388,6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</a:rPr>
                        <a:t>1205,71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453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800" b="1" dirty="0">
                          <a:effectLst/>
                        </a:rPr>
                        <a:t> 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 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 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 </a:t>
                      </a:r>
                      <a:endParaRPr lang="ro-RO" sz="11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 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</a:rPr>
                        <a:t>DL 0,1%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</a:rPr>
                        <a:t>548,6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</a:rPr>
                        <a:t>3836,90</a:t>
                      </a:r>
                      <a:endParaRPr lang="ro-RO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16" name="Dreptunghi 15"/>
          <p:cNvSpPr/>
          <p:nvPr/>
        </p:nvSpPr>
        <p:spPr>
          <a:xfrm>
            <a:off x="3203535" y="6902425"/>
            <a:ext cx="5649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1400" b="1" dirty="0" smtClean="0">
                <a:latin typeface="Calibri" pitchFamily="34" charset="0"/>
                <a:cs typeface="Calibri" pitchFamily="34" charset="0"/>
              </a:rPr>
              <a:t>Determinări </a:t>
            </a:r>
            <a:r>
              <a:rPr lang="vi-VN" sz="1400" b="1" dirty="0">
                <a:latin typeface="Calibri" pitchFamily="34" charset="0"/>
                <a:cs typeface="Calibri" pitchFamily="34" charset="0"/>
              </a:rPr>
              <a:t>de biometrie și productivitate a plantei la unele genotipuri de fasoliță cultivate în diferite sisteme de cultură</a:t>
            </a:r>
            <a:endParaRPr lang="ro-RO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Dreptunghi 16"/>
          <p:cNvSpPr/>
          <p:nvPr/>
        </p:nvSpPr>
        <p:spPr>
          <a:xfrm>
            <a:off x="1290737" y="3673420"/>
            <a:ext cx="784411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="1" dirty="0"/>
              <a:t>Autori: </a:t>
            </a:r>
            <a:r>
              <a:rPr lang="it-IT" sz="1200" dirty="0" smtClean="0"/>
              <a:t>Reta </a:t>
            </a:r>
            <a:r>
              <a:rPr lang="it-IT" sz="1200" dirty="0"/>
              <a:t>Drăghici, </a:t>
            </a:r>
            <a:r>
              <a:rPr lang="it-IT" sz="1200" dirty="0" smtClean="0"/>
              <a:t>Cristina </a:t>
            </a:r>
            <a:r>
              <a:rPr lang="it-IT" sz="1200" dirty="0"/>
              <a:t>Bîrsoghe, </a:t>
            </a:r>
            <a:r>
              <a:rPr lang="it-IT" sz="1200" dirty="0" smtClean="0"/>
              <a:t>Alina </a:t>
            </a:r>
            <a:r>
              <a:rPr lang="it-IT" sz="1200" dirty="0"/>
              <a:t>Nicoleta Paraschiv, </a:t>
            </a:r>
            <a:r>
              <a:rPr lang="it-IT" sz="1200" dirty="0" smtClean="0"/>
              <a:t>Milica </a:t>
            </a:r>
            <a:r>
              <a:rPr lang="it-IT" sz="1200" dirty="0"/>
              <a:t>Dima</a:t>
            </a:r>
            <a:r>
              <a:rPr lang="it-IT" sz="1200" dirty="0" smtClean="0"/>
              <a:t>,</a:t>
            </a:r>
            <a:r>
              <a:rPr lang="ro-RO" sz="1200" dirty="0" smtClean="0"/>
              <a:t> </a:t>
            </a:r>
            <a:r>
              <a:rPr lang="it-IT" sz="1200" dirty="0" smtClean="0"/>
              <a:t> Maria </a:t>
            </a:r>
            <a:r>
              <a:rPr lang="it-IT" sz="1200" dirty="0"/>
              <a:t>Florentina Băjenaru, </a:t>
            </a:r>
            <a:r>
              <a:rPr lang="it-IT" sz="1200" dirty="0" smtClean="0"/>
              <a:t>Florentina </a:t>
            </a:r>
            <a:r>
              <a:rPr lang="it-IT" sz="1200" dirty="0"/>
              <a:t>Netcu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453" y="9572371"/>
            <a:ext cx="1524082" cy="1143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232" y="10832863"/>
            <a:ext cx="2016093" cy="1512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3" y="7275687"/>
            <a:ext cx="3322749" cy="1504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Dreptunghi 17"/>
          <p:cNvSpPr/>
          <p:nvPr/>
        </p:nvSpPr>
        <p:spPr>
          <a:xfrm>
            <a:off x="26018" y="8779919"/>
            <a:ext cx="342257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1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sz="1400" b="1" dirty="0">
                <a:latin typeface="Calibri" pitchFamily="34" charset="0"/>
                <a:cs typeface="Calibri" pitchFamily="34" charset="0"/>
              </a:rPr>
              <a:t>Corelații dintre indexul suprafaței foliare și producția de biomasă și numărul de păstăi înregistrat la cultura de fasoliță</a:t>
            </a:r>
            <a:endParaRPr lang="ro-RO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274462" y="9847089"/>
            <a:ext cx="1354991" cy="492995"/>
          </a:xfrm>
          <a:prstGeom prst="rightArrow">
            <a:avLst>
              <a:gd name="adj1" fmla="val 50000"/>
              <a:gd name="adj2" fmla="val 3650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sz="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ro-RO" sz="800" b="1" dirty="0">
              <a:solidFill>
                <a:schemeClr val="tx1"/>
              </a:solidFill>
              <a:cs typeface="Calibri" pitchFamily="34" charset="0"/>
            </a:endParaRPr>
          </a:p>
          <a:p>
            <a:pPr algn="ctr"/>
            <a:r>
              <a:rPr lang="ro-RO" sz="900" b="1" dirty="0" smtClean="0">
                <a:solidFill>
                  <a:schemeClr val="tx1"/>
                </a:solidFill>
                <a:cs typeface="Calibri" pitchFamily="34" charset="0"/>
              </a:rPr>
              <a:t>Fasolița semănată </a:t>
            </a:r>
            <a:endParaRPr lang="ro-RO" sz="900" b="1" dirty="0">
              <a:solidFill>
                <a:schemeClr val="tx1"/>
              </a:solidFill>
              <a:cs typeface="Calibri" pitchFamily="34" charset="0"/>
            </a:endParaRPr>
          </a:p>
          <a:p>
            <a:pPr algn="ctr"/>
            <a:r>
              <a:rPr lang="ro-RO" sz="900" b="1" dirty="0">
                <a:solidFill>
                  <a:schemeClr val="tx1"/>
                </a:solidFill>
                <a:cs typeface="Calibri" pitchFamily="34" charset="0"/>
              </a:rPr>
              <a:t>după secară</a:t>
            </a:r>
            <a:endParaRPr lang="ro-RO" sz="900" b="1" dirty="0">
              <a:solidFill>
                <a:schemeClr val="tx1"/>
              </a:solidFill>
            </a:endParaRPr>
          </a:p>
          <a:p>
            <a:pPr algn="ctr"/>
            <a:endParaRPr lang="ro-RO" dirty="0"/>
          </a:p>
        </p:txBody>
      </p:sp>
      <p:sp>
        <p:nvSpPr>
          <p:cNvPr id="21" name="Left Arrow 20"/>
          <p:cNvSpPr/>
          <p:nvPr/>
        </p:nvSpPr>
        <p:spPr>
          <a:xfrm>
            <a:off x="7942051" y="11771865"/>
            <a:ext cx="1171814" cy="765955"/>
          </a:xfrm>
          <a:prstGeom prst="leftArrow">
            <a:avLst>
              <a:gd name="adj1" fmla="val 50000"/>
              <a:gd name="adj2" fmla="val 19586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900" b="1" dirty="0" smtClean="0">
                <a:solidFill>
                  <a:schemeClr val="tx1"/>
                </a:solidFill>
              </a:rPr>
              <a:t>Fasoliță semănată după cartoful timpuriu</a:t>
            </a:r>
            <a:endParaRPr lang="ro-RO" sz="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14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</TotalTime>
  <Words>705</Words>
  <Application>Microsoft Office PowerPoint</Application>
  <PresentationFormat>Custom</PresentationFormat>
  <Paragraphs>171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REZULTATE PRELIMINARE PRIVIND POTENȚIALUL BIOLOGIC AL UNOR GENOTIPURI DE FASOLIȚĂ STUDIATE ÎN DIFERITE SISTEME DE CULTURĂ ÎN CONDIȚIILE SCHIMBĂRILOR CLIMATICE DIN SUDUL OLTENIEI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TITLUL</dc:title>
  <dc:creator>admin</dc:creator>
  <cp:lastModifiedBy>aurel.badiu</cp:lastModifiedBy>
  <cp:revision>23</cp:revision>
  <dcterms:created xsi:type="dcterms:W3CDTF">2024-02-27T07:52:51Z</dcterms:created>
  <dcterms:modified xsi:type="dcterms:W3CDTF">2024-05-18T06:58:47Z</dcterms:modified>
</cp:coreProperties>
</file>