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80513" cy="151923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85">
          <p15:clr>
            <a:srgbClr val="A4A3A4"/>
          </p15:clr>
        </p15:guide>
        <p15:guide id="2" pos="289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2" d="100"/>
          <a:sy n="52" d="100"/>
        </p:scale>
        <p:origin x="3300" y="120"/>
      </p:cViewPr>
      <p:guideLst>
        <p:guide orient="horz" pos="4785"/>
        <p:guide pos="289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rAngAx val="1"/>
    </c:view3D>
    <c:floor>
      <c:thickness val="0"/>
    </c:floor>
    <c:sideWall>
      <c:thickness val="0"/>
    </c:sideWall>
    <c:backWall>
      <c:thickness val="0"/>
    </c:backWall>
    <c:plotArea>
      <c:layout>
        <c:manualLayout>
          <c:layoutTarget val="inner"/>
          <c:xMode val="edge"/>
          <c:yMode val="edge"/>
          <c:x val="9.1342586077312299E-2"/>
          <c:y val="0.1081397177220297"/>
          <c:w val="0.8785179250457017"/>
          <c:h val="0.39181030647357318"/>
        </c:manualLayout>
      </c:layout>
      <c:bar3DChart>
        <c:barDir val="col"/>
        <c:grouping val="clustered"/>
        <c:varyColors val="0"/>
        <c:ser>
          <c:idx val="0"/>
          <c:order val="0"/>
          <c:tx>
            <c:strRef>
              <c:f>GRAFICE!$C$60</c:f>
              <c:strCache>
                <c:ptCount val="1"/>
                <c:pt idx="0">
                  <c:v>Ecologic</c:v>
                </c:pt>
              </c:strCache>
            </c:strRef>
          </c:tx>
          <c:invertIfNegative val="0"/>
          <c:dLbls>
            <c:spPr>
              <a:noFill/>
              <a:ln>
                <a:noFill/>
              </a:ln>
              <a:effectLst/>
            </c:spPr>
            <c:txPr>
              <a:bodyPr/>
              <a:lstStyle/>
              <a:p>
                <a:pPr>
                  <a:defRPr sz="800">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GRAFICE!$B$61:$B$69</c:f>
              <c:strCache>
                <c:ptCount val="9"/>
                <c:pt idx="0">
                  <c:v>GLOSA</c:v>
                </c:pt>
                <c:pt idx="1">
                  <c:v>MIRANDA</c:v>
                </c:pt>
                <c:pt idx="2">
                  <c:v>OTILIA</c:v>
                </c:pt>
                <c:pt idx="3">
                  <c:v>PITAR</c:v>
                </c:pt>
                <c:pt idx="4">
                  <c:v>IZVOR</c:v>
                </c:pt>
                <c:pt idx="5">
                  <c:v>URSITA</c:v>
                </c:pt>
                <c:pt idx="6">
                  <c:v>VOINIC</c:v>
                </c:pt>
                <c:pt idx="7">
                  <c:v>FDL ABUND</c:v>
                </c:pt>
                <c:pt idx="8">
                  <c:v>FDL AMURG</c:v>
                </c:pt>
              </c:strCache>
            </c:strRef>
          </c:cat>
          <c:val>
            <c:numRef>
              <c:f>GRAFICE!$C$61:$C$69</c:f>
              <c:numCache>
                <c:formatCode>0</c:formatCode>
                <c:ptCount val="9"/>
                <c:pt idx="0">
                  <c:v>4280</c:v>
                </c:pt>
                <c:pt idx="1">
                  <c:v>3164.3333333333335</c:v>
                </c:pt>
                <c:pt idx="2">
                  <c:v>3366.6666666666665</c:v>
                </c:pt>
                <c:pt idx="3">
                  <c:v>3610</c:v>
                </c:pt>
                <c:pt idx="4">
                  <c:v>3353.3333333333335</c:v>
                </c:pt>
                <c:pt idx="5">
                  <c:v>3440</c:v>
                </c:pt>
                <c:pt idx="6">
                  <c:v>3706.6666666666665</c:v>
                </c:pt>
                <c:pt idx="7">
                  <c:v>4173.333333333333</c:v>
                </c:pt>
                <c:pt idx="8">
                  <c:v>3210</c:v>
                </c:pt>
              </c:numCache>
            </c:numRef>
          </c:val>
          <c:extLst>
            <c:ext xmlns:c16="http://schemas.microsoft.com/office/drawing/2014/chart" uri="{C3380CC4-5D6E-409C-BE32-E72D297353CC}">
              <c16:uniqueId val="{00000000-F084-4A00-AF12-CE92BB9F9B02}"/>
            </c:ext>
          </c:extLst>
        </c:ser>
        <c:ser>
          <c:idx val="1"/>
          <c:order val="1"/>
          <c:tx>
            <c:strRef>
              <c:f>GRAFICE!$D$60</c:f>
              <c:strCache>
                <c:ptCount val="1"/>
                <c:pt idx="0">
                  <c:v>Convențional</c:v>
                </c:pt>
              </c:strCache>
            </c:strRef>
          </c:tx>
          <c:invertIfNegative val="0"/>
          <c:dLbls>
            <c:spPr>
              <a:noFill/>
              <a:ln>
                <a:noFill/>
              </a:ln>
              <a:effectLst/>
            </c:spPr>
            <c:txPr>
              <a:bodyPr/>
              <a:lstStyle/>
              <a:p>
                <a:pPr>
                  <a:defRPr sz="800">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GRAFICE!$B$61:$B$69</c:f>
              <c:strCache>
                <c:ptCount val="9"/>
                <c:pt idx="0">
                  <c:v>GLOSA</c:v>
                </c:pt>
                <c:pt idx="1">
                  <c:v>MIRANDA</c:v>
                </c:pt>
                <c:pt idx="2">
                  <c:v>OTILIA</c:v>
                </c:pt>
                <c:pt idx="3">
                  <c:v>PITAR</c:v>
                </c:pt>
                <c:pt idx="4">
                  <c:v>IZVOR</c:v>
                </c:pt>
                <c:pt idx="5">
                  <c:v>URSITA</c:v>
                </c:pt>
                <c:pt idx="6">
                  <c:v>VOINIC</c:v>
                </c:pt>
                <c:pt idx="7">
                  <c:v>FDL ABUND</c:v>
                </c:pt>
                <c:pt idx="8">
                  <c:v>FDL AMURG</c:v>
                </c:pt>
              </c:strCache>
            </c:strRef>
          </c:cat>
          <c:val>
            <c:numRef>
              <c:f>GRAFICE!$D$61:$D$69</c:f>
              <c:numCache>
                <c:formatCode>0</c:formatCode>
                <c:ptCount val="9"/>
                <c:pt idx="0">
                  <c:v>5647.333333333333</c:v>
                </c:pt>
                <c:pt idx="1">
                  <c:v>5303.333333333333</c:v>
                </c:pt>
                <c:pt idx="2">
                  <c:v>5216.333333333333</c:v>
                </c:pt>
                <c:pt idx="3">
                  <c:v>5330</c:v>
                </c:pt>
                <c:pt idx="4">
                  <c:v>5259.666666666667</c:v>
                </c:pt>
                <c:pt idx="5">
                  <c:v>6045.666666666667</c:v>
                </c:pt>
                <c:pt idx="6">
                  <c:v>6107</c:v>
                </c:pt>
                <c:pt idx="7">
                  <c:v>4792</c:v>
                </c:pt>
                <c:pt idx="8">
                  <c:v>5352</c:v>
                </c:pt>
              </c:numCache>
            </c:numRef>
          </c:val>
          <c:extLst>
            <c:ext xmlns:c16="http://schemas.microsoft.com/office/drawing/2014/chart" uri="{C3380CC4-5D6E-409C-BE32-E72D297353CC}">
              <c16:uniqueId val="{00000001-F084-4A00-AF12-CE92BB9F9B02}"/>
            </c:ext>
          </c:extLst>
        </c:ser>
        <c:dLbls>
          <c:showLegendKey val="0"/>
          <c:showVal val="1"/>
          <c:showCatName val="0"/>
          <c:showSerName val="0"/>
          <c:showPercent val="0"/>
          <c:showBubbleSize val="0"/>
        </c:dLbls>
        <c:gapWidth val="150"/>
        <c:shape val="cone"/>
        <c:axId val="179702400"/>
        <c:axId val="179716480"/>
        <c:axId val="0"/>
      </c:bar3DChart>
      <c:catAx>
        <c:axId val="179702400"/>
        <c:scaling>
          <c:orientation val="minMax"/>
        </c:scaling>
        <c:delete val="0"/>
        <c:axPos val="b"/>
        <c:numFmt formatCode="General" sourceLinked="0"/>
        <c:majorTickMark val="out"/>
        <c:minorTickMark val="none"/>
        <c:tickLblPos val="nextTo"/>
        <c:txPr>
          <a:bodyPr rot="-2400000"/>
          <a:lstStyle/>
          <a:p>
            <a:pPr>
              <a:defRPr sz="800">
                <a:latin typeface="Times New Roman" pitchFamily="18" charset="0"/>
                <a:cs typeface="Times New Roman" pitchFamily="18" charset="0"/>
              </a:defRPr>
            </a:pPr>
            <a:endParaRPr lang="en-US"/>
          </a:p>
        </c:txPr>
        <c:crossAx val="179716480"/>
        <c:crosses val="autoZero"/>
        <c:auto val="1"/>
        <c:lblAlgn val="ctr"/>
        <c:lblOffset val="100"/>
        <c:noMultiLvlLbl val="0"/>
      </c:catAx>
      <c:valAx>
        <c:axId val="179716480"/>
        <c:scaling>
          <c:orientation val="minMax"/>
          <c:max val="6000"/>
          <c:min val="3000"/>
        </c:scaling>
        <c:delete val="0"/>
        <c:axPos val="l"/>
        <c:numFmt formatCode="0" sourceLinked="1"/>
        <c:majorTickMark val="out"/>
        <c:minorTickMark val="none"/>
        <c:tickLblPos val="nextTo"/>
        <c:txPr>
          <a:bodyPr/>
          <a:lstStyle/>
          <a:p>
            <a:pPr>
              <a:defRPr sz="800">
                <a:latin typeface="Times New Roman" pitchFamily="18" charset="0"/>
                <a:cs typeface="Times New Roman" pitchFamily="18" charset="0"/>
              </a:defRPr>
            </a:pPr>
            <a:endParaRPr lang="en-US"/>
          </a:p>
        </c:txPr>
        <c:crossAx val="179702400"/>
        <c:crosses val="autoZero"/>
        <c:crossBetween val="between"/>
        <c:majorUnit val="1000"/>
        <c:minorUnit val="1000"/>
      </c:valAx>
    </c:plotArea>
    <c:legend>
      <c:legendPos val="t"/>
      <c:layout>
        <c:manualLayout>
          <c:xMode val="edge"/>
          <c:yMode val="edge"/>
          <c:x val="0.28739324003848604"/>
          <c:y val="0.77145454798104618"/>
          <c:w val="0.31643924009567748"/>
          <c:h val="0.10468909134031837"/>
        </c:manualLayout>
      </c:layout>
      <c:overlay val="0"/>
      <c:txPr>
        <a:bodyPr/>
        <a:lstStyle/>
        <a:p>
          <a:pPr>
            <a:defRPr sz="800">
              <a:latin typeface="Times New Roman" pitchFamily="18" charset="0"/>
              <a:cs typeface="Times New Roman" pitchFamily="18" charset="0"/>
            </a:defRPr>
          </a:pPr>
          <a:endParaRPr lang="en-US"/>
        </a:p>
      </c:txPr>
    </c:legend>
    <c:plotVisOnly val="1"/>
    <c:dispBlanksAs val="gap"/>
    <c:showDLblsOverMax val="0"/>
  </c:chart>
  <c:spPr>
    <a:solidFill>
      <a:schemeClr val="accent6">
        <a:lumMod val="20000"/>
        <a:lumOff val="80000"/>
      </a:schemeClr>
    </a:solidFill>
  </c:sp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8539" y="2486346"/>
            <a:ext cx="7803436" cy="5289197"/>
          </a:xfrm>
        </p:spPr>
        <p:txBody>
          <a:bodyPr anchor="b"/>
          <a:lstStyle>
            <a:lvl1pPr algn="ctr">
              <a:defRPr sz="6024"/>
            </a:lvl1pPr>
          </a:lstStyle>
          <a:p>
            <a:r>
              <a:rPr lang="en-US" smtClean="0"/>
              <a:t>Click to edit Master title style</a:t>
            </a:r>
            <a:endParaRPr lang="en-US" dirty="0"/>
          </a:p>
        </p:txBody>
      </p:sp>
      <p:sp>
        <p:nvSpPr>
          <p:cNvPr id="3" name="Subtitle 2"/>
          <p:cNvSpPr>
            <a:spLocks noGrp="1"/>
          </p:cNvSpPr>
          <p:nvPr>
            <p:ph type="subTitle" idx="1"/>
          </p:nvPr>
        </p:nvSpPr>
        <p:spPr>
          <a:xfrm>
            <a:off x="1147564" y="7979515"/>
            <a:ext cx="6885385" cy="3667973"/>
          </a:xfrm>
        </p:spPr>
        <p:txBody>
          <a:bodyPr/>
          <a:lstStyle>
            <a:lvl1pPr marL="0" indent="0" algn="ctr">
              <a:buNone/>
              <a:defRPr sz="2410"/>
            </a:lvl1pPr>
            <a:lvl2pPr marL="459029" indent="0" algn="ctr">
              <a:buNone/>
              <a:defRPr sz="2008"/>
            </a:lvl2pPr>
            <a:lvl3pPr marL="918058" indent="0" algn="ctr">
              <a:buNone/>
              <a:defRPr sz="1807"/>
            </a:lvl3pPr>
            <a:lvl4pPr marL="1377086" indent="0" algn="ctr">
              <a:buNone/>
              <a:defRPr sz="1606"/>
            </a:lvl4pPr>
            <a:lvl5pPr marL="1836115" indent="0" algn="ctr">
              <a:buNone/>
              <a:defRPr sz="1606"/>
            </a:lvl5pPr>
            <a:lvl6pPr marL="2295144" indent="0" algn="ctr">
              <a:buNone/>
              <a:defRPr sz="1606"/>
            </a:lvl6pPr>
            <a:lvl7pPr marL="2754173" indent="0" algn="ctr">
              <a:buNone/>
              <a:defRPr sz="1606"/>
            </a:lvl7pPr>
            <a:lvl8pPr marL="3213202" indent="0" algn="ctr">
              <a:buNone/>
              <a:defRPr sz="1606"/>
            </a:lvl8pPr>
            <a:lvl9pPr marL="3672230" indent="0" algn="ctr">
              <a:buNone/>
              <a:defRPr sz="1606"/>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01794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1237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9805" y="808853"/>
            <a:ext cx="1979548" cy="1287483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31161" y="808853"/>
            <a:ext cx="5823888" cy="1287483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872997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431634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6379" y="3787548"/>
            <a:ext cx="7918192" cy="6319605"/>
          </a:xfrm>
        </p:spPr>
        <p:txBody>
          <a:bodyPr anchor="b"/>
          <a:lstStyle>
            <a:lvl1pPr>
              <a:defRPr sz="6024"/>
            </a:lvl1pPr>
          </a:lstStyle>
          <a:p>
            <a:r>
              <a:rPr lang="en-US" smtClean="0"/>
              <a:t>Click to edit Master title style</a:t>
            </a:r>
            <a:endParaRPr lang="en-US" dirty="0"/>
          </a:p>
        </p:txBody>
      </p:sp>
      <p:sp>
        <p:nvSpPr>
          <p:cNvPr id="3" name="Text Placeholder 2"/>
          <p:cNvSpPr>
            <a:spLocks noGrp="1"/>
          </p:cNvSpPr>
          <p:nvPr>
            <p:ph type="body" idx="1"/>
          </p:nvPr>
        </p:nvSpPr>
        <p:spPr>
          <a:xfrm>
            <a:off x="626379" y="10166939"/>
            <a:ext cx="7918192" cy="3323331"/>
          </a:xfrm>
        </p:spPr>
        <p:txBody>
          <a:bodyPr/>
          <a:lstStyle>
            <a:lvl1pPr marL="0" indent="0">
              <a:buNone/>
              <a:defRPr sz="2410">
                <a:solidFill>
                  <a:schemeClr val="tx1"/>
                </a:solidFill>
              </a:defRPr>
            </a:lvl1pPr>
            <a:lvl2pPr marL="459029" indent="0">
              <a:buNone/>
              <a:defRPr sz="2008">
                <a:solidFill>
                  <a:schemeClr val="tx1">
                    <a:tint val="75000"/>
                  </a:schemeClr>
                </a:solidFill>
              </a:defRPr>
            </a:lvl2pPr>
            <a:lvl3pPr marL="918058" indent="0">
              <a:buNone/>
              <a:defRPr sz="1807">
                <a:solidFill>
                  <a:schemeClr val="tx1">
                    <a:tint val="75000"/>
                  </a:schemeClr>
                </a:solidFill>
              </a:defRPr>
            </a:lvl3pPr>
            <a:lvl4pPr marL="1377086" indent="0">
              <a:buNone/>
              <a:defRPr sz="1606">
                <a:solidFill>
                  <a:schemeClr val="tx1">
                    <a:tint val="75000"/>
                  </a:schemeClr>
                </a:solidFill>
              </a:defRPr>
            </a:lvl4pPr>
            <a:lvl5pPr marL="1836115" indent="0">
              <a:buNone/>
              <a:defRPr sz="1606">
                <a:solidFill>
                  <a:schemeClr val="tx1">
                    <a:tint val="75000"/>
                  </a:schemeClr>
                </a:solidFill>
              </a:defRPr>
            </a:lvl5pPr>
            <a:lvl6pPr marL="2295144" indent="0">
              <a:buNone/>
              <a:defRPr sz="1606">
                <a:solidFill>
                  <a:schemeClr val="tx1">
                    <a:tint val="75000"/>
                  </a:schemeClr>
                </a:solidFill>
              </a:defRPr>
            </a:lvl6pPr>
            <a:lvl7pPr marL="2754173" indent="0">
              <a:buNone/>
              <a:defRPr sz="1606">
                <a:solidFill>
                  <a:schemeClr val="tx1">
                    <a:tint val="75000"/>
                  </a:schemeClr>
                </a:solidFill>
              </a:defRPr>
            </a:lvl7pPr>
            <a:lvl8pPr marL="3213202" indent="0">
              <a:buNone/>
              <a:defRPr sz="1606">
                <a:solidFill>
                  <a:schemeClr val="tx1">
                    <a:tint val="75000"/>
                  </a:schemeClr>
                </a:solidFill>
              </a:defRPr>
            </a:lvl8pPr>
            <a:lvl9pPr marL="3672230" indent="0">
              <a:buNone/>
              <a:defRPr sz="1606">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96A2A3C-5716-4556-9FE0-DD4B3B8C964D}"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234020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31160" y="4044267"/>
            <a:ext cx="3901718" cy="9639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7635" y="4044267"/>
            <a:ext cx="3901718" cy="9639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6A2A3C-5716-4556-9FE0-DD4B3B8C964D}" type="datetimeFigureOut">
              <a:rPr lang="en-US" smtClean="0"/>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4179430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2356" y="808857"/>
            <a:ext cx="7918192" cy="293649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32357" y="3724243"/>
            <a:ext cx="3883787"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smtClean="0"/>
              <a:t>Edit Master text styles</a:t>
            </a:r>
          </a:p>
        </p:txBody>
      </p:sp>
      <p:sp>
        <p:nvSpPr>
          <p:cNvPr id="4" name="Content Placeholder 3"/>
          <p:cNvSpPr>
            <a:spLocks noGrp="1"/>
          </p:cNvSpPr>
          <p:nvPr>
            <p:ph sz="half" idx="2"/>
          </p:nvPr>
        </p:nvSpPr>
        <p:spPr>
          <a:xfrm>
            <a:off x="632357" y="5549437"/>
            <a:ext cx="3883787" cy="81623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635" y="3724243"/>
            <a:ext cx="3902914"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smtClean="0"/>
              <a:t>Edit Master text styles</a:t>
            </a:r>
          </a:p>
        </p:txBody>
      </p:sp>
      <p:sp>
        <p:nvSpPr>
          <p:cNvPr id="6" name="Content Placeholder 5"/>
          <p:cNvSpPr>
            <a:spLocks noGrp="1"/>
          </p:cNvSpPr>
          <p:nvPr>
            <p:ph sz="quarter" idx="4"/>
          </p:nvPr>
        </p:nvSpPr>
        <p:spPr>
          <a:xfrm>
            <a:off x="4647635" y="5549437"/>
            <a:ext cx="3902914" cy="81623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6A2A3C-5716-4556-9FE0-DD4B3B8C964D}" type="datetimeFigureOut">
              <a:rPr lang="en-US" smtClean="0"/>
              <a:t>5/14/2024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4888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96A2A3C-5716-4556-9FE0-DD4B3B8C964D}" type="datetimeFigureOut">
              <a:rPr lang="en-US" smtClean="0"/>
              <a:t>5/14/2024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66506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6A2A3C-5716-4556-9FE0-DD4B3B8C964D}" type="datetimeFigureOut">
              <a:rPr lang="en-US" smtClean="0"/>
              <a:t>5/14/2024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2350816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smtClean="0"/>
              <a:t>Click to edit Master title style</a:t>
            </a:r>
            <a:endParaRPr lang="en-US" dirty="0"/>
          </a:p>
        </p:txBody>
      </p:sp>
      <p:sp>
        <p:nvSpPr>
          <p:cNvPr id="3" name="Content Placeholder 2"/>
          <p:cNvSpPr>
            <a:spLocks noGrp="1"/>
          </p:cNvSpPr>
          <p:nvPr>
            <p:ph idx="1"/>
          </p:nvPr>
        </p:nvSpPr>
        <p:spPr>
          <a:xfrm>
            <a:off x="3902914" y="2187424"/>
            <a:ext cx="4647635" cy="10796433"/>
          </a:xfrm>
        </p:spPr>
        <p:txBody>
          <a:bodyPr/>
          <a:lstStyle>
            <a:lvl1pPr>
              <a:defRPr sz="3213"/>
            </a:lvl1pPr>
            <a:lvl2pPr>
              <a:defRPr sz="2811"/>
            </a:lvl2pPr>
            <a:lvl3pPr>
              <a:defRPr sz="2410"/>
            </a:lvl3pPr>
            <a:lvl4pPr>
              <a:defRPr sz="2008"/>
            </a:lvl4pPr>
            <a:lvl5pPr>
              <a:defRPr sz="2008"/>
            </a:lvl5pPr>
            <a:lvl6pPr>
              <a:defRPr sz="2008"/>
            </a:lvl6pPr>
            <a:lvl7pPr>
              <a:defRPr sz="2008"/>
            </a:lvl7pPr>
            <a:lvl8pPr>
              <a:defRPr sz="2008"/>
            </a:lvl8pPr>
            <a:lvl9pPr>
              <a:defRPr sz="2008"/>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smtClean="0"/>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91462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902914" y="2187424"/>
            <a:ext cx="4647635" cy="10796433"/>
          </a:xfrm>
        </p:spPr>
        <p:txBody>
          <a:bodyPr anchor="t"/>
          <a:lstStyle>
            <a:lvl1pPr marL="0" indent="0">
              <a:buNone/>
              <a:defRPr sz="3213"/>
            </a:lvl1pPr>
            <a:lvl2pPr marL="459029" indent="0">
              <a:buNone/>
              <a:defRPr sz="2811"/>
            </a:lvl2pPr>
            <a:lvl3pPr marL="918058" indent="0">
              <a:buNone/>
              <a:defRPr sz="2410"/>
            </a:lvl3pPr>
            <a:lvl4pPr marL="1377086" indent="0">
              <a:buNone/>
              <a:defRPr sz="2008"/>
            </a:lvl4pPr>
            <a:lvl5pPr marL="1836115" indent="0">
              <a:buNone/>
              <a:defRPr sz="2008"/>
            </a:lvl5pPr>
            <a:lvl6pPr marL="2295144" indent="0">
              <a:buNone/>
              <a:defRPr sz="2008"/>
            </a:lvl6pPr>
            <a:lvl7pPr marL="2754173" indent="0">
              <a:buNone/>
              <a:defRPr sz="2008"/>
            </a:lvl7pPr>
            <a:lvl8pPr marL="3213202" indent="0">
              <a:buNone/>
              <a:defRPr sz="2008"/>
            </a:lvl8pPr>
            <a:lvl9pPr marL="3672230" indent="0">
              <a:buNone/>
              <a:defRPr sz="2008"/>
            </a:lvl9pPr>
          </a:lstStyle>
          <a:p>
            <a:r>
              <a:rPr lang="en-US" smtClean="0"/>
              <a:t>Click icon to add picture</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smtClean="0"/>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902217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1161" y="808857"/>
            <a:ext cx="7918192" cy="293649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31161" y="4044267"/>
            <a:ext cx="7918192" cy="963942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31160" y="14081084"/>
            <a:ext cx="2065615" cy="808853"/>
          </a:xfrm>
          <a:prstGeom prst="rect">
            <a:avLst/>
          </a:prstGeom>
        </p:spPr>
        <p:txBody>
          <a:bodyPr vert="horz" lIns="91440" tIns="45720" rIns="91440" bIns="45720" rtlCol="0" anchor="ctr"/>
          <a:lstStyle>
            <a:lvl1pPr algn="l">
              <a:defRPr sz="1205">
                <a:solidFill>
                  <a:schemeClr val="tx1">
                    <a:tint val="75000"/>
                  </a:schemeClr>
                </a:solidFill>
              </a:defRPr>
            </a:lvl1pPr>
          </a:lstStyle>
          <a:p>
            <a:fld id="{996A2A3C-5716-4556-9FE0-DD4B3B8C964D}" type="datetimeFigureOut">
              <a:rPr lang="en-US" smtClean="0"/>
              <a:t>5/14/2024</a:t>
            </a:fld>
            <a:endParaRPr lang="en-US"/>
          </a:p>
        </p:txBody>
      </p:sp>
      <p:sp>
        <p:nvSpPr>
          <p:cNvPr id="5" name="Footer Placeholder 4"/>
          <p:cNvSpPr>
            <a:spLocks noGrp="1"/>
          </p:cNvSpPr>
          <p:nvPr>
            <p:ph type="ftr" sz="quarter" idx="3"/>
          </p:nvPr>
        </p:nvSpPr>
        <p:spPr>
          <a:xfrm>
            <a:off x="3041045" y="14081084"/>
            <a:ext cx="3098423" cy="808853"/>
          </a:xfrm>
          <a:prstGeom prst="rect">
            <a:avLst/>
          </a:prstGeom>
        </p:spPr>
        <p:txBody>
          <a:bodyPr vert="horz" lIns="91440" tIns="45720" rIns="91440" bIns="45720" rtlCol="0" anchor="ctr"/>
          <a:lstStyle>
            <a:lvl1pPr algn="ctr">
              <a:defRPr sz="120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83738" y="14081084"/>
            <a:ext cx="2065615" cy="808853"/>
          </a:xfrm>
          <a:prstGeom prst="rect">
            <a:avLst/>
          </a:prstGeom>
        </p:spPr>
        <p:txBody>
          <a:bodyPr vert="horz" lIns="91440" tIns="45720" rIns="91440" bIns="45720" rtlCol="0" anchor="ctr"/>
          <a:lstStyle>
            <a:lvl1pPr algn="r">
              <a:defRPr sz="1205">
                <a:solidFill>
                  <a:schemeClr val="tx1">
                    <a:tint val="75000"/>
                  </a:schemeClr>
                </a:solidFill>
              </a:defRPr>
            </a:lvl1pPr>
          </a:lstStyle>
          <a:p>
            <a:fld id="{58AFE68C-F196-41E9-9474-EAD774B9DD58}" type="slidenum">
              <a:rPr lang="en-US" smtClean="0"/>
              <a:t>‹#›</a:t>
            </a:fld>
            <a:endParaRPr lang="en-US"/>
          </a:p>
        </p:txBody>
      </p:sp>
    </p:spTree>
    <p:extLst>
      <p:ext uri="{BB962C8B-B14F-4D97-AF65-F5344CB8AC3E}">
        <p14:creationId xmlns:p14="http://schemas.microsoft.com/office/powerpoint/2010/main" val="2917019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8058" rtl="0" eaLnBrk="1" latinLnBrk="0" hangingPunct="1">
        <a:lnSpc>
          <a:spcPct val="90000"/>
        </a:lnSpc>
        <a:spcBef>
          <a:spcPct val="0"/>
        </a:spcBef>
        <a:buNone/>
        <a:defRPr sz="4418" kern="1200">
          <a:solidFill>
            <a:schemeClr val="tx1"/>
          </a:solidFill>
          <a:latin typeface="+mj-lt"/>
          <a:ea typeface="+mj-ea"/>
          <a:cs typeface="+mj-cs"/>
        </a:defRPr>
      </a:lvl1pPr>
    </p:titleStyle>
    <p:bodyStyle>
      <a:lvl1pPr marL="229514" indent="-229514" algn="l" defTabSz="918058" rtl="0" eaLnBrk="1" latinLnBrk="0" hangingPunct="1">
        <a:lnSpc>
          <a:spcPct val="90000"/>
        </a:lnSpc>
        <a:spcBef>
          <a:spcPts val="1004"/>
        </a:spcBef>
        <a:buFont typeface="Arial" panose="020B0604020202020204" pitchFamily="34" charset="0"/>
        <a:buChar char="•"/>
        <a:defRPr sz="2811" kern="1200">
          <a:solidFill>
            <a:schemeClr val="tx1"/>
          </a:solidFill>
          <a:latin typeface="+mn-lt"/>
          <a:ea typeface="+mn-ea"/>
          <a:cs typeface="+mn-cs"/>
        </a:defRPr>
      </a:lvl1pPr>
      <a:lvl2pPr marL="688543" indent="-229514" algn="l" defTabSz="918058" rtl="0" eaLnBrk="1" latinLnBrk="0" hangingPunct="1">
        <a:lnSpc>
          <a:spcPct val="90000"/>
        </a:lnSpc>
        <a:spcBef>
          <a:spcPts val="502"/>
        </a:spcBef>
        <a:buFont typeface="Arial" panose="020B0604020202020204" pitchFamily="34" charset="0"/>
        <a:buChar char="•"/>
        <a:defRPr sz="2410" kern="1200">
          <a:solidFill>
            <a:schemeClr val="tx1"/>
          </a:solidFill>
          <a:latin typeface="+mn-lt"/>
          <a:ea typeface="+mn-ea"/>
          <a:cs typeface="+mn-cs"/>
        </a:defRPr>
      </a:lvl2pPr>
      <a:lvl3pPr marL="1147572" indent="-229514" algn="l" defTabSz="918058" rtl="0" eaLnBrk="1" latinLnBrk="0" hangingPunct="1">
        <a:lnSpc>
          <a:spcPct val="90000"/>
        </a:lnSpc>
        <a:spcBef>
          <a:spcPts val="502"/>
        </a:spcBef>
        <a:buFont typeface="Arial" panose="020B0604020202020204" pitchFamily="34" charset="0"/>
        <a:buChar char="•"/>
        <a:defRPr sz="2008" kern="1200">
          <a:solidFill>
            <a:schemeClr val="tx1"/>
          </a:solidFill>
          <a:latin typeface="+mn-lt"/>
          <a:ea typeface="+mn-ea"/>
          <a:cs typeface="+mn-cs"/>
        </a:defRPr>
      </a:lvl3pPr>
      <a:lvl4pPr marL="1606601"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4pPr>
      <a:lvl5pPr marL="2065630"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5pPr>
      <a:lvl6pPr marL="2524658"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6pPr>
      <a:lvl7pPr marL="2983687"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7pPr>
      <a:lvl8pPr marL="3442716"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8pPr>
      <a:lvl9pPr marL="3901745"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9pPr>
    </p:bodyStyle>
    <p:otherStyle>
      <a:defPPr>
        <a:defRPr lang="en-US"/>
      </a:defPPr>
      <a:lvl1pPr marL="0" algn="l" defTabSz="918058" rtl="0" eaLnBrk="1" latinLnBrk="0" hangingPunct="1">
        <a:defRPr sz="1807" kern="1200">
          <a:solidFill>
            <a:schemeClr val="tx1"/>
          </a:solidFill>
          <a:latin typeface="+mn-lt"/>
          <a:ea typeface="+mn-ea"/>
          <a:cs typeface="+mn-cs"/>
        </a:defRPr>
      </a:lvl1pPr>
      <a:lvl2pPr marL="459029" algn="l" defTabSz="918058" rtl="0" eaLnBrk="1" latinLnBrk="0" hangingPunct="1">
        <a:defRPr sz="1807" kern="1200">
          <a:solidFill>
            <a:schemeClr val="tx1"/>
          </a:solidFill>
          <a:latin typeface="+mn-lt"/>
          <a:ea typeface="+mn-ea"/>
          <a:cs typeface="+mn-cs"/>
        </a:defRPr>
      </a:lvl2pPr>
      <a:lvl3pPr marL="918058" algn="l" defTabSz="918058" rtl="0" eaLnBrk="1" latinLnBrk="0" hangingPunct="1">
        <a:defRPr sz="1807" kern="1200">
          <a:solidFill>
            <a:schemeClr val="tx1"/>
          </a:solidFill>
          <a:latin typeface="+mn-lt"/>
          <a:ea typeface="+mn-ea"/>
          <a:cs typeface="+mn-cs"/>
        </a:defRPr>
      </a:lvl3pPr>
      <a:lvl4pPr marL="1377086" algn="l" defTabSz="918058" rtl="0" eaLnBrk="1" latinLnBrk="0" hangingPunct="1">
        <a:defRPr sz="1807" kern="1200">
          <a:solidFill>
            <a:schemeClr val="tx1"/>
          </a:solidFill>
          <a:latin typeface="+mn-lt"/>
          <a:ea typeface="+mn-ea"/>
          <a:cs typeface="+mn-cs"/>
        </a:defRPr>
      </a:lvl4pPr>
      <a:lvl5pPr marL="1836115" algn="l" defTabSz="918058" rtl="0" eaLnBrk="1" latinLnBrk="0" hangingPunct="1">
        <a:defRPr sz="1807" kern="1200">
          <a:solidFill>
            <a:schemeClr val="tx1"/>
          </a:solidFill>
          <a:latin typeface="+mn-lt"/>
          <a:ea typeface="+mn-ea"/>
          <a:cs typeface="+mn-cs"/>
        </a:defRPr>
      </a:lvl5pPr>
      <a:lvl6pPr marL="2295144" algn="l" defTabSz="918058" rtl="0" eaLnBrk="1" latinLnBrk="0" hangingPunct="1">
        <a:defRPr sz="1807" kern="1200">
          <a:solidFill>
            <a:schemeClr val="tx1"/>
          </a:solidFill>
          <a:latin typeface="+mn-lt"/>
          <a:ea typeface="+mn-ea"/>
          <a:cs typeface="+mn-cs"/>
        </a:defRPr>
      </a:lvl6pPr>
      <a:lvl7pPr marL="2754173" algn="l" defTabSz="918058" rtl="0" eaLnBrk="1" latinLnBrk="0" hangingPunct="1">
        <a:defRPr sz="1807" kern="1200">
          <a:solidFill>
            <a:schemeClr val="tx1"/>
          </a:solidFill>
          <a:latin typeface="+mn-lt"/>
          <a:ea typeface="+mn-ea"/>
          <a:cs typeface="+mn-cs"/>
        </a:defRPr>
      </a:lvl7pPr>
      <a:lvl8pPr marL="3213202" algn="l" defTabSz="918058" rtl="0" eaLnBrk="1" latinLnBrk="0" hangingPunct="1">
        <a:defRPr sz="1807" kern="1200">
          <a:solidFill>
            <a:schemeClr val="tx1"/>
          </a:solidFill>
          <a:latin typeface="+mn-lt"/>
          <a:ea typeface="+mn-ea"/>
          <a:cs typeface="+mn-cs"/>
        </a:defRPr>
      </a:lvl8pPr>
      <a:lvl9pPr marL="3672230" algn="l" defTabSz="918058" rtl="0" eaLnBrk="1" latinLnBrk="0" hangingPunct="1">
        <a:defRPr sz="18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package" Target="../embeddings/Microsoft_Word_Document.docx"/><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1332" y="1974281"/>
            <a:ext cx="7803436" cy="1282606"/>
          </a:xfrm>
        </p:spPr>
        <p:txBody>
          <a:bodyPr anchor="b">
            <a:normAutofit fontScale="90000"/>
          </a:bodyPr>
          <a:lstStyle/>
          <a:p>
            <a:pPr>
              <a:lnSpc>
                <a:spcPct val="100000"/>
              </a:lnSpc>
            </a:pPr>
            <a:r>
              <a:rPr lang="en-GB" sz="2200" b="1" dirty="0" smtClean="0"/>
              <a:t/>
            </a:r>
            <a:br>
              <a:rPr lang="en-GB" sz="2200" b="1" dirty="0" smtClean="0"/>
            </a:br>
            <a:r>
              <a:rPr lang="en-GB" sz="2200" b="1" dirty="0"/>
              <a:t/>
            </a:r>
            <a:br>
              <a:rPr lang="en-GB" sz="2200" b="1" dirty="0"/>
            </a:br>
            <a:r>
              <a:rPr lang="en-GB" sz="2200" b="1" dirty="0" smtClean="0"/>
              <a:t/>
            </a:r>
            <a:br>
              <a:rPr lang="en-GB" sz="2200" b="1" dirty="0" smtClean="0"/>
            </a:br>
            <a:r>
              <a:rPr lang="en-GB" sz="2200" b="1" dirty="0"/>
              <a:t/>
            </a:r>
            <a:br>
              <a:rPr lang="en-GB" sz="2200" b="1" dirty="0"/>
            </a:br>
            <a:r>
              <a:rPr lang="en-GB" sz="2200" b="1" dirty="0" smtClean="0"/>
              <a:t/>
            </a:r>
            <a:br>
              <a:rPr lang="en-GB" sz="2200" b="1" dirty="0" smtClean="0"/>
            </a:br>
            <a:r>
              <a:rPr lang="en-GB" sz="2200" b="1" dirty="0" smtClean="0"/>
              <a:t>COMPARATIVE </a:t>
            </a:r>
            <a:r>
              <a:rPr lang="en-GB" sz="2200" b="1" dirty="0"/>
              <a:t>STUDY OF SOME ROMANIAN WHEAT VARIETIES</a:t>
            </a:r>
            <a:br>
              <a:rPr lang="en-GB" sz="2200" b="1" dirty="0"/>
            </a:br>
            <a:r>
              <a:rPr lang="en-GB" sz="2200" b="1" dirty="0"/>
              <a:t>CULTIVATED IN ECOLOGICAL AND CONVENTIONAL SYSTEM </a:t>
            </a:r>
            <a:r>
              <a:rPr lang="en-GB" sz="2200" b="1" dirty="0" smtClean="0"/>
              <a:t/>
            </a:r>
            <a:br>
              <a:rPr lang="en-GB" sz="2200" b="1" dirty="0" smtClean="0"/>
            </a:br>
            <a:r>
              <a:rPr lang="en-GB" sz="2200" b="1" dirty="0" smtClean="0"/>
              <a:t>AT </a:t>
            </a:r>
            <a:r>
              <a:rPr lang="en-GB" sz="2200" b="1" dirty="0"/>
              <a:t>A.R.D.S. </a:t>
            </a:r>
            <a:r>
              <a:rPr lang="en-GB" sz="2200" b="1" dirty="0" smtClean="0"/>
              <a:t>VALU LUI TRAIAN </a:t>
            </a:r>
            <a:br>
              <a:rPr lang="en-GB" sz="2200" b="1" dirty="0" smtClean="0"/>
            </a:br>
            <a:r>
              <a:rPr lang="en-GB" sz="2200" b="1" dirty="0"/>
              <a:t> </a:t>
            </a:r>
            <a:r>
              <a:rPr lang="en-GB" sz="2200" b="1" dirty="0" smtClean="0"/>
              <a:t>                                                                                    </a:t>
            </a:r>
            <a:r>
              <a:rPr lang="en-GB" sz="1600" b="1" dirty="0" smtClean="0"/>
              <a:t>Authors</a:t>
            </a:r>
            <a:r>
              <a:rPr lang="en-GB" sz="1600" b="1" dirty="0"/>
              <a:t>: MIHAI TILIHOI, MONICA </a:t>
            </a:r>
            <a:r>
              <a:rPr lang="en-GB" sz="1600" b="1" dirty="0" smtClean="0"/>
              <a:t>TANC</a:t>
            </a:r>
            <a:endParaRPr lang="en-US" sz="1600" b="1" dirty="0">
              <a:solidFill>
                <a:srgbClr val="FF0000"/>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3051" y="140268"/>
            <a:ext cx="1417690" cy="1834013"/>
          </a:xfrm>
          <a:prstGeom prst="rect">
            <a:avLst/>
          </a:prstGeom>
        </p:spPr>
      </p:pic>
      <p:cxnSp>
        <p:nvCxnSpPr>
          <p:cNvPr id="6" name="Straight Connector 5"/>
          <p:cNvCxnSpPr/>
          <p:nvPr/>
        </p:nvCxnSpPr>
        <p:spPr>
          <a:xfrm>
            <a:off x="213051" y="1974281"/>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1549384" y="288742"/>
            <a:ext cx="6885385" cy="817013"/>
          </a:xfrm>
        </p:spPr>
        <p:txBody>
          <a:bodyPr>
            <a:noAutofit/>
          </a:bodyPr>
          <a:lstStyle/>
          <a:p>
            <a:r>
              <a:rPr lang="ro-RO" sz="2400" b="1" dirty="0"/>
              <a:t>ACADEMIA DE ȘTIINȚE AGRICOLE ȘI SILVICE </a:t>
            </a:r>
            <a:endParaRPr lang="en-US" sz="2400" b="1" dirty="0" smtClean="0"/>
          </a:p>
          <a:p>
            <a:r>
              <a:rPr lang="ro-RO" sz="2400" b="1" dirty="0" smtClean="0"/>
              <a:t>“</a:t>
            </a:r>
            <a:r>
              <a:rPr lang="ro-RO" sz="2400" b="1" i="1" dirty="0"/>
              <a:t>GHEORGHE IONESCU </a:t>
            </a:r>
            <a:r>
              <a:rPr lang="ro-RO" sz="2400" b="1" i="1" dirty="0" smtClean="0"/>
              <a:t>ȘIȘEȘTI</a:t>
            </a:r>
            <a:r>
              <a:rPr lang="en-US" sz="2400" b="1" dirty="0" smtClean="0"/>
              <a:t>”</a:t>
            </a:r>
          </a:p>
        </p:txBody>
      </p:sp>
      <p:sp>
        <p:nvSpPr>
          <p:cNvPr id="7" name="Subtitle 2"/>
          <p:cNvSpPr txBox="1">
            <a:spLocks/>
          </p:cNvSpPr>
          <p:nvPr/>
        </p:nvSpPr>
        <p:spPr>
          <a:xfrm>
            <a:off x="1549383" y="1375907"/>
            <a:ext cx="6885385" cy="379432"/>
          </a:xfrm>
          <a:prstGeom prst="rect">
            <a:avLst/>
          </a:prstGeom>
        </p:spPr>
        <p:txBody>
          <a:bodyPr vert="horz" lIns="91440" tIns="45720" rIns="91440" bIns="45720" rtlCol="0">
            <a:normAutofit fontScale="92500" lnSpcReduction="10000"/>
          </a:bodyPr>
          <a:lstStyle>
            <a:lvl1pPr marL="0" indent="0" algn="ctr" defTabSz="918058" rtl="0" eaLnBrk="1" latinLnBrk="0" hangingPunct="1">
              <a:lnSpc>
                <a:spcPct val="90000"/>
              </a:lnSpc>
              <a:spcBef>
                <a:spcPts val="1004"/>
              </a:spcBef>
              <a:buFont typeface="Arial" panose="020B0604020202020204" pitchFamily="34" charset="0"/>
              <a:buNone/>
              <a:defRPr sz="2410" kern="1200">
                <a:solidFill>
                  <a:schemeClr val="tx1"/>
                </a:solidFill>
                <a:latin typeface="+mn-lt"/>
                <a:ea typeface="+mn-ea"/>
                <a:cs typeface="+mn-cs"/>
              </a:defRPr>
            </a:lvl1pPr>
            <a:lvl2pPr marL="459029" indent="0" algn="ctr" defTabSz="918058" rtl="0" eaLnBrk="1" latinLnBrk="0" hangingPunct="1">
              <a:lnSpc>
                <a:spcPct val="90000"/>
              </a:lnSpc>
              <a:spcBef>
                <a:spcPts val="502"/>
              </a:spcBef>
              <a:buFont typeface="Arial" panose="020B0604020202020204" pitchFamily="34" charset="0"/>
              <a:buNone/>
              <a:defRPr sz="2008" kern="1200">
                <a:solidFill>
                  <a:schemeClr val="tx1"/>
                </a:solidFill>
                <a:latin typeface="+mn-lt"/>
                <a:ea typeface="+mn-ea"/>
                <a:cs typeface="+mn-cs"/>
              </a:defRPr>
            </a:lvl2pPr>
            <a:lvl3pPr marL="918058" indent="0" algn="ctr" defTabSz="918058" rtl="0" eaLnBrk="1" latinLnBrk="0" hangingPunct="1">
              <a:lnSpc>
                <a:spcPct val="90000"/>
              </a:lnSpc>
              <a:spcBef>
                <a:spcPts val="502"/>
              </a:spcBef>
              <a:buFont typeface="Arial" panose="020B0604020202020204" pitchFamily="34" charset="0"/>
              <a:buNone/>
              <a:defRPr sz="1807" kern="1200">
                <a:solidFill>
                  <a:schemeClr val="tx1"/>
                </a:solidFill>
                <a:latin typeface="+mn-lt"/>
                <a:ea typeface="+mn-ea"/>
                <a:cs typeface="+mn-cs"/>
              </a:defRPr>
            </a:lvl3pPr>
            <a:lvl4pPr marL="1377086"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4pPr>
            <a:lvl5pPr marL="1836115"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5pPr>
            <a:lvl6pPr marL="2295144"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6pPr>
            <a:lvl7pPr marL="2754173"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7pPr>
            <a:lvl8pPr marL="3213202"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8pPr>
            <a:lvl9pPr marL="3672230"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9pPr>
          </a:lstStyle>
          <a:p>
            <a:r>
              <a:rPr lang="en-US" b="1" dirty="0" smtClean="0"/>
              <a:t>A.R.D.S VALU LUI TRAIAN</a:t>
            </a:r>
            <a:endParaRPr lang="en-US" b="1" dirty="0"/>
          </a:p>
        </p:txBody>
      </p:sp>
      <p:sp>
        <p:nvSpPr>
          <p:cNvPr id="8" name="Title 1"/>
          <p:cNvSpPr txBox="1">
            <a:spLocks/>
          </p:cNvSpPr>
          <p:nvPr/>
        </p:nvSpPr>
        <p:spPr>
          <a:xfrm>
            <a:off x="631332" y="3442778"/>
            <a:ext cx="7803436" cy="1580356"/>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endParaRPr lang="en-US" sz="2000" dirty="0"/>
          </a:p>
          <a:p>
            <a:pPr algn="just"/>
            <a:r>
              <a:rPr lang="en-GB" sz="1800" i="1" dirty="0" smtClean="0">
                <a:latin typeface="Times New Roman" pitchFamily="18" charset="0"/>
                <a:cs typeface="Times New Roman" pitchFamily="18" charset="0"/>
              </a:rPr>
              <a:t>In </a:t>
            </a:r>
            <a:r>
              <a:rPr lang="en-GB" sz="1800" i="1" dirty="0">
                <a:latin typeface="Times New Roman" pitchFamily="18" charset="0"/>
                <a:cs typeface="Times New Roman" pitchFamily="18" charset="0"/>
              </a:rPr>
              <a:t>this paper, 25 winter wheat varieties were tested in the SE area of Romania (</a:t>
            </a:r>
            <a:r>
              <a:rPr lang="en-GB" sz="1800" i="1" dirty="0" err="1">
                <a:latin typeface="Times New Roman" pitchFamily="18" charset="0"/>
                <a:cs typeface="Times New Roman" pitchFamily="18" charset="0"/>
              </a:rPr>
              <a:t>Dobrogea</a:t>
            </a:r>
            <a:r>
              <a:rPr lang="en-GB" sz="1800" i="1" dirty="0">
                <a:latin typeface="Times New Roman" pitchFamily="18" charset="0"/>
                <a:cs typeface="Times New Roman" pitchFamily="18" charset="0"/>
              </a:rPr>
              <a:t>/</a:t>
            </a:r>
            <a:r>
              <a:rPr lang="en-GB" sz="1800" i="1" dirty="0" err="1">
                <a:latin typeface="Times New Roman" pitchFamily="18" charset="0"/>
                <a:cs typeface="Times New Roman" pitchFamily="18" charset="0"/>
              </a:rPr>
              <a:t>Valu</a:t>
            </a:r>
            <a:r>
              <a:rPr lang="en-GB" sz="1800" i="1" dirty="0">
                <a:latin typeface="Times New Roman" pitchFamily="18" charset="0"/>
                <a:cs typeface="Times New Roman" pitchFamily="18" charset="0"/>
              </a:rPr>
              <a:t> </a:t>
            </a:r>
            <a:r>
              <a:rPr lang="en-GB" sz="1800" i="1" dirty="0" err="1">
                <a:latin typeface="Times New Roman" pitchFamily="18" charset="0"/>
                <a:cs typeface="Times New Roman" pitchFamily="18" charset="0"/>
              </a:rPr>
              <a:t>lui</a:t>
            </a:r>
            <a:r>
              <a:rPr lang="en-GB" sz="1800" i="1" dirty="0">
                <a:latin typeface="Times New Roman" pitchFamily="18" charset="0"/>
                <a:cs typeface="Times New Roman" pitchFamily="18" charset="0"/>
              </a:rPr>
              <a:t> </a:t>
            </a:r>
            <a:r>
              <a:rPr lang="en-GB" sz="1800" i="1" dirty="0" err="1">
                <a:latin typeface="Times New Roman" pitchFamily="18" charset="0"/>
                <a:cs typeface="Times New Roman" pitchFamily="18" charset="0"/>
              </a:rPr>
              <a:t>Traian</a:t>
            </a:r>
            <a:r>
              <a:rPr lang="en-GB" sz="1800" i="1" dirty="0">
                <a:latin typeface="Times New Roman" pitchFamily="18" charset="0"/>
                <a:cs typeface="Times New Roman" pitchFamily="18" charset="0"/>
              </a:rPr>
              <a:t>) both in conventional agriculture system, as well as ecological. Under the climate conditions of the period 2021 - 2023, 9 genotypes were analysed to identify the varieties most adapted to local </a:t>
            </a:r>
            <a:r>
              <a:rPr lang="en-GB" sz="1800" i="1" dirty="0" err="1">
                <a:latin typeface="Times New Roman" pitchFamily="18" charset="0"/>
                <a:cs typeface="Times New Roman" pitchFamily="18" charset="0"/>
              </a:rPr>
              <a:t>pedoclimatic</a:t>
            </a:r>
            <a:r>
              <a:rPr lang="en-GB" sz="1800" i="1" dirty="0">
                <a:latin typeface="Times New Roman" pitchFamily="18" charset="0"/>
                <a:cs typeface="Times New Roman" pitchFamily="18" charset="0"/>
              </a:rPr>
              <a:t> conditions. During the growing season, </a:t>
            </a:r>
            <a:r>
              <a:rPr lang="en-GB" sz="1800" i="1" dirty="0" err="1">
                <a:latin typeface="Times New Roman" pitchFamily="18" charset="0"/>
                <a:cs typeface="Times New Roman" pitchFamily="18" charset="0"/>
              </a:rPr>
              <a:t>phenological</a:t>
            </a:r>
            <a:r>
              <a:rPr lang="en-GB" sz="1800" i="1" dirty="0">
                <a:latin typeface="Times New Roman" pitchFamily="18" charset="0"/>
                <a:cs typeface="Times New Roman" pitchFamily="18" charset="0"/>
              </a:rPr>
              <a:t> observations and biometric determinations were carried out.</a:t>
            </a:r>
            <a:endParaRPr lang="en-US" sz="1800" i="1" dirty="0">
              <a:solidFill>
                <a:srgbClr val="FF0000"/>
              </a:solidFill>
              <a:latin typeface="Times New Roman" pitchFamily="18" charset="0"/>
              <a:cs typeface="Times New Roman" pitchFamily="18" charset="0"/>
            </a:endParaRPr>
          </a:p>
        </p:txBody>
      </p:sp>
      <p:cxnSp>
        <p:nvCxnSpPr>
          <p:cNvPr id="10" name="Straight Connector 9"/>
          <p:cNvCxnSpPr/>
          <p:nvPr/>
        </p:nvCxnSpPr>
        <p:spPr>
          <a:xfrm>
            <a:off x="127326" y="14484489"/>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604481" y="14484489"/>
            <a:ext cx="5857138" cy="707886"/>
          </a:xfrm>
          <a:prstGeom prst="rect">
            <a:avLst/>
          </a:prstGeom>
        </p:spPr>
        <p:txBody>
          <a:bodyPr wrap="square">
            <a:spAutoFit/>
          </a:bodyPr>
          <a:lstStyle/>
          <a:p>
            <a:pPr algn="ctr"/>
            <a:r>
              <a:rPr lang="en-US" sz="2000" b="1" dirty="0" smtClean="0"/>
              <a:t>CONFERINTA </a:t>
            </a:r>
            <a:r>
              <a:rPr lang="en-US" sz="2000" b="1" dirty="0"/>
              <a:t>ANIVERSARA </a:t>
            </a:r>
            <a:r>
              <a:rPr lang="en-US" sz="2000" b="1" dirty="0" smtClean="0"/>
              <a:t>ICAR</a:t>
            </a:r>
            <a:r>
              <a:rPr lang="ro-RO" sz="2000" b="1" dirty="0" smtClean="0"/>
              <a:t> ed. III</a:t>
            </a:r>
            <a:endParaRPr lang="en-US" sz="2000" b="1" dirty="0" smtClean="0"/>
          </a:p>
          <a:p>
            <a:pPr algn="ctr"/>
            <a:r>
              <a:rPr lang="en-US" sz="2000" b="1" dirty="0" err="1" smtClean="0"/>
              <a:t>Bucuresti</a:t>
            </a:r>
            <a:r>
              <a:rPr lang="en-US" sz="2000" b="1" dirty="0" smtClean="0"/>
              <a:t>, 30 </a:t>
            </a:r>
            <a:r>
              <a:rPr lang="en-US" sz="2000" b="1" dirty="0" err="1" smtClean="0"/>
              <a:t>mai</a:t>
            </a:r>
            <a:r>
              <a:rPr lang="en-US" sz="2000" b="1" dirty="0" smtClean="0"/>
              <a:t> 2024</a:t>
            </a:r>
            <a:endParaRPr lang="en-US" sz="2000" b="1" dirty="0"/>
          </a:p>
        </p:txBody>
      </p:sp>
      <p:sp>
        <p:nvSpPr>
          <p:cNvPr id="12" name="Title 1"/>
          <p:cNvSpPr txBox="1">
            <a:spLocks/>
          </p:cNvSpPr>
          <p:nvPr/>
        </p:nvSpPr>
        <p:spPr>
          <a:xfrm>
            <a:off x="631332" y="5392466"/>
            <a:ext cx="7803436" cy="4498294"/>
          </a:xfrm>
          <a:prstGeom prst="rect">
            <a:avLst/>
          </a:prstGeom>
          <a:ln w="22225">
            <a:solidFill>
              <a:schemeClr val="tx1"/>
            </a:solidFill>
          </a:ln>
        </p:spPr>
        <p:txBody>
          <a:bodyPr vert="horz" lIns="91440" tIns="45720" rIns="91440" bIns="45720" rtlCol="0" anchor="t">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l">
              <a:lnSpc>
                <a:spcPct val="100000"/>
              </a:lnSpc>
            </a:pPr>
            <a:r>
              <a:rPr lang="en-GB" sz="1800" dirty="0" smtClean="0">
                <a:latin typeface="Calibri" pitchFamily="34" charset="0"/>
                <a:cs typeface="Calibri" pitchFamily="34" charset="0"/>
              </a:rPr>
              <a:t>The </a:t>
            </a:r>
            <a:r>
              <a:rPr lang="en-GB" sz="1800" dirty="0">
                <a:latin typeface="Calibri" pitchFamily="34" charset="0"/>
                <a:cs typeface="Calibri" pitchFamily="34" charset="0"/>
              </a:rPr>
              <a:t>average yields obtained at the studied genotypes quantify the influence of climate factors, as well as the crop system used. Thus, in the conventional system, the highest average yield was obtained for the </a:t>
            </a:r>
            <a:r>
              <a:rPr lang="en-GB" sz="1800" dirty="0" err="1">
                <a:latin typeface="Calibri" pitchFamily="34" charset="0"/>
                <a:cs typeface="Calibri" pitchFamily="34" charset="0"/>
              </a:rPr>
              <a:t>Voinic</a:t>
            </a:r>
            <a:r>
              <a:rPr lang="en-GB" sz="1800" dirty="0">
                <a:latin typeface="Calibri" pitchFamily="34" charset="0"/>
                <a:cs typeface="Calibri" pitchFamily="34" charset="0"/>
              </a:rPr>
              <a:t> variety (6,107 </a:t>
            </a:r>
            <a:r>
              <a:rPr lang="en-GB" sz="1800" dirty="0" smtClean="0">
                <a:latin typeface="Calibri" pitchFamily="34" charset="0"/>
                <a:cs typeface="Calibri" pitchFamily="34" charset="0"/>
              </a:rPr>
              <a:t>kg/ha</a:t>
            </a:r>
            <a:r>
              <a:rPr lang="en-GB" sz="1800" dirty="0">
                <a:latin typeface="Calibri" pitchFamily="34" charset="0"/>
                <a:cs typeface="Calibri" pitchFamily="34" charset="0"/>
              </a:rPr>
              <a:t>). I</a:t>
            </a:r>
            <a:r>
              <a:rPr lang="en-GB" sz="1800" dirty="0" smtClean="0">
                <a:latin typeface="Calibri" pitchFamily="34" charset="0"/>
                <a:cs typeface="Calibri" pitchFamily="34" charset="0"/>
              </a:rPr>
              <a:t>n </a:t>
            </a:r>
            <a:r>
              <a:rPr lang="en-GB" sz="1800" dirty="0">
                <a:latin typeface="Calibri" pitchFamily="34" charset="0"/>
                <a:cs typeface="Calibri" pitchFamily="34" charset="0"/>
              </a:rPr>
              <a:t>the ecological </a:t>
            </a:r>
            <a:r>
              <a:rPr lang="en-GB" sz="1800" dirty="0" smtClean="0">
                <a:latin typeface="Calibri" pitchFamily="34" charset="0"/>
                <a:cs typeface="Calibri" pitchFamily="34" charset="0"/>
              </a:rPr>
              <a:t>system, FDL </a:t>
            </a:r>
            <a:r>
              <a:rPr lang="en-GB" sz="1800" dirty="0" err="1" smtClean="0">
                <a:latin typeface="Calibri" pitchFamily="34" charset="0"/>
                <a:cs typeface="Calibri" pitchFamily="34" charset="0"/>
              </a:rPr>
              <a:t>Abund</a:t>
            </a:r>
            <a:r>
              <a:rPr lang="en-GB" sz="1800" dirty="0" smtClean="0">
                <a:latin typeface="Calibri" pitchFamily="34" charset="0"/>
                <a:cs typeface="Calibri" pitchFamily="34" charset="0"/>
              </a:rPr>
              <a:t> </a:t>
            </a:r>
            <a:r>
              <a:rPr lang="en-GB" sz="1800" dirty="0">
                <a:latin typeface="Calibri" pitchFamily="34" charset="0"/>
                <a:cs typeface="Calibri" pitchFamily="34" charset="0"/>
              </a:rPr>
              <a:t>achieved a quite high yield of 4,173 kg/ha, close to the yield obtained for the </a:t>
            </a:r>
            <a:r>
              <a:rPr lang="en-GB" sz="1800" dirty="0" err="1">
                <a:latin typeface="Calibri" pitchFamily="34" charset="0"/>
                <a:cs typeface="Calibri" pitchFamily="34" charset="0"/>
              </a:rPr>
              <a:t>Glosa</a:t>
            </a:r>
            <a:r>
              <a:rPr lang="en-GB" sz="1800" dirty="0">
                <a:latin typeface="Calibri" pitchFamily="34" charset="0"/>
                <a:cs typeface="Calibri" pitchFamily="34" charset="0"/>
              </a:rPr>
              <a:t> variety, which recorded the peak yield of 4,280 kg/ha. </a:t>
            </a:r>
            <a:endParaRPr lang="en-GB" sz="1800" b="1" dirty="0">
              <a:latin typeface="Calibri" pitchFamily="34" charset="0"/>
              <a:cs typeface="Calibri" pitchFamily="34" charset="0"/>
            </a:endParaRPr>
          </a:p>
          <a:p>
            <a:pPr algn="l">
              <a:lnSpc>
                <a:spcPct val="100000"/>
              </a:lnSpc>
            </a:pPr>
            <a:endParaRPr lang="en-US" sz="1800" dirty="0">
              <a:latin typeface="Calibri" pitchFamily="34" charset="0"/>
              <a:cs typeface="Calibri" pitchFamily="34" charset="0"/>
            </a:endParaRPr>
          </a:p>
        </p:txBody>
      </p:sp>
      <p:sp>
        <p:nvSpPr>
          <p:cNvPr id="13" name="Title 1"/>
          <p:cNvSpPr txBox="1">
            <a:spLocks/>
          </p:cNvSpPr>
          <p:nvPr/>
        </p:nvSpPr>
        <p:spPr>
          <a:xfrm>
            <a:off x="631332" y="10204077"/>
            <a:ext cx="7803436" cy="1845734"/>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r>
              <a:rPr lang="en-GB" sz="1800" dirty="0" smtClean="0">
                <a:latin typeface="Calibri" pitchFamily="34" charset="0"/>
                <a:cs typeface="Calibri" pitchFamily="34" charset="0"/>
              </a:rPr>
              <a:t>Following </a:t>
            </a:r>
            <a:r>
              <a:rPr lang="en-GB" sz="1800" dirty="0">
                <a:latin typeface="Calibri" pitchFamily="34" charset="0"/>
                <a:cs typeface="Calibri" pitchFamily="34" charset="0"/>
              </a:rPr>
              <a:t>the statistical calculation </a:t>
            </a:r>
            <a:r>
              <a:rPr lang="en-GB" sz="1800" dirty="0" smtClean="0">
                <a:latin typeface="Calibri" pitchFamily="34" charset="0"/>
                <a:cs typeface="Calibri" pitchFamily="34" charset="0"/>
              </a:rPr>
              <a:t>it </a:t>
            </a:r>
            <a:r>
              <a:rPr lang="en-GB" sz="1800" dirty="0">
                <a:latin typeface="Calibri" pitchFamily="34" charset="0"/>
                <a:cs typeface="Calibri" pitchFamily="34" charset="0"/>
              </a:rPr>
              <a:t>can be observed that in the ecological system there were no significant differences compared to the control </a:t>
            </a:r>
            <a:r>
              <a:rPr lang="en-GB" sz="1800" dirty="0" err="1">
                <a:latin typeface="Calibri" pitchFamily="34" charset="0"/>
                <a:cs typeface="Calibri" pitchFamily="34" charset="0"/>
              </a:rPr>
              <a:t>Glosa</a:t>
            </a:r>
            <a:r>
              <a:rPr lang="en-GB" sz="1800" dirty="0">
                <a:latin typeface="Calibri" pitchFamily="34" charset="0"/>
                <a:cs typeface="Calibri" pitchFamily="34" charset="0"/>
              </a:rPr>
              <a:t>, and in the conventional system the only significance was significantly negative, achieved for the variety FDL </a:t>
            </a:r>
            <a:r>
              <a:rPr lang="en-GB" sz="1800" dirty="0" err="1">
                <a:latin typeface="Calibri" pitchFamily="34" charset="0"/>
                <a:cs typeface="Calibri" pitchFamily="34" charset="0"/>
              </a:rPr>
              <a:t>Abund</a:t>
            </a:r>
            <a:r>
              <a:rPr lang="en-GB" sz="1800" dirty="0">
                <a:latin typeface="Calibri" pitchFamily="34" charset="0"/>
                <a:cs typeface="Calibri" pitchFamily="34" charset="0"/>
              </a:rPr>
              <a:t>.</a:t>
            </a:r>
            <a:endParaRPr lang="en-US" sz="1800" dirty="0">
              <a:latin typeface="Calibri" pitchFamily="34" charset="0"/>
              <a:cs typeface="Calibri" pitchFamily="34" charset="0"/>
            </a:endParaRPr>
          </a:p>
          <a:p>
            <a:pPr algn="just"/>
            <a:endParaRPr lang="en-US" sz="1800" dirty="0" smtClean="0"/>
          </a:p>
          <a:p>
            <a:pPr algn="just"/>
            <a:endParaRPr lang="en-US" sz="1800" dirty="0"/>
          </a:p>
          <a:p>
            <a:pPr algn="just"/>
            <a:r>
              <a:rPr lang="en-GB" sz="1400" b="1" dirty="0" smtClean="0">
                <a:latin typeface="Calibri" pitchFamily="34" charset="0"/>
                <a:cs typeface="Calibri" pitchFamily="34" charset="0"/>
              </a:rPr>
              <a:t>1. The </a:t>
            </a:r>
            <a:r>
              <a:rPr lang="en-GB" sz="1400" b="1" dirty="0">
                <a:latin typeface="Calibri" pitchFamily="34" charset="0"/>
                <a:cs typeface="Calibri" pitchFamily="34" charset="0"/>
              </a:rPr>
              <a:t>influence of climate conditions (frequent droughts, high temperatures) was reflected on productivity elements, especially in the ecological system</a:t>
            </a:r>
            <a:r>
              <a:rPr lang="en-GB" sz="1400" b="1" dirty="0" smtClean="0">
                <a:latin typeface="Calibri" pitchFamily="34" charset="0"/>
                <a:cs typeface="Calibri" pitchFamily="34" charset="0"/>
              </a:rPr>
              <a:t>.</a:t>
            </a:r>
          </a:p>
          <a:p>
            <a:pPr algn="just"/>
            <a:r>
              <a:rPr lang="en-GB" sz="1400" b="1" dirty="0">
                <a:latin typeface="Calibri" pitchFamily="34" charset="0"/>
                <a:cs typeface="Calibri" pitchFamily="34" charset="0"/>
              </a:rPr>
              <a:t>2</a:t>
            </a:r>
            <a:r>
              <a:rPr lang="en-GB" sz="1400" b="1" dirty="0" smtClean="0">
                <a:latin typeface="Calibri" pitchFamily="34" charset="0"/>
                <a:cs typeface="Calibri" pitchFamily="34" charset="0"/>
              </a:rPr>
              <a:t>. The </a:t>
            </a:r>
            <a:r>
              <a:rPr lang="en-GB" sz="1400" b="1" dirty="0">
                <a:latin typeface="Calibri" pitchFamily="34" charset="0"/>
                <a:cs typeface="Calibri" pitchFamily="34" charset="0"/>
              </a:rPr>
              <a:t>studied varieties reacted differently to the agricultural system and the environmental conditions during the period 2021-2023. Thus, in the ecological crop system, the FDL </a:t>
            </a:r>
            <a:r>
              <a:rPr lang="en-GB" sz="1400" b="1" dirty="0" err="1">
                <a:latin typeface="Calibri" pitchFamily="34" charset="0"/>
                <a:cs typeface="Calibri" pitchFamily="34" charset="0"/>
              </a:rPr>
              <a:t>Abund</a:t>
            </a:r>
            <a:r>
              <a:rPr lang="en-GB" sz="1400" b="1" dirty="0">
                <a:latin typeface="Calibri" pitchFamily="34" charset="0"/>
                <a:cs typeface="Calibri" pitchFamily="34" charset="0"/>
              </a:rPr>
              <a:t> variety (4,173 kg/ha) achieved a yield close to the control variety </a:t>
            </a:r>
            <a:r>
              <a:rPr lang="en-GB" sz="1400" b="1" dirty="0" err="1">
                <a:latin typeface="Calibri" pitchFamily="34" charset="0"/>
                <a:cs typeface="Calibri" pitchFamily="34" charset="0"/>
              </a:rPr>
              <a:t>Glosa</a:t>
            </a:r>
            <a:r>
              <a:rPr lang="en-GB" sz="1400" b="1" dirty="0">
                <a:latin typeface="Calibri" pitchFamily="34" charset="0"/>
                <a:cs typeface="Calibri" pitchFamily="34" charset="0"/>
              </a:rPr>
              <a:t> (4,281 kg/ha), while in the conventional crop system, the varieties </a:t>
            </a:r>
            <a:r>
              <a:rPr lang="en-GB" sz="1400" b="1" dirty="0" err="1">
                <a:latin typeface="Calibri" pitchFamily="34" charset="0"/>
                <a:cs typeface="Calibri" pitchFamily="34" charset="0"/>
              </a:rPr>
              <a:t>Ursita</a:t>
            </a:r>
            <a:r>
              <a:rPr lang="en-GB" sz="1400" b="1" dirty="0">
                <a:latin typeface="Calibri" pitchFamily="34" charset="0"/>
                <a:cs typeface="Calibri" pitchFamily="34" charset="0"/>
              </a:rPr>
              <a:t> (6,046 kg/ha) and </a:t>
            </a:r>
            <a:r>
              <a:rPr lang="en-GB" sz="1400" b="1" dirty="0" err="1">
                <a:latin typeface="Calibri" pitchFamily="34" charset="0"/>
                <a:cs typeface="Calibri" pitchFamily="34" charset="0"/>
              </a:rPr>
              <a:t>Voinic</a:t>
            </a:r>
            <a:r>
              <a:rPr lang="en-GB" sz="1400" b="1" dirty="0">
                <a:latin typeface="Calibri" pitchFamily="34" charset="0"/>
                <a:cs typeface="Calibri" pitchFamily="34" charset="0"/>
              </a:rPr>
              <a:t> (6107 kg/ha) recorded yields above the control variety </a:t>
            </a:r>
            <a:r>
              <a:rPr lang="en-GB" sz="1400" b="1" dirty="0" err="1">
                <a:latin typeface="Calibri" pitchFamily="34" charset="0"/>
                <a:cs typeface="Calibri" pitchFamily="34" charset="0"/>
              </a:rPr>
              <a:t>Glosa</a:t>
            </a:r>
            <a:r>
              <a:rPr lang="en-GB" sz="1400" b="1" dirty="0">
                <a:latin typeface="Calibri" pitchFamily="34" charset="0"/>
                <a:cs typeface="Calibri" pitchFamily="34" charset="0"/>
              </a:rPr>
              <a:t> (5,647 kg/ha).</a:t>
            </a:r>
            <a:endParaRPr lang="en-US" sz="1400" b="1" dirty="0">
              <a:latin typeface="Calibri" pitchFamily="34" charset="0"/>
              <a:cs typeface="Calibri" pitchFamily="34" charset="0"/>
            </a:endParaRPr>
          </a:p>
          <a:p>
            <a:pPr algn="just"/>
            <a:r>
              <a:rPr lang="en-GB" sz="1400" b="1" dirty="0">
                <a:latin typeface="Calibri" pitchFamily="34" charset="0"/>
                <a:cs typeface="Calibri" pitchFamily="34" charset="0"/>
              </a:rPr>
              <a:t>3</a:t>
            </a:r>
            <a:r>
              <a:rPr lang="en-GB" sz="1400" b="1" dirty="0" smtClean="0">
                <a:latin typeface="Calibri" pitchFamily="34" charset="0"/>
                <a:cs typeface="Calibri" pitchFamily="34" charset="0"/>
              </a:rPr>
              <a:t>. Compared </a:t>
            </a:r>
            <a:r>
              <a:rPr lang="en-GB" sz="1400" b="1" dirty="0">
                <a:latin typeface="Calibri" pitchFamily="34" charset="0"/>
                <a:cs typeface="Calibri" pitchFamily="34" charset="0"/>
              </a:rPr>
              <a:t>to the control variety </a:t>
            </a:r>
            <a:r>
              <a:rPr lang="en-GB" sz="1400" b="1" dirty="0" err="1">
                <a:latin typeface="Calibri" pitchFamily="34" charset="0"/>
                <a:cs typeface="Calibri" pitchFamily="34" charset="0"/>
              </a:rPr>
              <a:t>Glosa</a:t>
            </a:r>
            <a:r>
              <a:rPr lang="en-GB" sz="1400" b="1" dirty="0">
                <a:latin typeface="Calibri" pitchFamily="34" charset="0"/>
                <a:cs typeface="Calibri" pitchFamily="34" charset="0"/>
              </a:rPr>
              <a:t>, in both crop systems, no positive significances were recorded, the only significance obtained being negative (the FDL </a:t>
            </a:r>
            <a:r>
              <a:rPr lang="en-GB" sz="1400" b="1" dirty="0" err="1">
                <a:latin typeface="Calibri" pitchFamily="34" charset="0"/>
                <a:cs typeface="Calibri" pitchFamily="34" charset="0"/>
              </a:rPr>
              <a:t>Abund</a:t>
            </a:r>
            <a:r>
              <a:rPr lang="en-GB" sz="1400" b="1" dirty="0">
                <a:latin typeface="Calibri" pitchFamily="34" charset="0"/>
                <a:cs typeface="Calibri" pitchFamily="34" charset="0"/>
              </a:rPr>
              <a:t> variety) in the conventional system.</a:t>
            </a:r>
            <a:endParaRPr lang="en-US" sz="1400" b="1" dirty="0">
              <a:latin typeface="Calibri" pitchFamily="34" charset="0"/>
              <a:cs typeface="Calibri" pitchFamily="34" charset="0"/>
            </a:endParaRPr>
          </a:p>
        </p:txBody>
      </p:sp>
      <p:sp>
        <p:nvSpPr>
          <p:cNvPr id="14" name="Title 1"/>
          <p:cNvSpPr txBox="1">
            <a:spLocks/>
          </p:cNvSpPr>
          <p:nvPr/>
        </p:nvSpPr>
        <p:spPr>
          <a:xfrm>
            <a:off x="631333" y="12420601"/>
            <a:ext cx="7803436" cy="1998132"/>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lnSpc>
                <a:spcPct val="100000"/>
              </a:lnSpc>
            </a:pPr>
            <a:r>
              <a:rPr lang="vi-VN" sz="1400" dirty="0">
                <a:latin typeface="Calibri" pitchFamily="34" charset="0"/>
                <a:cs typeface="Calibri" pitchFamily="34" charset="0"/>
              </a:rPr>
              <a:t>1. Ceapoiu N., Metode statistice aplicate în experienţele agricole şi biologice, 1968, Editura Agro-Silvică,  Bucharest, Romania.</a:t>
            </a:r>
          </a:p>
          <a:p>
            <a:pPr algn="just">
              <a:lnSpc>
                <a:spcPct val="100000"/>
              </a:lnSpc>
            </a:pPr>
            <a:r>
              <a:rPr lang="vi-VN" sz="1400" dirty="0" smtClean="0">
                <a:latin typeface="Calibri" pitchFamily="34" charset="0"/>
                <a:cs typeface="Calibri" pitchFamily="34" charset="0"/>
              </a:rPr>
              <a:t>2.</a:t>
            </a:r>
            <a:r>
              <a:rPr lang="en-GB" sz="1400" dirty="0" smtClean="0">
                <a:latin typeface="Calibri" pitchFamily="34" charset="0"/>
                <a:cs typeface="Calibri" pitchFamily="34" charset="0"/>
              </a:rPr>
              <a:t> </a:t>
            </a:r>
            <a:r>
              <a:rPr lang="vi-VN" sz="1400" dirty="0" smtClean="0">
                <a:latin typeface="Calibri" pitchFamily="34" charset="0"/>
                <a:cs typeface="Calibri" pitchFamily="34" charset="0"/>
              </a:rPr>
              <a:t>Săulescu </a:t>
            </a:r>
            <a:r>
              <a:rPr lang="vi-VN" sz="1400" dirty="0">
                <a:latin typeface="Calibri" pitchFamily="34" charset="0"/>
                <a:cs typeface="Calibri" pitchFamily="34" charset="0"/>
              </a:rPr>
              <a:t>N.A., Săulescu N.N., Câmpul de experienţă, 1967, Editura Agro-Silvică, Buchares, Romania.</a:t>
            </a:r>
          </a:p>
          <a:p>
            <a:pPr algn="just">
              <a:lnSpc>
                <a:spcPct val="100000"/>
              </a:lnSpc>
            </a:pPr>
            <a:r>
              <a:rPr lang="vi-VN" sz="1400" dirty="0" smtClean="0">
                <a:latin typeface="Calibri" pitchFamily="34" charset="0"/>
                <a:cs typeface="Calibri" pitchFamily="34" charset="0"/>
              </a:rPr>
              <a:t>3.</a:t>
            </a:r>
            <a:r>
              <a:rPr lang="en-GB" sz="1400" dirty="0" smtClean="0">
                <a:latin typeface="Calibri" pitchFamily="34" charset="0"/>
                <a:cs typeface="Calibri" pitchFamily="34" charset="0"/>
              </a:rPr>
              <a:t> </a:t>
            </a:r>
            <a:r>
              <a:rPr lang="vi-VN" sz="1400" dirty="0" smtClean="0">
                <a:latin typeface="Calibri" pitchFamily="34" charset="0"/>
                <a:cs typeface="Calibri" pitchFamily="34" charset="0"/>
              </a:rPr>
              <a:t>Săulescu </a:t>
            </a:r>
            <a:r>
              <a:rPr lang="vi-VN" sz="1400" dirty="0">
                <a:latin typeface="Calibri" pitchFamily="34" charset="0"/>
                <a:cs typeface="Calibri" pitchFamily="34" charset="0"/>
              </a:rPr>
              <a:t>N.N., Ittu Gh., Mustăţea P., Păunescu G., Stere I., Nistor G., Rînchiţă I., Voinea I., Comportarea unor soiuri de grâu de toamnă româneşti în condiţii contrastante de aprovizionare cu apă, 2006,  Probleme de genetică teoretică şi aplicată, XXXVIII, 1-2: 21-29, Bucharest, Romania.</a:t>
            </a:r>
          </a:p>
          <a:p>
            <a:pPr algn="just">
              <a:lnSpc>
                <a:spcPct val="100000"/>
              </a:lnSpc>
            </a:pPr>
            <a:r>
              <a:rPr lang="vi-VN" sz="1400" dirty="0">
                <a:latin typeface="Calibri" pitchFamily="34" charset="0"/>
                <a:cs typeface="Calibri" pitchFamily="34" charset="0"/>
              </a:rPr>
              <a:t>4. Săulescu N.N., Ittu Gh., Mustăţea P., Păunescu G., Stere I., Nistor G., Rînchiţă I., Voinea I., Comportarea unor soiuri de grâu de toamnă româneşti în condiţii contrastante de aprovizionare cu apă,  2006, Probleme de genetică teoretică şi aplicată, XXXVIII, 1-2: 21-29, Bucharest, </a:t>
            </a:r>
            <a:r>
              <a:rPr lang="vi-VN" sz="1400" dirty="0" smtClean="0">
                <a:latin typeface="Calibri" pitchFamily="34" charset="0"/>
                <a:cs typeface="Calibri" pitchFamily="34" charset="0"/>
              </a:rPr>
              <a:t>Romania</a:t>
            </a:r>
            <a:r>
              <a:rPr lang="en-US" sz="1400" dirty="0">
                <a:latin typeface="Calibri" pitchFamily="34" charset="0"/>
                <a:cs typeface="Calibri" pitchFamily="34" charset="0"/>
              </a:rPr>
              <a:t>.</a:t>
            </a:r>
            <a:endParaRPr lang="vi-VN" sz="1400" dirty="0">
              <a:latin typeface="Calibri" pitchFamily="34" charset="0"/>
              <a:cs typeface="Calibri" pitchFamily="34" charset="0"/>
            </a:endParaRPr>
          </a:p>
        </p:txBody>
      </p:sp>
      <p:sp>
        <p:nvSpPr>
          <p:cNvPr id="5" name="Rectangle 4"/>
          <p:cNvSpPr/>
          <p:nvPr/>
        </p:nvSpPr>
        <p:spPr>
          <a:xfrm>
            <a:off x="631332" y="5023134"/>
            <a:ext cx="2310504" cy="369332"/>
          </a:xfrm>
          <a:prstGeom prst="rect">
            <a:avLst/>
          </a:prstGeom>
        </p:spPr>
        <p:txBody>
          <a:bodyPr wrap="none">
            <a:spAutoFit/>
          </a:bodyPr>
          <a:lstStyle/>
          <a:p>
            <a:r>
              <a:rPr lang="en-US" b="1" dirty="0"/>
              <a:t>REZULTATE ȘI DISCUȚII</a:t>
            </a:r>
            <a:endParaRPr lang="en-US" sz="2000" b="1" dirty="0"/>
          </a:p>
        </p:txBody>
      </p:sp>
      <p:sp>
        <p:nvSpPr>
          <p:cNvPr id="11" name="Rectangle 10"/>
          <p:cNvSpPr/>
          <p:nvPr/>
        </p:nvSpPr>
        <p:spPr>
          <a:xfrm>
            <a:off x="631332" y="9818281"/>
            <a:ext cx="1563954" cy="369332"/>
          </a:xfrm>
          <a:prstGeom prst="rect">
            <a:avLst/>
          </a:prstGeom>
        </p:spPr>
        <p:txBody>
          <a:bodyPr wrap="none">
            <a:spAutoFit/>
          </a:bodyPr>
          <a:lstStyle/>
          <a:p>
            <a:r>
              <a:rPr lang="en-US" b="1" dirty="0" smtClean="0"/>
              <a:t>CONCLUSIONS</a:t>
            </a:r>
            <a:endParaRPr lang="en-US" b="1" dirty="0"/>
          </a:p>
        </p:txBody>
      </p:sp>
      <p:sp>
        <p:nvSpPr>
          <p:cNvPr id="16" name="Rectangle 15"/>
          <p:cNvSpPr/>
          <p:nvPr/>
        </p:nvSpPr>
        <p:spPr>
          <a:xfrm>
            <a:off x="631332" y="12049811"/>
            <a:ext cx="2788905" cy="369332"/>
          </a:xfrm>
          <a:prstGeom prst="rect">
            <a:avLst/>
          </a:prstGeom>
        </p:spPr>
        <p:txBody>
          <a:bodyPr wrap="none">
            <a:spAutoFit/>
          </a:bodyPr>
          <a:lstStyle/>
          <a:p>
            <a:r>
              <a:rPr lang="en-US" b="1" dirty="0" smtClean="0"/>
              <a:t>BIBLIORAPHIC REFERENCES</a:t>
            </a:r>
            <a:endParaRPr lang="en-US" b="1" dirty="0"/>
          </a:p>
        </p:txBody>
      </p:sp>
      <p:sp>
        <p:nvSpPr>
          <p:cNvPr id="17" name="Rectangle 16"/>
          <p:cNvSpPr/>
          <p:nvPr/>
        </p:nvSpPr>
        <p:spPr>
          <a:xfrm>
            <a:off x="631333" y="3072221"/>
            <a:ext cx="1177951" cy="369332"/>
          </a:xfrm>
          <a:prstGeom prst="rect">
            <a:avLst/>
          </a:prstGeom>
        </p:spPr>
        <p:txBody>
          <a:bodyPr wrap="none">
            <a:spAutoFit/>
          </a:bodyPr>
          <a:lstStyle/>
          <a:p>
            <a:r>
              <a:rPr lang="en-US" b="1" dirty="0" smtClean="0"/>
              <a:t>ABSTRACT</a:t>
            </a:r>
            <a:endParaRPr lang="en-US" b="1" dirty="0"/>
          </a:p>
        </p:txBody>
      </p:sp>
      <p:graphicFrame>
        <p:nvGraphicFramePr>
          <p:cNvPr id="24" name="Chart 23"/>
          <p:cNvGraphicFramePr/>
          <p:nvPr>
            <p:extLst>
              <p:ext uri="{D42A27DB-BD31-4B8C-83A1-F6EECF244321}">
                <p14:modId xmlns:p14="http://schemas.microsoft.com/office/powerpoint/2010/main" val="1363101554"/>
              </p:ext>
            </p:extLst>
          </p:nvPr>
        </p:nvGraphicFramePr>
        <p:xfrm>
          <a:off x="921896" y="7129827"/>
          <a:ext cx="4031591" cy="141219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3656208742"/>
              </p:ext>
            </p:extLst>
          </p:nvPr>
        </p:nvGraphicFramePr>
        <p:xfrm>
          <a:off x="5097780" y="7703820"/>
          <a:ext cx="3185160" cy="1112520"/>
        </p:xfrm>
        <a:graphic>
          <a:graphicData uri="http://schemas.openxmlformats.org/presentationml/2006/ole">
            <mc:AlternateContent xmlns:mc="http://schemas.openxmlformats.org/markup-compatibility/2006">
              <mc:Choice xmlns:v="urn:schemas-microsoft-com:vml" Requires="v">
                <p:oleObj spid="_x0000_s1039" name="Document" r:id="rId5" imgW="6276342" imgH="2771561" progId="Word.Document.12">
                  <p:embed/>
                </p:oleObj>
              </mc:Choice>
              <mc:Fallback>
                <p:oleObj name="Document" r:id="rId5" imgW="6276342" imgH="2771561" progId="Word.Document.12">
                  <p:embed/>
                  <p:pic>
                    <p:nvPicPr>
                      <p:cNvPr id="0" name=""/>
                      <p:cNvPicPr/>
                      <p:nvPr/>
                    </p:nvPicPr>
                    <p:blipFill>
                      <a:blip r:embed="rId6"/>
                      <a:stretch>
                        <a:fillRect/>
                      </a:stretch>
                    </p:blipFill>
                    <p:spPr>
                      <a:xfrm>
                        <a:off x="5097780" y="7703820"/>
                        <a:ext cx="3185160" cy="1112520"/>
                      </a:xfrm>
                      <a:prstGeom prst="rect">
                        <a:avLst/>
                      </a:prstGeom>
                    </p:spPr>
                  </p:pic>
                </p:oleObj>
              </mc:Fallback>
            </mc:AlternateContent>
          </a:graphicData>
        </a:graphic>
      </p:graphicFrame>
      <p:sp>
        <p:nvSpPr>
          <p:cNvPr id="26" name="TextBox 25"/>
          <p:cNvSpPr txBox="1"/>
          <p:nvPr/>
        </p:nvSpPr>
        <p:spPr>
          <a:xfrm>
            <a:off x="5097780" y="6804660"/>
            <a:ext cx="3230880" cy="954107"/>
          </a:xfrm>
          <a:prstGeom prst="rect">
            <a:avLst/>
          </a:prstGeom>
          <a:noFill/>
        </p:spPr>
        <p:txBody>
          <a:bodyPr wrap="square" rtlCol="0">
            <a:spAutoFit/>
          </a:bodyPr>
          <a:lstStyle/>
          <a:p>
            <a:pPr algn="just"/>
            <a:r>
              <a:rPr lang="en-GB" sz="1400" b="1" dirty="0" smtClean="0"/>
              <a:t>Yields </a:t>
            </a:r>
            <a:r>
              <a:rPr lang="en-GB" sz="1400" b="1" dirty="0"/>
              <a:t>of winter wheat varieties tested under ecological and </a:t>
            </a:r>
            <a:r>
              <a:rPr lang="en-GB" sz="1400" b="1" dirty="0" smtClean="0"/>
              <a:t>conventional system </a:t>
            </a:r>
            <a:r>
              <a:rPr lang="en-GB" sz="1400" b="1" dirty="0"/>
              <a:t>at  </a:t>
            </a:r>
            <a:r>
              <a:rPr lang="en-GB" sz="1400" b="1" dirty="0" smtClean="0"/>
              <a:t>A.R.D.S. </a:t>
            </a:r>
            <a:r>
              <a:rPr lang="en-GB" sz="1400" b="1" dirty="0" err="1"/>
              <a:t>Valu</a:t>
            </a:r>
            <a:r>
              <a:rPr lang="en-GB" sz="1400" b="1" dirty="0"/>
              <a:t> </a:t>
            </a:r>
            <a:r>
              <a:rPr lang="en-GB" sz="1400" b="1" dirty="0" err="1"/>
              <a:t>lui</a:t>
            </a:r>
            <a:r>
              <a:rPr lang="en-GB" sz="1400" b="1" dirty="0"/>
              <a:t> </a:t>
            </a:r>
            <a:r>
              <a:rPr lang="en-GB" sz="1400" b="1" dirty="0" err="1"/>
              <a:t>Traian</a:t>
            </a:r>
            <a:r>
              <a:rPr lang="en-GB" sz="1400" b="1" dirty="0"/>
              <a:t>, during </a:t>
            </a:r>
            <a:r>
              <a:rPr lang="en-GB" sz="1400" b="1" dirty="0" smtClean="0"/>
              <a:t>2021-2023</a:t>
            </a:r>
            <a:endParaRPr lang="en-GB" sz="1400" b="1" dirty="0"/>
          </a:p>
        </p:txBody>
      </p:sp>
      <p:sp>
        <p:nvSpPr>
          <p:cNvPr id="27" name="TextBox 26"/>
          <p:cNvSpPr txBox="1"/>
          <p:nvPr/>
        </p:nvSpPr>
        <p:spPr>
          <a:xfrm>
            <a:off x="1220308" y="8464330"/>
            <a:ext cx="3647226" cy="307777"/>
          </a:xfrm>
          <a:prstGeom prst="rect">
            <a:avLst/>
          </a:prstGeom>
          <a:noFill/>
        </p:spPr>
        <p:txBody>
          <a:bodyPr wrap="square" rtlCol="0">
            <a:spAutoFit/>
          </a:bodyPr>
          <a:lstStyle/>
          <a:p>
            <a:r>
              <a:rPr lang="en-GB" sz="1400" b="1" dirty="0" smtClean="0"/>
              <a:t>Average </a:t>
            </a:r>
            <a:r>
              <a:rPr lang="en-GB" sz="1400" b="1" dirty="0"/>
              <a:t>of yields at winter </a:t>
            </a:r>
            <a:r>
              <a:rPr lang="en-GB" sz="1400" b="1" dirty="0" smtClean="0"/>
              <a:t>wheat varieties</a:t>
            </a:r>
            <a:endParaRPr lang="en-GB" sz="1400" b="1" dirty="0"/>
          </a:p>
        </p:txBody>
      </p:sp>
    </p:spTree>
    <p:extLst>
      <p:ext uri="{BB962C8B-B14F-4D97-AF65-F5344CB8AC3E}">
        <p14:creationId xmlns:p14="http://schemas.microsoft.com/office/powerpoint/2010/main" val="26761496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222</TotalTime>
  <Words>563</Words>
  <Application>Microsoft Office PowerPoint</Application>
  <PresentationFormat>Custom</PresentationFormat>
  <Paragraphs>25</Paragraphs>
  <Slides>1</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7" baseType="lpstr">
      <vt:lpstr>Arial</vt:lpstr>
      <vt:lpstr>Calibri</vt:lpstr>
      <vt:lpstr>Calibri Light</vt:lpstr>
      <vt:lpstr>Times New Roman</vt:lpstr>
      <vt:lpstr>Office Theme</vt:lpstr>
      <vt:lpstr>Document</vt:lpstr>
      <vt:lpstr>     COMPARATIVE STUDY OF SOME ROMANIAN WHEAT VARIETIES CULTIVATED IN ECOLOGICAL AND CONVENTIONAL SYSTEM  AT A.R.D.S. VALU LUI TRAIAN                                                                                       Authors: MIHAI TILIHOI, MONICA TANC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TITLUL</dc:title>
  <dc:creator>admin</dc:creator>
  <cp:lastModifiedBy>aurel.badiu</cp:lastModifiedBy>
  <cp:revision>17</cp:revision>
  <dcterms:created xsi:type="dcterms:W3CDTF">2024-02-27T07:52:51Z</dcterms:created>
  <dcterms:modified xsi:type="dcterms:W3CDTF">2024-05-14T05:00:44Z</dcterms:modified>
</cp:coreProperties>
</file>