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80513" cy="15192375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2" d="100"/>
          <a:sy n="52" d="100"/>
        </p:scale>
        <p:origin x="330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8539" y="2486346"/>
            <a:ext cx="7803436" cy="5289197"/>
          </a:xfrm>
        </p:spPr>
        <p:txBody>
          <a:bodyPr anchor="b"/>
          <a:lstStyle>
            <a:lvl1pPr algn="ctr">
              <a:defRPr sz="602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7564" y="7979515"/>
            <a:ext cx="6885385" cy="3667973"/>
          </a:xfrm>
        </p:spPr>
        <p:txBody>
          <a:bodyPr/>
          <a:lstStyle>
            <a:lvl1pPr marL="0" indent="0" algn="ctr">
              <a:buNone/>
              <a:defRPr sz="2410"/>
            </a:lvl1pPr>
            <a:lvl2pPr marL="459029" indent="0" algn="ctr">
              <a:buNone/>
              <a:defRPr sz="2008"/>
            </a:lvl2pPr>
            <a:lvl3pPr marL="918058" indent="0" algn="ctr">
              <a:buNone/>
              <a:defRPr sz="1807"/>
            </a:lvl3pPr>
            <a:lvl4pPr marL="1377086" indent="0" algn="ctr">
              <a:buNone/>
              <a:defRPr sz="1606"/>
            </a:lvl4pPr>
            <a:lvl5pPr marL="1836115" indent="0" algn="ctr">
              <a:buNone/>
              <a:defRPr sz="1606"/>
            </a:lvl5pPr>
            <a:lvl6pPr marL="2295144" indent="0" algn="ctr">
              <a:buNone/>
              <a:defRPr sz="1606"/>
            </a:lvl6pPr>
            <a:lvl7pPr marL="2754173" indent="0" algn="ctr">
              <a:buNone/>
              <a:defRPr sz="1606"/>
            </a:lvl7pPr>
            <a:lvl8pPr marL="3213202" indent="0" algn="ctr">
              <a:buNone/>
              <a:defRPr sz="1606"/>
            </a:lvl8pPr>
            <a:lvl9pPr marL="3672230" indent="0" algn="ctr">
              <a:buNone/>
              <a:defRPr sz="160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794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374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9805" y="808853"/>
            <a:ext cx="1979548" cy="128748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1161" y="808853"/>
            <a:ext cx="5823888" cy="1287483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997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634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6379" y="3787548"/>
            <a:ext cx="7918192" cy="6319605"/>
          </a:xfrm>
        </p:spPr>
        <p:txBody>
          <a:bodyPr anchor="b"/>
          <a:lstStyle>
            <a:lvl1pPr>
              <a:defRPr sz="602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6379" y="10166939"/>
            <a:ext cx="7918192" cy="3323331"/>
          </a:xfrm>
        </p:spPr>
        <p:txBody>
          <a:bodyPr/>
          <a:lstStyle>
            <a:lvl1pPr marL="0" indent="0">
              <a:buNone/>
              <a:defRPr sz="2410">
                <a:solidFill>
                  <a:schemeClr val="tx1"/>
                </a:solidFill>
              </a:defRPr>
            </a:lvl1pPr>
            <a:lvl2pPr marL="459029" indent="0">
              <a:buNone/>
              <a:defRPr sz="2008">
                <a:solidFill>
                  <a:schemeClr val="tx1">
                    <a:tint val="75000"/>
                  </a:schemeClr>
                </a:solidFill>
              </a:defRPr>
            </a:lvl2pPr>
            <a:lvl3pPr marL="918058" indent="0">
              <a:buNone/>
              <a:defRPr sz="1807">
                <a:solidFill>
                  <a:schemeClr val="tx1">
                    <a:tint val="75000"/>
                  </a:schemeClr>
                </a:solidFill>
              </a:defRPr>
            </a:lvl3pPr>
            <a:lvl4pPr marL="1377086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4pPr>
            <a:lvl5pPr marL="1836115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5pPr>
            <a:lvl6pPr marL="2295144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6pPr>
            <a:lvl7pPr marL="2754173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7pPr>
            <a:lvl8pPr marL="3213202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8pPr>
            <a:lvl9pPr marL="3672230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20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1160" y="4044267"/>
            <a:ext cx="3901718" cy="96394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7635" y="4044267"/>
            <a:ext cx="3901718" cy="96394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430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356" y="808857"/>
            <a:ext cx="7918192" cy="29364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57" y="3724243"/>
            <a:ext cx="3883787" cy="1825194"/>
          </a:xfrm>
        </p:spPr>
        <p:txBody>
          <a:bodyPr anchor="b"/>
          <a:lstStyle>
            <a:lvl1pPr marL="0" indent="0">
              <a:buNone/>
              <a:defRPr sz="2410" b="1"/>
            </a:lvl1pPr>
            <a:lvl2pPr marL="459029" indent="0">
              <a:buNone/>
              <a:defRPr sz="2008" b="1"/>
            </a:lvl2pPr>
            <a:lvl3pPr marL="918058" indent="0">
              <a:buNone/>
              <a:defRPr sz="1807" b="1"/>
            </a:lvl3pPr>
            <a:lvl4pPr marL="1377086" indent="0">
              <a:buNone/>
              <a:defRPr sz="1606" b="1"/>
            </a:lvl4pPr>
            <a:lvl5pPr marL="1836115" indent="0">
              <a:buNone/>
              <a:defRPr sz="1606" b="1"/>
            </a:lvl5pPr>
            <a:lvl6pPr marL="2295144" indent="0">
              <a:buNone/>
              <a:defRPr sz="1606" b="1"/>
            </a:lvl6pPr>
            <a:lvl7pPr marL="2754173" indent="0">
              <a:buNone/>
              <a:defRPr sz="1606" b="1"/>
            </a:lvl7pPr>
            <a:lvl8pPr marL="3213202" indent="0">
              <a:buNone/>
              <a:defRPr sz="1606" b="1"/>
            </a:lvl8pPr>
            <a:lvl9pPr marL="3672230" indent="0">
              <a:buNone/>
              <a:defRPr sz="160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57" y="5549437"/>
            <a:ext cx="3883787" cy="816238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635" y="3724243"/>
            <a:ext cx="3902914" cy="1825194"/>
          </a:xfrm>
        </p:spPr>
        <p:txBody>
          <a:bodyPr anchor="b"/>
          <a:lstStyle>
            <a:lvl1pPr marL="0" indent="0">
              <a:buNone/>
              <a:defRPr sz="2410" b="1"/>
            </a:lvl1pPr>
            <a:lvl2pPr marL="459029" indent="0">
              <a:buNone/>
              <a:defRPr sz="2008" b="1"/>
            </a:lvl2pPr>
            <a:lvl3pPr marL="918058" indent="0">
              <a:buNone/>
              <a:defRPr sz="1807" b="1"/>
            </a:lvl3pPr>
            <a:lvl4pPr marL="1377086" indent="0">
              <a:buNone/>
              <a:defRPr sz="1606" b="1"/>
            </a:lvl4pPr>
            <a:lvl5pPr marL="1836115" indent="0">
              <a:buNone/>
              <a:defRPr sz="1606" b="1"/>
            </a:lvl5pPr>
            <a:lvl6pPr marL="2295144" indent="0">
              <a:buNone/>
              <a:defRPr sz="1606" b="1"/>
            </a:lvl6pPr>
            <a:lvl7pPr marL="2754173" indent="0">
              <a:buNone/>
              <a:defRPr sz="1606" b="1"/>
            </a:lvl7pPr>
            <a:lvl8pPr marL="3213202" indent="0">
              <a:buNone/>
              <a:defRPr sz="1606" b="1"/>
            </a:lvl8pPr>
            <a:lvl9pPr marL="3672230" indent="0">
              <a:buNone/>
              <a:defRPr sz="160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7635" y="5549437"/>
            <a:ext cx="3902914" cy="816238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89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506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816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356" y="1012825"/>
            <a:ext cx="2960954" cy="3544888"/>
          </a:xfrm>
        </p:spPr>
        <p:txBody>
          <a:bodyPr anchor="b"/>
          <a:lstStyle>
            <a:lvl1pPr>
              <a:defRPr sz="321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02914" y="2187424"/>
            <a:ext cx="4647635" cy="10796433"/>
          </a:xfrm>
        </p:spPr>
        <p:txBody>
          <a:bodyPr/>
          <a:lstStyle>
            <a:lvl1pPr>
              <a:defRPr sz="3213"/>
            </a:lvl1pPr>
            <a:lvl2pPr>
              <a:defRPr sz="2811"/>
            </a:lvl2pPr>
            <a:lvl3pPr>
              <a:defRPr sz="2410"/>
            </a:lvl3pPr>
            <a:lvl4pPr>
              <a:defRPr sz="2008"/>
            </a:lvl4pPr>
            <a:lvl5pPr>
              <a:defRPr sz="2008"/>
            </a:lvl5pPr>
            <a:lvl6pPr>
              <a:defRPr sz="2008"/>
            </a:lvl6pPr>
            <a:lvl7pPr>
              <a:defRPr sz="2008"/>
            </a:lvl7pPr>
            <a:lvl8pPr>
              <a:defRPr sz="2008"/>
            </a:lvl8pPr>
            <a:lvl9pPr>
              <a:defRPr sz="2008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2356" y="4557713"/>
            <a:ext cx="2960954" cy="8443726"/>
          </a:xfrm>
        </p:spPr>
        <p:txBody>
          <a:bodyPr/>
          <a:lstStyle>
            <a:lvl1pPr marL="0" indent="0">
              <a:buNone/>
              <a:defRPr sz="1606"/>
            </a:lvl1pPr>
            <a:lvl2pPr marL="459029" indent="0">
              <a:buNone/>
              <a:defRPr sz="1406"/>
            </a:lvl2pPr>
            <a:lvl3pPr marL="918058" indent="0">
              <a:buNone/>
              <a:defRPr sz="1205"/>
            </a:lvl3pPr>
            <a:lvl4pPr marL="1377086" indent="0">
              <a:buNone/>
              <a:defRPr sz="1004"/>
            </a:lvl4pPr>
            <a:lvl5pPr marL="1836115" indent="0">
              <a:buNone/>
              <a:defRPr sz="1004"/>
            </a:lvl5pPr>
            <a:lvl6pPr marL="2295144" indent="0">
              <a:buNone/>
              <a:defRPr sz="1004"/>
            </a:lvl6pPr>
            <a:lvl7pPr marL="2754173" indent="0">
              <a:buNone/>
              <a:defRPr sz="1004"/>
            </a:lvl7pPr>
            <a:lvl8pPr marL="3213202" indent="0">
              <a:buNone/>
              <a:defRPr sz="1004"/>
            </a:lvl8pPr>
            <a:lvl9pPr marL="3672230" indent="0">
              <a:buNone/>
              <a:defRPr sz="1004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620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356" y="1012825"/>
            <a:ext cx="2960954" cy="3544888"/>
          </a:xfrm>
        </p:spPr>
        <p:txBody>
          <a:bodyPr anchor="b"/>
          <a:lstStyle>
            <a:lvl1pPr>
              <a:defRPr sz="321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902914" y="2187424"/>
            <a:ext cx="4647635" cy="10796433"/>
          </a:xfrm>
        </p:spPr>
        <p:txBody>
          <a:bodyPr anchor="t"/>
          <a:lstStyle>
            <a:lvl1pPr marL="0" indent="0">
              <a:buNone/>
              <a:defRPr sz="3213"/>
            </a:lvl1pPr>
            <a:lvl2pPr marL="459029" indent="0">
              <a:buNone/>
              <a:defRPr sz="2811"/>
            </a:lvl2pPr>
            <a:lvl3pPr marL="918058" indent="0">
              <a:buNone/>
              <a:defRPr sz="2410"/>
            </a:lvl3pPr>
            <a:lvl4pPr marL="1377086" indent="0">
              <a:buNone/>
              <a:defRPr sz="2008"/>
            </a:lvl4pPr>
            <a:lvl5pPr marL="1836115" indent="0">
              <a:buNone/>
              <a:defRPr sz="2008"/>
            </a:lvl5pPr>
            <a:lvl6pPr marL="2295144" indent="0">
              <a:buNone/>
              <a:defRPr sz="2008"/>
            </a:lvl6pPr>
            <a:lvl7pPr marL="2754173" indent="0">
              <a:buNone/>
              <a:defRPr sz="2008"/>
            </a:lvl7pPr>
            <a:lvl8pPr marL="3213202" indent="0">
              <a:buNone/>
              <a:defRPr sz="2008"/>
            </a:lvl8pPr>
            <a:lvl9pPr marL="3672230" indent="0">
              <a:buNone/>
              <a:defRPr sz="2008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2356" y="4557713"/>
            <a:ext cx="2960954" cy="8443726"/>
          </a:xfrm>
        </p:spPr>
        <p:txBody>
          <a:bodyPr/>
          <a:lstStyle>
            <a:lvl1pPr marL="0" indent="0">
              <a:buNone/>
              <a:defRPr sz="1606"/>
            </a:lvl1pPr>
            <a:lvl2pPr marL="459029" indent="0">
              <a:buNone/>
              <a:defRPr sz="1406"/>
            </a:lvl2pPr>
            <a:lvl3pPr marL="918058" indent="0">
              <a:buNone/>
              <a:defRPr sz="1205"/>
            </a:lvl3pPr>
            <a:lvl4pPr marL="1377086" indent="0">
              <a:buNone/>
              <a:defRPr sz="1004"/>
            </a:lvl4pPr>
            <a:lvl5pPr marL="1836115" indent="0">
              <a:buNone/>
              <a:defRPr sz="1004"/>
            </a:lvl5pPr>
            <a:lvl6pPr marL="2295144" indent="0">
              <a:buNone/>
              <a:defRPr sz="1004"/>
            </a:lvl6pPr>
            <a:lvl7pPr marL="2754173" indent="0">
              <a:buNone/>
              <a:defRPr sz="1004"/>
            </a:lvl7pPr>
            <a:lvl8pPr marL="3213202" indent="0">
              <a:buNone/>
              <a:defRPr sz="1004"/>
            </a:lvl8pPr>
            <a:lvl9pPr marL="3672230" indent="0">
              <a:buNone/>
              <a:defRPr sz="1004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217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1161" y="808857"/>
            <a:ext cx="7918192" cy="29364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1161" y="4044267"/>
            <a:ext cx="7918192" cy="9639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1160" y="14081084"/>
            <a:ext cx="2065615" cy="8088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6A2A3C-5716-4556-9FE0-DD4B3B8C964D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1045" y="14081084"/>
            <a:ext cx="3098423" cy="8088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83738" y="14081084"/>
            <a:ext cx="2065615" cy="8088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019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8058" rtl="0" eaLnBrk="1" latinLnBrk="0" hangingPunct="1">
        <a:lnSpc>
          <a:spcPct val="90000"/>
        </a:lnSpc>
        <a:spcBef>
          <a:spcPct val="0"/>
        </a:spcBef>
        <a:buNone/>
        <a:defRPr sz="44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9514" indent="-229514" algn="l" defTabSz="918058" rtl="0" eaLnBrk="1" latinLnBrk="0" hangingPunct="1">
        <a:lnSpc>
          <a:spcPct val="90000"/>
        </a:lnSpc>
        <a:spcBef>
          <a:spcPts val="1004"/>
        </a:spcBef>
        <a:buFont typeface="Arial" panose="020B0604020202020204" pitchFamily="34" charset="0"/>
        <a:buChar char="•"/>
        <a:defRPr sz="2811" kern="1200">
          <a:solidFill>
            <a:schemeClr val="tx1"/>
          </a:solidFill>
          <a:latin typeface="+mn-lt"/>
          <a:ea typeface="+mn-ea"/>
          <a:cs typeface="+mn-cs"/>
        </a:defRPr>
      </a:lvl1pPr>
      <a:lvl2pPr marL="688543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2410" kern="1200">
          <a:solidFill>
            <a:schemeClr val="tx1"/>
          </a:solidFill>
          <a:latin typeface="+mn-lt"/>
          <a:ea typeface="+mn-ea"/>
          <a:cs typeface="+mn-cs"/>
        </a:defRPr>
      </a:lvl2pPr>
      <a:lvl3pPr marL="1147572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2008" kern="1200">
          <a:solidFill>
            <a:schemeClr val="tx1"/>
          </a:solidFill>
          <a:latin typeface="+mn-lt"/>
          <a:ea typeface="+mn-ea"/>
          <a:cs typeface="+mn-cs"/>
        </a:defRPr>
      </a:lvl3pPr>
      <a:lvl4pPr marL="1606601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4pPr>
      <a:lvl5pPr marL="2065630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5pPr>
      <a:lvl6pPr marL="2524658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6pPr>
      <a:lvl7pPr marL="2983687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7pPr>
      <a:lvl8pPr marL="3442716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8pPr>
      <a:lvl9pPr marL="3901745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1pPr>
      <a:lvl2pPr marL="459029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2pPr>
      <a:lvl3pPr marL="918058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3pPr>
      <a:lvl4pPr marL="1377086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4pPr>
      <a:lvl5pPr marL="1836115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5pPr>
      <a:lvl6pPr marL="2295144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6pPr>
      <a:lvl7pPr marL="2754173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7pPr>
      <a:lvl8pPr marL="3213202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8pPr>
      <a:lvl9pPr marL="3672230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8536" y="2070700"/>
            <a:ext cx="7803436" cy="865796"/>
          </a:xfrm>
        </p:spPr>
        <p:txBody>
          <a:bodyPr>
            <a:noAutofit/>
          </a:bodyPr>
          <a:lstStyle/>
          <a:p>
            <a:r>
              <a:rPr lang="en-US" sz="2200" b="1" dirty="0">
                <a:solidFill>
                  <a:srgbClr val="FF0000"/>
                </a:solidFill>
              </a:rPr>
              <a:t>EFECTUL UNOR ERBICIDE ASUPRA MEZOFAUNEI EDAFICE LA CULTURA BOBULUI, ÎN CONDIȚIILE ECOLOGICE DIN NORDUL ȚĂRII</a:t>
            </a:r>
            <a:r>
              <a:rPr lang="ro-RO" sz="2000" b="1" dirty="0">
                <a:solidFill>
                  <a:srgbClr val="FF0000"/>
                </a:solidFill>
              </a:rPr>
              <a:t/>
            </a:r>
            <a:br>
              <a:rPr lang="ro-RO" sz="2000" b="1" dirty="0">
                <a:solidFill>
                  <a:srgbClr val="FF0000"/>
                </a:solidFill>
              </a:rPr>
            </a:br>
            <a:r>
              <a:rPr lang="ro-RO" sz="1800" b="1" dirty="0">
                <a:solidFill>
                  <a:srgbClr val="FF0000"/>
                </a:solidFill>
              </a:rPr>
              <a:t>Autori: Ioan Cătălin ENEA, Gheorghe SAGHIN</a:t>
            </a:r>
            <a:endParaRPr lang="en-US" sz="2000" b="1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051" y="140268"/>
            <a:ext cx="1417690" cy="1834013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213051" y="1974281"/>
            <a:ext cx="864000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7563" y="345555"/>
            <a:ext cx="6885385" cy="817013"/>
          </a:xfrm>
        </p:spPr>
        <p:txBody>
          <a:bodyPr>
            <a:noAutofit/>
          </a:bodyPr>
          <a:lstStyle/>
          <a:p>
            <a:r>
              <a:rPr lang="ro-RO" sz="2400" b="1" dirty="0"/>
              <a:t>ACADEMIA DE ȘTIINȚE AGRICOLE ȘI SILVICE </a:t>
            </a:r>
            <a:endParaRPr lang="en-US" sz="2400" b="1" dirty="0"/>
          </a:p>
          <a:p>
            <a:r>
              <a:rPr lang="ro-RO" sz="2400" b="1" dirty="0"/>
              <a:t>“</a:t>
            </a:r>
            <a:r>
              <a:rPr lang="ro-RO" sz="2400" b="1" i="1" dirty="0"/>
              <a:t>GHEORGHE IONESCU ȘIȘEȘTI</a:t>
            </a:r>
            <a:r>
              <a:rPr lang="en-US" sz="2400" b="1" dirty="0"/>
              <a:t>”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256634" y="1258987"/>
            <a:ext cx="6885385" cy="3794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8058" rtl="0" eaLnBrk="1" latinLnBrk="0" hangingPunct="1">
              <a:lnSpc>
                <a:spcPct val="90000"/>
              </a:lnSpc>
              <a:spcBef>
                <a:spcPts val="1004"/>
              </a:spcBef>
              <a:buFont typeface="Arial" panose="020B0604020202020204" pitchFamily="34" charset="0"/>
              <a:buNone/>
              <a:defRPr sz="241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9029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200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8058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80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7086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36115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95144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54173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13202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72230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o-RO" sz="2200" b="1" dirty="0">
                <a:solidFill>
                  <a:srgbClr val="FF0000"/>
                </a:solidFill>
              </a:rPr>
              <a:t>STAȚIUNEA DE CERCETARE-DEZVOLTARE AGRICOLĂ SUCEAVA</a:t>
            </a:r>
            <a:endParaRPr lang="en-US" sz="2200" b="1" dirty="0">
              <a:solidFill>
                <a:srgbClr val="FF0000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22252" y="2980120"/>
            <a:ext cx="8135993" cy="4997992"/>
          </a:xfrm>
          <a:prstGeom prst="rect">
            <a:avLst/>
          </a:prstGeom>
          <a:ln w="22225">
            <a:solidFill>
              <a:schemeClr val="tx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805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2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REZUMAT</a:t>
            </a:r>
            <a:endParaRPr lang="ro-RO" sz="1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prezenta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lucrare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analizează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acţiunea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exercitată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erbicidul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Dual Gold </a:t>
            </a:r>
            <a:r>
              <a:rPr lang="ro-RO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960 EC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ro-RO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combaterea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buruienilor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cultura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bobului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asupra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microartropodelor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edafice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agrosistemul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cercetat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o-RO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Referitor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efectul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erbicidului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asupra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microartropodelor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au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fost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analizate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principalele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grupe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trofice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ale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lanţului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detritic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o-RO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grupa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speciilor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detritomicrofitofage</a:t>
            </a:r>
            <a:r>
              <a:rPr lang="ro-RO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care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intervin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refacerea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cale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naturală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fertilităţii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solului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disiminarea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microflorei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acestuia</a:t>
            </a:r>
            <a:r>
              <a:rPr lang="ro-RO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o-RO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grupa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speciilor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zoofage</a:t>
            </a:r>
            <a:r>
              <a:rPr lang="ro-RO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care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contribuie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reglarea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numerică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faunei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edafice</a:t>
            </a:r>
            <a:r>
              <a:rPr lang="ro-RO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r>
              <a:rPr lang="en-US" altLang="en-US" sz="1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S-au </a:t>
            </a:r>
            <a:r>
              <a:rPr lang="en-US" altLang="en-US" sz="1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luat</a:t>
            </a:r>
            <a:r>
              <a:rPr lang="en-US" altLang="en-US" sz="1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altLang="en-US" sz="1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studiu</a:t>
            </a:r>
            <a:r>
              <a:rPr lang="en-US" altLang="en-US" sz="1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11 </a:t>
            </a:r>
            <a:r>
              <a:rPr lang="en-US" altLang="en-US" sz="1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variante</a:t>
            </a:r>
            <a:r>
              <a:rPr lang="en-US" altLang="en-US" sz="1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altLang="en-US" sz="1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cercetare</a:t>
            </a:r>
            <a:r>
              <a:rPr lang="en-US" altLang="en-US" sz="1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1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nelucrat</a:t>
            </a:r>
            <a:r>
              <a:rPr lang="en-US" altLang="en-US" sz="1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1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netratat</a:t>
            </a:r>
            <a:r>
              <a:rPr lang="en-US" altLang="en-US" sz="1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1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lucrat</a:t>
            </a:r>
            <a:r>
              <a:rPr lang="en-US" altLang="en-US" sz="1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manual, </a:t>
            </a:r>
            <a:r>
              <a:rPr lang="en-US" altLang="en-US" sz="1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variante</a:t>
            </a:r>
            <a:r>
              <a:rPr lang="en-US" altLang="en-US" sz="1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semănate</a:t>
            </a:r>
            <a:r>
              <a:rPr lang="en-US" altLang="en-US" sz="1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altLang="en-US" sz="1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două</a:t>
            </a:r>
            <a:r>
              <a:rPr lang="en-US" altLang="en-US" sz="1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distanţe</a:t>
            </a:r>
            <a:r>
              <a:rPr lang="en-US" altLang="en-US" sz="1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între</a:t>
            </a:r>
            <a:r>
              <a:rPr lang="en-US" altLang="en-US" sz="1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rânduri</a:t>
            </a:r>
            <a:r>
              <a:rPr lang="en-US" altLang="en-US" sz="1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(30 cm </a:t>
            </a:r>
            <a:r>
              <a:rPr lang="en-US" altLang="en-US" sz="1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US" altLang="en-US" sz="1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50 cm) </a:t>
            </a:r>
            <a:r>
              <a:rPr lang="en-US" altLang="en-US" sz="1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US" altLang="en-US" sz="1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7 </a:t>
            </a:r>
            <a:r>
              <a:rPr lang="en-US" altLang="en-US" sz="1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variante</a:t>
            </a:r>
            <a:r>
              <a:rPr lang="en-US" altLang="en-US" sz="1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tratate</a:t>
            </a:r>
            <a:r>
              <a:rPr lang="en-US" altLang="en-US" sz="1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altLang="en-US" sz="1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erbicid</a:t>
            </a:r>
            <a:r>
              <a:rPr lang="en-US" altLang="en-US" sz="1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privinţa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comunităţilor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microartropode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edafice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nu s-au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observat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diferenţe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cantitative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semnificative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între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variantele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luate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studiu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Singurele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modificări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constatate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referă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structura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trofică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comunităţii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microartropode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edafice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atât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dispariţia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grupelor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fitofage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ale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căror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surse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s-au redus ca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urmare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înlăturării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buruienilor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cât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micşorarea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procentului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participare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prădătorilor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până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totala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dispariţie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grupe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sensibilitate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crescută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faţă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substanţele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chimice</a:t>
            </a: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o-RO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Din </a:t>
            </a:r>
            <a:r>
              <a:rPr lang="fr-FR" sz="1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analiza</a:t>
            </a:r>
            <a:r>
              <a:rPr lang="fr-FR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raportului</a:t>
            </a:r>
            <a:r>
              <a:rPr lang="fr-FR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numeric</a:t>
            </a:r>
            <a:r>
              <a:rPr lang="fr-FR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dintre</a:t>
            </a:r>
            <a:r>
              <a:rPr lang="fr-FR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cele</a:t>
            </a:r>
            <a:r>
              <a:rPr lang="fr-FR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două</a:t>
            </a:r>
            <a:r>
              <a:rPr lang="fr-FR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grupe</a:t>
            </a:r>
            <a:r>
              <a:rPr lang="fr-FR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ale </a:t>
            </a:r>
            <a:r>
              <a:rPr lang="fr-FR" sz="1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mezofaunei</a:t>
            </a:r>
            <a:r>
              <a:rPr lang="fr-FR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microartropodelor</a:t>
            </a:r>
            <a:r>
              <a:rPr lang="fr-FR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analizate</a:t>
            </a:r>
            <a:r>
              <a:rPr lang="fr-FR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1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reiese</a:t>
            </a:r>
            <a:r>
              <a:rPr lang="fr-FR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fr-FR" sz="1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dominanţă</a:t>
            </a:r>
            <a:r>
              <a:rPr lang="fr-FR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numerică</a:t>
            </a:r>
            <a:r>
              <a:rPr lang="fr-FR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crescută</a:t>
            </a:r>
            <a:r>
              <a:rPr lang="fr-FR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fr-FR" sz="1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detritomicrofitofagilor</a:t>
            </a:r>
            <a:r>
              <a:rPr lang="fr-FR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fr-FR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toate</a:t>
            </a:r>
            <a:r>
              <a:rPr lang="fr-FR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variantele</a:t>
            </a:r>
            <a:r>
              <a:rPr lang="fr-FR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fr-FR" sz="1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luate</a:t>
            </a:r>
            <a:r>
              <a:rPr lang="fr-FR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fr-FR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studiu</a:t>
            </a:r>
            <a:r>
              <a:rPr lang="fr-FR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comparativ</a:t>
            </a:r>
            <a:r>
              <a:rPr lang="fr-FR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</a:t>
            </a:r>
            <a:r>
              <a:rPr lang="fr-FR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grupa</a:t>
            </a:r>
            <a:r>
              <a:rPr lang="fr-FR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zoofagilor</a:t>
            </a:r>
            <a:r>
              <a:rPr lang="fr-FR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1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ceea</a:t>
            </a:r>
            <a:r>
              <a:rPr lang="fr-FR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ce </a:t>
            </a:r>
            <a:r>
              <a:rPr lang="fr-FR" sz="1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sugerează</a:t>
            </a:r>
            <a:r>
              <a:rPr lang="fr-FR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fr-FR" sz="1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influenţă</a:t>
            </a:r>
            <a:r>
              <a:rPr lang="fr-FR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negativă</a:t>
            </a:r>
            <a:r>
              <a:rPr lang="fr-FR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fr-FR" sz="1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erbicidului</a:t>
            </a:r>
            <a:r>
              <a:rPr lang="fr-FR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asupra</a:t>
            </a:r>
            <a:r>
              <a:rPr lang="fr-FR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zoofagilor</a:t>
            </a:r>
            <a:r>
              <a:rPr lang="fr-FR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unde</a:t>
            </a:r>
            <a:r>
              <a:rPr lang="fr-FR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fr-FR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varianta </a:t>
            </a:r>
            <a:r>
              <a:rPr lang="fr-FR" sz="1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tratată</a:t>
            </a:r>
            <a:r>
              <a:rPr lang="fr-FR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</a:t>
            </a:r>
            <a:r>
              <a:rPr lang="fr-FR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erbicid</a:t>
            </a:r>
            <a:r>
              <a:rPr lang="fr-FR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fr-FR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doză</a:t>
            </a:r>
            <a:r>
              <a:rPr lang="fr-FR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maximă</a:t>
            </a:r>
            <a:r>
              <a:rPr lang="fr-FR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1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aplicat</a:t>
            </a:r>
            <a:r>
              <a:rPr lang="fr-FR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după</a:t>
            </a:r>
            <a:r>
              <a:rPr lang="fr-FR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răsărirea</a:t>
            </a:r>
            <a:r>
              <a:rPr lang="fr-FR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plantelor</a:t>
            </a:r>
            <a:r>
              <a:rPr lang="fr-FR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bob, </a:t>
            </a:r>
            <a:r>
              <a:rPr lang="fr-FR" sz="1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zoofagii</a:t>
            </a:r>
            <a:r>
              <a:rPr lang="fr-FR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lipsesc</a:t>
            </a:r>
            <a:r>
              <a:rPr lang="fr-FR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fr-FR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totalitate</a:t>
            </a:r>
            <a:endParaRPr lang="ro-RO" sz="1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27326" y="14484489"/>
            <a:ext cx="864000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604481" y="14484489"/>
            <a:ext cx="585713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/>
              <a:t>CONFERINTA ANIVERSARA ICAR</a:t>
            </a:r>
            <a:r>
              <a:rPr lang="ro-RO" sz="2000" b="1" dirty="0"/>
              <a:t> ed. III</a:t>
            </a:r>
            <a:endParaRPr lang="en-US" sz="2000" b="1" dirty="0"/>
          </a:p>
          <a:p>
            <a:pPr algn="ctr"/>
            <a:r>
              <a:rPr lang="en-US" sz="2000" b="1" dirty="0" err="1"/>
              <a:t>Bucuresti</a:t>
            </a:r>
            <a:r>
              <a:rPr lang="en-US" sz="2000" b="1" dirty="0"/>
              <a:t>, 30 </a:t>
            </a:r>
            <a:r>
              <a:rPr lang="en-US" sz="2000" b="1" dirty="0" err="1"/>
              <a:t>mai</a:t>
            </a:r>
            <a:r>
              <a:rPr lang="en-US" sz="2000" b="1" dirty="0"/>
              <a:t> 2024</a:t>
            </a: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522254" y="8257310"/>
            <a:ext cx="8135993" cy="2308324"/>
          </a:xfrm>
          <a:prstGeom prst="rect">
            <a:avLst/>
          </a:prstGeom>
          <a:ln w="22225">
            <a:solidFill>
              <a:schemeClr val="tx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805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2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1800" dirty="0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522250" y="10961660"/>
            <a:ext cx="8135993" cy="1439835"/>
          </a:xfrm>
          <a:prstGeom prst="rect">
            <a:avLst/>
          </a:prstGeom>
          <a:ln w="22225">
            <a:solidFill>
              <a:schemeClr val="tx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805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2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o-RO" sz="1800" b="1" dirty="0"/>
          </a:p>
          <a:p>
            <a:pPr algn="l"/>
            <a:endParaRPr lang="ro-RO" sz="1800" b="1" dirty="0"/>
          </a:p>
          <a:p>
            <a:pPr algn="l"/>
            <a:endParaRPr lang="ro-RO" sz="1800" b="1" dirty="0"/>
          </a:p>
          <a:p>
            <a:pPr algn="l"/>
            <a:endParaRPr lang="ro-RO" sz="1800" b="1" dirty="0"/>
          </a:p>
          <a:p>
            <a:pPr algn="l"/>
            <a:endParaRPr lang="ro-RO" sz="1800" b="1" dirty="0"/>
          </a:p>
          <a:p>
            <a:pPr algn="l"/>
            <a:endParaRPr lang="ro-RO" sz="1800" b="1" dirty="0"/>
          </a:p>
          <a:p>
            <a:pPr algn="l"/>
            <a:endParaRPr lang="ro-RO" sz="1800" b="1" dirty="0"/>
          </a:p>
          <a:p>
            <a:pPr algn="l"/>
            <a:endParaRPr lang="ro-RO" sz="1800" b="1" dirty="0"/>
          </a:p>
          <a:p>
            <a:pPr algn="l"/>
            <a:endParaRPr lang="ro-RO" sz="1800" b="1" dirty="0"/>
          </a:p>
          <a:p>
            <a:pPr algn="l"/>
            <a:endParaRPr lang="ro-RO" sz="1800" b="1" dirty="0"/>
          </a:p>
          <a:p>
            <a:pPr algn="l"/>
            <a:endParaRPr lang="ro-RO" sz="1800" b="1" dirty="0"/>
          </a:p>
          <a:p>
            <a:pPr algn="l"/>
            <a:r>
              <a:rPr lang="en-US" sz="1800" b="1" dirty="0"/>
              <a:t>CONCLUZII</a:t>
            </a:r>
          </a:p>
          <a:p>
            <a:pPr algn="just"/>
            <a:r>
              <a:rPr lang="ro-RO" sz="1400" dirty="0"/>
              <a:t>1. </a:t>
            </a:r>
            <a:r>
              <a:rPr lang="fr-FR" sz="1400" b="1" dirty="0" err="1"/>
              <a:t>În</a:t>
            </a:r>
            <a:r>
              <a:rPr lang="fr-FR" sz="1400" b="1" dirty="0"/>
              <a:t> </a:t>
            </a:r>
            <a:r>
              <a:rPr lang="fr-FR" sz="1400" b="1" dirty="0" err="1"/>
              <a:t>privinţa</a:t>
            </a:r>
            <a:r>
              <a:rPr lang="fr-FR" sz="1400" b="1" dirty="0"/>
              <a:t> </a:t>
            </a:r>
            <a:r>
              <a:rPr lang="fr-FR" sz="1400" b="1" dirty="0" err="1"/>
              <a:t>comunităţilor</a:t>
            </a:r>
            <a:r>
              <a:rPr lang="fr-FR" sz="1400" b="1" dirty="0"/>
              <a:t> de </a:t>
            </a:r>
            <a:r>
              <a:rPr lang="fr-FR" sz="1400" b="1" dirty="0" err="1"/>
              <a:t>microartropode</a:t>
            </a:r>
            <a:r>
              <a:rPr lang="fr-FR" sz="1400" b="1" dirty="0"/>
              <a:t> </a:t>
            </a:r>
            <a:r>
              <a:rPr lang="fr-FR" sz="1400" b="1" dirty="0" err="1"/>
              <a:t>edafice</a:t>
            </a:r>
            <a:r>
              <a:rPr lang="fr-FR" sz="1400" b="1" dirty="0"/>
              <a:t>, nu s-au </a:t>
            </a:r>
            <a:r>
              <a:rPr lang="fr-FR" sz="1400" b="1" dirty="0" err="1"/>
              <a:t>observat</a:t>
            </a:r>
            <a:r>
              <a:rPr lang="fr-FR" sz="1400" b="1" dirty="0"/>
              <a:t> </a:t>
            </a:r>
            <a:r>
              <a:rPr lang="fr-FR" sz="1400" b="1" dirty="0" err="1"/>
              <a:t>diferenţe</a:t>
            </a:r>
            <a:r>
              <a:rPr lang="fr-FR" sz="1400" b="1" dirty="0"/>
              <a:t> </a:t>
            </a:r>
            <a:r>
              <a:rPr lang="fr-FR" sz="1400" b="1" dirty="0" err="1"/>
              <a:t>cantitative</a:t>
            </a:r>
            <a:r>
              <a:rPr lang="fr-FR" sz="1400" b="1" dirty="0"/>
              <a:t> </a:t>
            </a:r>
            <a:r>
              <a:rPr lang="fr-FR" sz="1400" b="1" dirty="0" err="1"/>
              <a:t>semnificative</a:t>
            </a:r>
            <a:r>
              <a:rPr lang="fr-FR" sz="1400" b="1" dirty="0"/>
              <a:t> </a:t>
            </a:r>
            <a:r>
              <a:rPr lang="fr-FR" sz="1400" b="1" dirty="0" err="1"/>
              <a:t>între</a:t>
            </a:r>
            <a:r>
              <a:rPr lang="fr-FR" sz="1400" b="1" dirty="0"/>
              <a:t> </a:t>
            </a:r>
            <a:r>
              <a:rPr lang="fr-FR" sz="1400" b="1" dirty="0" err="1"/>
              <a:t>variantele</a:t>
            </a:r>
            <a:r>
              <a:rPr lang="fr-FR" sz="1400" b="1" dirty="0"/>
              <a:t> </a:t>
            </a:r>
            <a:r>
              <a:rPr lang="fr-FR" sz="1400" b="1" dirty="0" err="1"/>
              <a:t>luate</a:t>
            </a:r>
            <a:r>
              <a:rPr lang="fr-FR" sz="1400" b="1" dirty="0"/>
              <a:t> </a:t>
            </a:r>
            <a:r>
              <a:rPr lang="fr-FR" sz="1400" b="1" dirty="0" err="1"/>
              <a:t>în</a:t>
            </a:r>
            <a:r>
              <a:rPr lang="fr-FR" sz="1400" b="1" dirty="0"/>
              <a:t> </a:t>
            </a:r>
            <a:r>
              <a:rPr lang="fr-FR" sz="1400" b="1" dirty="0" err="1"/>
              <a:t>studiu</a:t>
            </a:r>
            <a:r>
              <a:rPr lang="fr-FR" sz="1400" b="1" dirty="0"/>
              <a:t>. </a:t>
            </a:r>
            <a:r>
              <a:rPr lang="fr-FR" sz="1400" b="1" dirty="0" err="1"/>
              <a:t>Singurele</a:t>
            </a:r>
            <a:r>
              <a:rPr lang="fr-FR" sz="1400" b="1" dirty="0"/>
              <a:t> </a:t>
            </a:r>
            <a:r>
              <a:rPr lang="fr-FR" sz="1400" b="1" dirty="0" err="1"/>
              <a:t>modificări</a:t>
            </a:r>
            <a:r>
              <a:rPr lang="fr-FR" sz="1400" b="1" dirty="0"/>
              <a:t> </a:t>
            </a:r>
            <a:r>
              <a:rPr lang="fr-FR" sz="1400" b="1" dirty="0" err="1"/>
              <a:t>constatate</a:t>
            </a:r>
            <a:r>
              <a:rPr lang="fr-FR" sz="1400" b="1" dirty="0"/>
              <a:t> se </a:t>
            </a:r>
            <a:r>
              <a:rPr lang="fr-FR" sz="1400" b="1" dirty="0" err="1"/>
              <a:t>referă</a:t>
            </a:r>
            <a:r>
              <a:rPr lang="fr-FR" sz="1400" b="1" dirty="0"/>
              <a:t> la structura </a:t>
            </a:r>
            <a:r>
              <a:rPr lang="fr-FR" sz="1400" b="1" dirty="0" err="1"/>
              <a:t>trofică</a:t>
            </a:r>
            <a:r>
              <a:rPr lang="fr-FR" sz="1400" b="1" dirty="0"/>
              <a:t> a </a:t>
            </a:r>
            <a:r>
              <a:rPr lang="fr-FR" sz="1400" b="1" dirty="0" err="1"/>
              <a:t>comunităţii</a:t>
            </a:r>
            <a:r>
              <a:rPr lang="fr-FR" sz="1400" b="1" dirty="0"/>
              <a:t> de </a:t>
            </a:r>
            <a:r>
              <a:rPr lang="fr-FR" sz="1400" b="1" dirty="0" err="1"/>
              <a:t>microartropode</a:t>
            </a:r>
            <a:r>
              <a:rPr lang="fr-FR" sz="1400" b="1" dirty="0"/>
              <a:t> </a:t>
            </a:r>
            <a:r>
              <a:rPr lang="fr-FR" sz="1400" b="1" dirty="0" err="1"/>
              <a:t>edafice</a:t>
            </a:r>
            <a:r>
              <a:rPr lang="fr-FR" sz="1400" b="1" dirty="0"/>
              <a:t>, </a:t>
            </a:r>
            <a:endParaRPr lang="ro-RO" sz="1400" b="1" dirty="0"/>
          </a:p>
          <a:p>
            <a:pPr algn="just"/>
            <a:r>
              <a:rPr lang="ro-RO" sz="1400" b="1" dirty="0"/>
              <a:t>2. </a:t>
            </a:r>
            <a:r>
              <a:rPr lang="fr-FR" sz="1400" b="1" dirty="0"/>
              <a:t>Din </a:t>
            </a:r>
            <a:r>
              <a:rPr lang="fr-FR" sz="1400" b="1" dirty="0" err="1"/>
              <a:t>analiza</a:t>
            </a:r>
            <a:r>
              <a:rPr lang="fr-FR" sz="1400" b="1" dirty="0"/>
              <a:t> </a:t>
            </a:r>
            <a:r>
              <a:rPr lang="fr-FR" sz="1400" b="1" dirty="0" err="1"/>
              <a:t>raportului</a:t>
            </a:r>
            <a:r>
              <a:rPr lang="fr-FR" sz="1400" b="1" dirty="0"/>
              <a:t> </a:t>
            </a:r>
            <a:r>
              <a:rPr lang="fr-FR" sz="1400" b="1" dirty="0" err="1"/>
              <a:t>numeric</a:t>
            </a:r>
            <a:r>
              <a:rPr lang="fr-FR" sz="1400" b="1" dirty="0"/>
              <a:t> </a:t>
            </a:r>
            <a:r>
              <a:rPr lang="fr-FR" sz="1400" b="1" dirty="0" err="1"/>
              <a:t>dintre</a:t>
            </a:r>
            <a:r>
              <a:rPr lang="fr-FR" sz="1400" b="1" dirty="0"/>
              <a:t> </a:t>
            </a:r>
            <a:r>
              <a:rPr lang="fr-FR" sz="1400" b="1" dirty="0" err="1"/>
              <a:t>cele</a:t>
            </a:r>
            <a:r>
              <a:rPr lang="fr-FR" sz="1400" b="1" dirty="0"/>
              <a:t> </a:t>
            </a:r>
            <a:r>
              <a:rPr lang="fr-FR" sz="1400" b="1" dirty="0" err="1"/>
              <a:t>două</a:t>
            </a:r>
            <a:r>
              <a:rPr lang="fr-FR" sz="1400" b="1" dirty="0"/>
              <a:t> </a:t>
            </a:r>
            <a:r>
              <a:rPr lang="fr-FR" sz="1400" b="1" dirty="0" err="1"/>
              <a:t>grupe</a:t>
            </a:r>
            <a:r>
              <a:rPr lang="fr-FR" sz="1400" b="1" dirty="0"/>
              <a:t>, </a:t>
            </a:r>
            <a:r>
              <a:rPr lang="fr-FR" sz="1400" b="1" dirty="0" err="1"/>
              <a:t>legate</a:t>
            </a:r>
            <a:r>
              <a:rPr lang="fr-FR" sz="1400" b="1" dirty="0"/>
              <a:t> </a:t>
            </a:r>
            <a:r>
              <a:rPr lang="fr-FR" sz="1400" b="1" dirty="0" err="1"/>
              <a:t>între</a:t>
            </a:r>
            <a:r>
              <a:rPr lang="fr-FR" sz="1400" b="1" dirty="0"/>
              <a:t> </a:t>
            </a:r>
            <a:r>
              <a:rPr lang="fr-FR" sz="1400" b="1" dirty="0" err="1"/>
              <a:t>ele</a:t>
            </a:r>
            <a:r>
              <a:rPr lang="fr-FR" sz="1400" b="1" dirty="0"/>
              <a:t> </a:t>
            </a:r>
            <a:r>
              <a:rPr lang="fr-FR" sz="1400" b="1" dirty="0" err="1"/>
              <a:t>prin</a:t>
            </a:r>
            <a:r>
              <a:rPr lang="fr-FR" sz="1400" b="1" dirty="0"/>
              <a:t> </a:t>
            </a:r>
            <a:r>
              <a:rPr lang="fr-FR" sz="1400" b="1" dirty="0" err="1"/>
              <a:t>relaţii</a:t>
            </a:r>
            <a:r>
              <a:rPr lang="fr-FR" sz="1400" b="1" dirty="0"/>
              <a:t> </a:t>
            </a:r>
            <a:r>
              <a:rPr lang="fr-FR" sz="1400" b="1" dirty="0" err="1"/>
              <a:t>trofice</a:t>
            </a:r>
            <a:r>
              <a:rPr lang="fr-FR" sz="1400" b="1" dirty="0"/>
              <a:t>, </a:t>
            </a:r>
            <a:r>
              <a:rPr lang="fr-FR" sz="1400" b="1" dirty="0" err="1"/>
              <a:t>relevă</a:t>
            </a:r>
            <a:r>
              <a:rPr lang="fr-FR" sz="1400" b="1" dirty="0"/>
              <a:t> o </a:t>
            </a:r>
            <a:r>
              <a:rPr lang="fr-FR" sz="1400" b="1" dirty="0" err="1"/>
              <a:t>dominanţă</a:t>
            </a:r>
            <a:r>
              <a:rPr lang="fr-FR" sz="1400" b="1" dirty="0"/>
              <a:t> </a:t>
            </a:r>
            <a:r>
              <a:rPr lang="fr-FR" sz="1400" b="1" dirty="0" err="1"/>
              <a:t>numerică</a:t>
            </a:r>
            <a:r>
              <a:rPr lang="fr-FR" sz="1400" b="1" dirty="0"/>
              <a:t> </a:t>
            </a:r>
            <a:r>
              <a:rPr lang="fr-FR" sz="1400" b="1" dirty="0" err="1"/>
              <a:t>crescută</a:t>
            </a:r>
            <a:r>
              <a:rPr lang="fr-FR" sz="1400" b="1" dirty="0"/>
              <a:t> a </a:t>
            </a:r>
            <a:r>
              <a:rPr lang="fr-FR" sz="1400" b="1" dirty="0" err="1"/>
              <a:t>detritomicrofitofagilor</a:t>
            </a:r>
            <a:r>
              <a:rPr lang="fr-FR" sz="1400" b="1" dirty="0"/>
              <a:t> </a:t>
            </a:r>
            <a:r>
              <a:rPr lang="fr-FR" sz="1400" b="1" dirty="0" err="1"/>
              <a:t>în</a:t>
            </a:r>
            <a:r>
              <a:rPr lang="fr-FR" sz="1400" b="1" dirty="0"/>
              <a:t> </a:t>
            </a:r>
            <a:r>
              <a:rPr lang="fr-FR" sz="1400" b="1" dirty="0" err="1"/>
              <a:t>toate</a:t>
            </a:r>
            <a:r>
              <a:rPr lang="fr-FR" sz="1400" b="1" dirty="0"/>
              <a:t> </a:t>
            </a:r>
            <a:r>
              <a:rPr lang="fr-FR" sz="1400" b="1" dirty="0" err="1"/>
              <a:t>variantele</a:t>
            </a:r>
            <a:r>
              <a:rPr lang="fr-FR" sz="1400" b="1" dirty="0"/>
              <a:t> </a:t>
            </a:r>
            <a:r>
              <a:rPr lang="fr-FR" sz="1400" b="1" dirty="0" err="1"/>
              <a:t>luate</a:t>
            </a:r>
            <a:r>
              <a:rPr lang="fr-FR" sz="1400" b="1" dirty="0"/>
              <a:t> </a:t>
            </a:r>
            <a:r>
              <a:rPr lang="fr-FR" sz="1400" b="1" dirty="0" err="1"/>
              <a:t>în</a:t>
            </a:r>
            <a:r>
              <a:rPr lang="fr-FR" sz="1400" b="1" dirty="0"/>
              <a:t> </a:t>
            </a:r>
            <a:r>
              <a:rPr lang="fr-FR" sz="1400" b="1" dirty="0" err="1"/>
              <a:t>studiu</a:t>
            </a:r>
            <a:r>
              <a:rPr lang="fr-FR" sz="1400" b="1" dirty="0"/>
              <a:t> </a:t>
            </a:r>
            <a:r>
              <a:rPr lang="fr-FR" sz="1400" b="1" dirty="0" err="1"/>
              <a:t>comparativ</a:t>
            </a:r>
            <a:r>
              <a:rPr lang="fr-FR" sz="1400" b="1" dirty="0"/>
              <a:t> </a:t>
            </a:r>
            <a:r>
              <a:rPr lang="fr-FR" sz="1400" b="1" dirty="0" err="1"/>
              <a:t>cu</a:t>
            </a:r>
            <a:r>
              <a:rPr lang="fr-FR" sz="1400" b="1" dirty="0"/>
              <a:t> </a:t>
            </a:r>
            <a:r>
              <a:rPr lang="fr-FR" sz="1400" b="1" dirty="0" err="1"/>
              <a:t>grupa</a:t>
            </a:r>
            <a:r>
              <a:rPr lang="fr-FR" sz="1400" b="1" dirty="0"/>
              <a:t> </a:t>
            </a:r>
            <a:r>
              <a:rPr lang="fr-FR" sz="1400" b="1" dirty="0" err="1"/>
              <a:t>zoofagilor</a:t>
            </a:r>
            <a:r>
              <a:rPr lang="fr-FR" sz="1400" b="1" dirty="0"/>
              <a:t>, </a:t>
            </a:r>
            <a:r>
              <a:rPr lang="fr-FR" sz="1400" b="1" dirty="0" err="1"/>
              <a:t>ceea</a:t>
            </a:r>
            <a:r>
              <a:rPr lang="fr-FR" sz="1400" b="1" dirty="0"/>
              <a:t> ce </a:t>
            </a:r>
            <a:r>
              <a:rPr lang="fr-FR" sz="1400" b="1" dirty="0" err="1"/>
              <a:t>sugerează</a:t>
            </a:r>
            <a:r>
              <a:rPr lang="fr-FR" sz="1400" b="1" dirty="0"/>
              <a:t> o </a:t>
            </a:r>
            <a:r>
              <a:rPr lang="fr-FR" sz="1400" b="1" dirty="0" err="1"/>
              <a:t>influenţă</a:t>
            </a:r>
            <a:r>
              <a:rPr lang="fr-FR" sz="1400" b="1" dirty="0"/>
              <a:t> </a:t>
            </a:r>
            <a:r>
              <a:rPr lang="fr-FR" sz="1400" b="1" dirty="0" err="1"/>
              <a:t>negativă</a:t>
            </a:r>
            <a:r>
              <a:rPr lang="fr-FR" sz="1400" b="1" dirty="0"/>
              <a:t> a </a:t>
            </a:r>
            <a:r>
              <a:rPr lang="fr-FR" sz="1400" b="1" dirty="0" err="1"/>
              <a:t>erbicidului</a:t>
            </a:r>
            <a:r>
              <a:rPr lang="fr-FR" sz="1400" b="1" dirty="0"/>
              <a:t> </a:t>
            </a:r>
            <a:r>
              <a:rPr lang="fr-FR" sz="1400" b="1" dirty="0" err="1"/>
              <a:t>asupra</a:t>
            </a:r>
            <a:r>
              <a:rPr lang="fr-FR" sz="1400" b="1" dirty="0"/>
              <a:t> </a:t>
            </a:r>
            <a:r>
              <a:rPr lang="fr-FR" sz="1400" b="1" dirty="0" err="1"/>
              <a:t>zoofagilor</a:t>
            </a:r>
            <a:r>
              <a:rPr lang="fr-FR" sz="1400" b="1" dirty="0"/>
              <a:t> </a:t>
            </a:r>
            <a:r>
              <a:rPr lang="fr-FR" sz="1400" b="1" dirty="0" err="1"/>
              <a:t>unde</a:t>
            </a:r>
            <a:r>
              <a:rPr lang="fr-FR" sz="1400" b="1" dirty="0"/>
              <a:t> </a:t>
            </a:r>
            <a:r>
              <a:rPr lang="fr-FR" sz="1400" b="1" dirty="0" err="1"/>
              <a:t>în</a:t>
            </a:r>
            <a:r>
              <a:rPr lang="fr-FR" sz="1400" b="1" dirty="0"/>
              <a:t> varianta </a:t>
            </a:r>
            <a:r>
              <a:rPr lang="fr-FR" sz="1400" b="1" dirty="0" err="1"/>
              <a:t>tratată</a:t>
            </a:r>
            <a:r>
              <a:rPr lang="fr-FR" sz="1400" b="1" dirty="0"/>
              <a:t> </a:t>
            </a:r>
            <a:r>
              <a:rPr lang="fr-FR" sz="1400" b="1" dirty="0" err="1"/>
              <a:t>cu</a:t>
            </a:r>
            <a:r>
              <a:rPr lang="fr-FR" sz="1400" b="1" dirty="0"/>
              <a:t> </a:t>
            </a:r>
            <a:r>
              <a:rPr lang="fr-FR" sz="1400" b="1" dirty="0" err="1"/>
              <a:t>erbicid</a:t>
            </a:r>
            <a:r>
              <a:rPr lang="fr-FR" sz="1400" b="1" dirty="0"/>
              <a:t> </a:t>
            </a:r>
            <a:r>
              <a:rPr lang="fr-FR" sz="1400" b="1" dirty="0" err="1"/>
              <a:t>în</a:t>
            </a:r>
            <a:r>
              <a:rPr lang="fr-FR" sz="1400" b="1" dirty="0"/>
              <a:t> </a:t>
            </a:r>
            <a:r>
              <a:rPr lang="fr-FR" sz="1400" b="1" dirty="0" err="1"/>
              <a:t>doză</a:t>
            </a:r>
            <a:r>
              <a:rPr lang="fr-FR" sz="1400" b="1" dirty="0"/>
              <a:t> </a:t>
            </a:r>
            <a:r>
              <a:rPr lang="fr-FR" sz="1400" b="1" dirty="0" err="1"/>
              <a:t>maximă</a:t>
            </a:r>
            <a:r>
              <a:rPr lang="fr-FR" sz="1400" b="1" dirty="0"/>
              <a:t>, </a:t>
            </a:r>
            <a:r>
              <a:rPr lang="fr-FR" sz="1400" b="1" dirty="0" err="1"/>
              <a:t>aplicat</a:t>
            </a:r>
            <a:r>
              <a:rPr lang="fr-FR" sz="1400" b="1" dirty="0"/>
              <a:t> </a:t>
            </a:r>
            <a:r>
              <a:rPr lang="fr-FR" sz="1400" b="1" dirty="0" err="1"/>
              <a:t>după</a:t>
            </a:r>
            <a:r>
              <a:rPr lang="fr-FR" sz="1400" b="1" dirty="0"/>
              <a:t> </a:t>
            </a:r>
            <a:r>
              <a:rPr lang="fr-FR" sz="1400" b="1" dirty="0" err="1"/>
              <a:t>răsărirea</a:t>
            </a:r>
            <a:r>
              <a:rPr lang="fr-FR" sz="1400" b="1" dirty="0"/>
              <a:t> </a:t>
            </a:r>
            <a:r>
              <a:rPr lang="fr-FR" sz="1400" b="1" dirty="0" err="1"/>
              <a:t>plantelor</a:t>
            </a:r>
            <a:r>
              <a:rPr lang="fr-FR" sz="1400" b="1" dirty="0"/>
              <a:t> de bob, </a:t>
            </a:r>
            <a:r>
              <a:rPr lang="fr-FR" sz="1400" b="1" dirty="0" err="1"/>
              <a:t>zoofagii</a:t>
            </a:r>
            <a:r>
              <a:rPr lang="fr-FR" sz="1400" b="1" dirty="0"/>
              <a:t> </a:t>
            </a:r>
            <a:r>
              <a:rPr lang="fr-FR" sz="1400" b="1" dirty="0" err="1"/>
              <a:t>lipsesc</a:t>
            </a:r>
            <a:r>
              <a:rPr lang="fr-FR" sz="1400" b="1" dirty="0"/>
              <a:t> complet.</a:t>
            </a:r>
            <a:endParaRPr lang="en-US" sz="1400" b="1" dirty="0"/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522259" y="12820086"/>
            <a:ext cx="8135992" cy="1533480"/>
          </a:xfrm>
          <a:prstGeom prst="rect">
            <a:avLst/>
          </a:prstGeom>
          <a:ln w="22225">
            <a:solidFill>
              <a:schemeClr val="tx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805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2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449229" y="7944986"/>
            <a:ext cx="23105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REZULTATE ȘI DISCUȚII</a:t>
            </a:r>
            <a:endParaRPr lang="en-US" sz="2000" b="1" dirty="0"/>
          </a:p>
        </p:txBody>
      </p:sp>
      <p:sp>
        <p:nvSpPr>
          <p:cNvPr id="11" name="Rectangle 10"/>
          <p:cNvSpPr/>
          <p:nvPr/>
        </p:nvSpPr>
        <p:spPr>
          <a:xfrm>
            <a:off x="522250" y="12462789"/>
            <a:ext cx="15680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b="1" dirty="0"/>
              <a:t>BIBLIOGRAFIE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F7A9ABA-7765-4B53-8E4F-6A75DFF22E32}"/>
              </a:ext>
            </a:extLst>
          </p:cNvPr>
          <p:cNvSpPr/>
          <p:nvPr/>
        </p:nvSpPr>
        <p:spPr>
          <a:xfrm>
            <a:off x="522254" y="8222710"/>
            <a:ext cx="813599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  <a:tabLst>
                <a:tab pos="457200" algn="l"/>
              </a:tabLst>
            </a:pPr>
            <a:r>
              <a:rPr lang="en-US" i="1" dirty="0">
                <a:ea typeface="Calibri" panose="020F0502020204030204" pitchFamily="34" charset="0"/>
              </a:rPr>
              <a:t>Din </a:t>
            </a:r>
            <a:r>
              <a:rPr lang="en-US" i="1" dirty="0" err="1">
                <a:ea typeface="Calibri" panose="020F0502020204030204" pitchFamily="34" charset="0"/>
              </a:rPr>
              <a:t>datele</a:t>
            </a:r>
            <a:r>
              <a:rPr lang="en-US" i="1" dirty="0">
                <a:ea typeface="Calibri" panose="020F0502020204030204" pitchFamily="34" charset="0"/>
              </a:rPr>
              <a:t> </a:t>
            </a:r>
            <a:r>
              <a:rPr lang="en-US" i="1" dirty="0" err="1">
                <a:ea typeface="Calibri" panose="020F0502020204030204" pitchFamily="34" charset="0"/>
              </a:rPr>
              <a:t>obţinute</a:t>
            </a:r>
            <a:r>
              <a:rPr lang="en-US" i="1" dirty="0">
                <a:ea typeface="Calibri" panose="020F0502020204030204" pitchFamily="34" charset="0"/>
              </a:rPr>
              <a:t> , </a:t>
            </a:r>
            <a:r>
              <a:rPr lang="en-US" i="1" dirty="0" err="1">
                <a:ea typeface="Calibri" panose="020F0502020204030204" pitchFamily="34" charset="0"/>
              </a:rPr>
              <a:t>reiese</a:t>
            </a:r>
            <a:r>
              <a:rPr lang="en-US" i="1" dirty="0">
                <a:ea typeface="Calibri" panose="020F0502020204030204" pitchFamily="34" charset="0"/>
              </a:rPr>
              <a:t> </a:t>
            </a:r>
            <a:r>
              <a:rPr lang="en-US" i="1" dirty="0" err="1">
                <a:ea typeface="Calibri" panose="020F0502020204030204" pitchFamily="34" charset="0"/>
              </a:rPr>
              <a:t>că</a:t>
            </a:r>
            <a:r>
              <a:rPr lang="en-US" i="1" dirty="0">
                <a:ea typeface="Calibri" panose="020F0502020204030204" pitchFamily="34" charset="0"/>
              </a:rPr>
              <a:t> </a:t>
            </a:r>
            <a:r>
              <a:rPr lang="en-US" i="1" dirty="0" err="1">
                <a:ea typeface="Calibri" panose="020F0502020204030204" pitchFamily="34" charset="0"/>
              </a:rPr>
              <a:t>nici</a:t>
            </a:r>
            <a:r>
              <a:rPr lang="en-US" i="1" dirty="0">
                <a:ea typeface="Calibri" panose="020F0502020204030204" pitchFamily="34" charset="0"/>
              </a:rPr>
              <a:t> </a:t>
            </a:r>
            <a:r>
              <a:rPr lang="en-US" i="1" dirty="0" err="1">
                <a:ea typeface="Calibri" panose="020F0502020204030204" pitchFamily="34" charset="0"/>
              </a:rPr>
              <a:t>modul</a:t>
            </a:r>
            <a:r>
              <a:rPr lang="en-US" i="1" dirty="0">
                <a:ea typeface="Calibri" panose="020F0502020204030204" pitchFamily="34" charset="0"/>
              </a:rPr>
              <a:t> </a:t>
            </a:r>
            <a:r>
              <a:rPr lang="en-US" i="1" dirty="0" err="1">
                <a:ea typeface="Calibri" panose="020F0502020204030204" pitchFamily="34" charset="0"/>
              </a:rPr>
              <a:t>diferit</a:t>
            </a:r>
            <a:r>
              <a:rPr lang="en-US" i="1" dirty="0">
                <a:ea typeface="Calibri" panose="020F0502020204030204" pitchFamily="34" charset="0"/>
              </a:rPr>
              <a:t> de </a:t>
            </a:r>
            <a:r>
              <a:rPr lang="en-US" i="1" dirty="0" err="1">
                <a:ea typeface="Calibri" panose="020F0502020204030204" pitchFamily="34" charset="0"/>
              </a:rPr>
              <a:t>organizare</a:t>
            </a:r>
            <a:r>
              <a:rPr lang="en-US" i="1" dirty="0">
                <a:ea typeface="Calibri" panose="020F0502020204030204" pitchFamily="34" charset="0"/>
              </a:rPr>
              <a:t> a </a:t>
            </a:r>
            <a:r>
              <a:rPr lang="en-US" i="1" dirty="0" err="1">
                <a:ea typeface="Calibri" panose="020F0502020204030204" pitchFamily="34" charset="0"/>
              </a:rPr>
              <a:t>experimentului</a:t>
            </a:r>
            <a:r>
              <a:rPr lang="en-US" i="1" dirty="0">
                <a:ea typeface="Calibri" panose="020F0502020204030204" pitchFamily="34" charset="0"/>
              </a:rPr>
              <a:t> </a:t>
            </a:r>
            <a:r>
              <a:rPr lang="en-US" i="1" dirty="0" err="1">
                <a:ea typeface="Calibri" panose="020F0502020204030204" pitchFamily="34" charset="0"/>
              </a:rPr>
              <a:t>şi</a:t>
            </a:r>
            <a:r>
              <a:rPr lang="en-US" i="1" dirty="0">
                <a:ea typeface="Calibri" panose="020F0502020204030204" pitchFamily="34" charset="0"/>
              </a:rPr>
              <a:t> </a:t>
            </a:r>
            <a:r>
              <a:rPr lang="en-US" i="1" dirty="0" err="1">
                <a:ea typeface="Calibri" panose="020F0502020204030204" pitchFamily="34" charset="0"/>
              </a:rPr>
              <a:t>nici</a:t>
            </a:r>
            <a:r>
              <a:rPr lang="en-US" i="1" dirty="0">
                <a:ea typeface="Calibri" panose="020F0502020204030204" pitchFamily="34" charset="0"/>
              </a:rPr>
              <a:t> </a:t>
            </a:r>
            <a:r>
              <a:rPr lang="en-US" i="1" dirty="0" err="1">
                <a:ea typeface="Calibri" panose="020F0502020204030204" pitchFamily="34" charset="0"/>
              </a:rPr>
              <a:t>doza</a:t>
            </a:r>
            <a:r>
              <a:rPr lang="ro-RO" i="1" dirty="0">
                <a:ea typeface="Calibri" panose="020F0502020204030204" pitchFamily="34" charset="0"/>
              </a:rPr>
              <a:t>/</a:t>
            </a:r>
            <a:r>
              <a:rPr lang="en-US" i="1" dirty="0" err="1">
                <a:ea typeface="Calibri" panose="020F0502020204030204" pitchFamily="34" charset="0"/>
              </a:rPr>
              <a:t>modul</a:t>
            </a:r>
            <a:r>
              <a:rPr lang="en-US" i="1" dirty="0">
                <a:ea typeface="Calibri" panose="020F0502020204030204" pitchFamily="34" charset="0"/>
              </a:rPr>
              <a:t> de </a:t>
            </a:r>
            <a:r>
              <a:rPr lang="en-US" i="1" dirty="0" err="1">
                <a:ea typeface="Calibri" panose="020F0502020204030204" pitchFamily="34" charset="0"/>
              </a:rPr>
              <a:t>aplicare</a:t>
            </a:r>
            <a:r>
              <a:rPr lang="en-US" i="1" dirty="0">
                <a:ea typeface="Calibri" panose="020F0502020204030204" pitchFamily="34" charset="0"/>
              </a:rPr>
              <a:t> a </a:t>
            </a:r>
            <a:r>
              <a:rPr lang="en-US" i="1" dirty="0" err="1">
                <a:ea typeface="Calibri" panose="020F0502020204030204" pitchFamily="34" charset="0"/>
              </a:rPr>
              <a:t>erbicidului</a:t>
            </a:r>
            <a:r>
              <a:rPr lang="en-US" i="1" dirty="0">
                <a:ea typeface="Calibri" panose="020F0502020204030204" pitchFamily="34" charset="0"/>
              </a:rPr>
              <a:t> nu au </a:t>
            </a:r>
            <a:r>
              <a:rPr lang="en-US" i="1" dirty="0" err="1">
                <a:ea typeface="Calibri" panose="020F0502020204030204" pitchFamily="34" charset="0"/>
              </a:rPr>
              <a:t>influenţat</a:t>
            </a:r>
            <a:r>
              <a:rPr lang="en-US" i="1" dirty="0">
                <a:ea typeface="Calibri" panose="020F0502020204030204" pitchFamily="34" charset="0"/>
              </a:rPr>
              <a:t> </a:t>
            </a:r>
            <a:r>
              <a:rPr lang="en-US" i="1" dirty="0" err="1">
                <a:ea typeface="Calibri" panose="020F0502020204030204" pitchFamily="34" charset="0"/>
              </a:rPr>
              <a:t>semnificativ</a:t>
            </a:r>
            <a:r>
              <a:rPr lang="en-US" i="1" dirty="0">
                <a:ea typeface="Calibri" panose="020F0502020204030204" pitchFamily="34" charset="0"/>
              </a:rPr>
              <a:t> </a:t>
            </a:r>
            <a:r>
              <a:rPr lang="en-US" i="1" dirty="0" err="1">
                <a:ea typeface="Calibri" panose="020F0502020204030204" pitchFamily="34" charset="0"/>
              </a:rPr>
              <a:t>structura</a:t>
            </a:r>
            <a:r>
              <a:rPr lang="en-US" i="1" dirty="0">
                <a:ea typeface="Calibri" panose="020F0502020204030204" pitchFamily="34" charset="0"/>
              </a:rPr>
              <a:t> </a:t>
            </a:r>
            <a:r>
              <a:rPr lang="en-US" i="1" dirty="0" err="1">
                <a:ea typeface="Calibri" panose="020F0502020204030204" pitchFamily="34" charset="0"/>
              </a:rPr>
              <a:t>comunităţii</a:t>
            </a:r>
            <a:r>
              <a:rPr lang="en-US" i="1" dirty="0">
                <a:ea typeface="Calibri" panose="020F0502020204030204" pitchFamily="34" charset="0"/>
              </a:rPr>
              <a:t> de </a:t>
            </a:r>
            <a:r>
              <a:rPr lang="en-US" i="1" dirty="0" err="1">
                <a:ea typeface="Calibri" panose="020F0502020204030204" pitchFamily="34" charset="0"/>
              </a:rPr>
              <a:t>microartropode</a:t>
            </a:r>
            <a:r>
              <a:rPr lang="en-US" i="1" dirty="0">
                <a:ea typeface="Calibri" panose="020F0502020204030204" pitchFamily="34" charset="0"/>
              </a:rPr>
              <a:t> </a:t>
            </a:r>
            <a:r>
              <a:rPr lang="en-US" i="1" dirty="0" err="1">
                <a:ea typeface="Calibri" panose="020F0502020204030204" pitchFamily="34" charset="0"/>
              </a:rPr>
              <a:t>edafice</a:t>
            </a:r>
            <a:r>
              <a:rPr lang="ro-RO" i="1" dirty="0">
                <a:ea typeface="Calibri" panose="020F0502020204030204" pitchFamily="34" charset="0"/>
              </a:rPr>
              <a:t> (aspect cantitativ)</a:t>
            </a:r>
            <a:r>
              <a:rPr lang="en-US" i="1" dirty="0">
                <a:ea typeface="Calibri" panose="020F0502020204030204" pitchFamily="34" charset="0"/>
              </a:rPr>
              <a:t>.</a:t>
            </a:r>
            <a:r>
              <a:rPr lang="ro-RO" i="1" dirty="0">
                <a:ea typeface="Calibri" panose="020F0502020204030204" pitchFamily="34" charset="0"/>
              </a:rPr>
              <a:t> </a:t>
            </a:r>
            <a:r>
              <a:rPr lang="fr-FR" i="1" dirty="0" err="1">
                <a:ea typeface="Calibri" panose="020F0502020204030204" pitchFamily="34" charset="0"/>
              </a:rPr>
              <a:t>Singurele</a:t>
            </a:r>
            <a:r>
              <a:rPr lang="fr-FR" i="1" dirty="0">
                <a:ea typeface="Calibri" panose="020F0502020204030204" pitchFamily="34" charset="0"/>
              </a:rPr>
              <a:t> </a:t>
            </a:r>
            <a:r>
              <a:rPr lang="fr-FR" i="1" dirty="0" err="1">
                <a:ea typeface="Calibri" panose="020F0502020204030204" pitchFamily="34" charset="0"/>
              </a:rPr>
              <a:t>modificări</a:t>
            </a:r>
            <a:r>
              <a:rPr lang="fr-FR" i="1" dirty="0">
                <a:ea typeface="Calibri" panose="020F0502020204030204" pitchFamily="34" charset="0"/>
              </a:rPr>
              <a:t> </a:t>
            </a:r>
            <a:r>
              <a:rPr lang="fr-FR" i="1" dirty="0" err="1">
                <a:ea typeface="Calibri" panose="020F0502020204030204" pitchFamily="34" charset="0"/>
              </a:rPr>
              <a:t>sesizabile</a:t>
            </a:r>
            <a:r>
              <a:rPr lang="fr-FR" i="1" dirty="0">
                <a:ea typeface="Calibri" panose="020F0502020204030204" pitchFamily="34" charset="0"/>
              </a:rPr>
              <a:t> se </a:t>
            </a:r>
            <a:r>
              <a:rPr lang="fr-FR" i="1" dirty="0" err="1">
                <a:ea typeface="Calibri" panose="020F0502020204030204" pitchFamily="34" charset="0"/>
              </a:rPr>
              <a:t>referă</a:t>
            </a:r>
            <a:r>
              <a:rPr lang="fr-FR" i="1" dirty="0">
                <a:ea typeface="Calibri" panose="020F0502020204030204" pitchFamily="34" charset="0"/>
              </a:rPr>
              <a:t> la structura </a:t>
            </a:r>
            <a:r>
              <a:rPr lang="fr-FR" i="1" dirty="0" err="1">
                <a:ea typeface="Calibri" panose="020F0502020204030204" pitchFamily="34" charset="0"/>
              </a:rPr>
              <a:t>trofică</a:t>
            </a:r>
            <a:r>
              <a:rPr lang="fr-FR" i="1" dirty="0">
                <a:ea typeface="Calibri" panose="020F0502020204030204" pitchFamily="34" charset="0"/>
              </a:rPr>
              <a:t> a </a:t>
            </a:r>
            <a:r>
              <a:rPr lang="fr-FR" i="1" dirty="0" err="1">
                <a:ea typeface="Calibri" panose="020F0502020204030204" pitchFamily="34" charset="0"/>
              </a:rPr>
              <a:t>comunităţii</a:t>
            </a:r>
            <a:r>
              <a:rPr lang="fr-FR" i="1" dirty="0">
                <a:ea typeface="Calibri" panose="020F0502020204030204" pitchFamily="34" charset="0"/>
              </a:rPr>
              <a:t> de </a:t>
            </a:r>
            <a:r>
              <a:rPr lang="fr-FR" i="1" dirty="0" err="1">
                <a:ea typeface="Calibri" panose="020F0502020204030204" pitchFamily="34" charset="0"/>
              </a:rPr>
              <a:t>microartropode</a:t>
            </a:r>
            <a:r>
              <a:rPr lang="fr-FR" i="1" dirty="0">
                <a:ea typeface="Calibri" panose="020F0502020204030204" pitchFamily="34" charset="0"/>
              </a:rPr>
              <a:t>. </a:t>
            </a:r>
            <a:r>
              <a:rPr lang="fr-FR" i="1" dirty="0" err="1">
                <a:ea typeface="Calibri" panose="020F0502020204030204" pitchFamily="34" charset="0"/>
              </a:rPr>
              <a:t>În</a:t>
            </a:r>
            <a:r>
              <a:rPr lang="fr-FR" i="1" dirty="0">
                <a:ea typeface="Calibri" panose="020F0502020204030204" pitchFamily="34" charset="0"/>
              </a:rPr>
              <a:t> </a:t>
            </a:r>
            <a:r>
              <a:rPr lang="fr-FR" i="1" dirty="0" err="1">
                <a:ea typeface="Calibri" panose="020F0502020204030204" pitchFamily="34" charset="0"/>
              </a:rPr>
              <a:t>cadrul</a:t>
            </a:r>
            <a:r>
              <a:rPr lang="fr-FR" i="1" dirty="0">
                <a:ea typeface="Calibri" panose="020F0502020204030204" pitchFamily="34" charset="0"/>
              </a:rPr>
              <a:t> </a:t>
            </a:r>
            <a:r>
              <a:rPr lang="fr-FR" i="1" dirty="0" err="1">
                <a:ea typeface="Calibri" panose="020F0502020204030204" pitchFamily="34" charset="0"/>
              </a:rPr>
              <a:t>acesteia</a:t>
            </a:r>
            <a:r>
              <a:rPr lang="fr-FR" i="1" dirty="0">
                <a:ea typeface="Calibri" panose="020F0502020204030204" pitchFamily="34" charset="0"/>
              </a:rPr>
              <a:t>, se </a:t>
            </a:r>
            <a:r>
              <a:rPr lang="fr-FR" i="1" dirty="0" err="1">
                <a:ea typeface="Calibri" panose="020F0502020204030204" pitchFamily="34" charset="0"/>
              </a:rPr>
              <a:t>remarcă</a:t>
            </a:r>
            <a:r>
              <a:rPr lang="fr-FR" i="1" dirty="0">
                <a:ea typeface="Calibri" panose="020F0502020204030204" pitchFamily="34" charset="0"/>
              </a:rPr>
              <a:t> </a:t>
            </a:r>
            <a:r>
              <a:rPr lang="fr-FR" i="1" dirty="0" err="1">
                <a:ea typeface="Calibri" panose="020F0502020204030204" pitchFamily="34" charset="0"/>
              </a:rPr>
              <a:t>îndeosebi</a:t>
            </a:r>
            <a:r>
              <a:rPr lang="fr-FR" i="1" dirty="0">
                <a:ea typeface="Calibri" panose="020F0502020204030204" pitchFamily="34" charset="0"/>
              </a:rPr>
              <a:t> o </a:t>
            </a:r>
            <a:r>
              <a:rPr lang="fr-FR" i="1" dirty="0" err="1">
                <a:ea typeface="Calibri" panose="020F0502020204030204" pitchFamily="34" charset="0"/>
              </a:rPr>
              <a:t>densitate</a:t>
            </a:r>
            <a:r>
              <a:rPr lang="fr-FR" i="1" dirty="0">
                <a:ea typeface="Calibri" panose="020F0502020204030204" pitchFamily="34" charset="0"/>
              </a:rPr>
              <a:t> </a:t>
            </a:r>
            <a:r>
              <a:rPr lang="fr-FR" i="1" dirty="0" err="1">
                <a:ea typeface="Calibri" panose="020F0502020204030204" pitchFamily="34" charset="0"/>
              </a:rPr>
              <a:t>scăzută</a:t>
            </a:r>
            <a:r>
              <a:rPr lang="fr-FR" i="1" dirty="0">
                <a:ea typeface="Calibri" panose="020F0502020204030204" pitchFamily="34" charset="0"/>
              </a:rPr>
              <a:t> a </a:t>
            </a:r>
            <a:r>
              <a:rPr lang="fr-FR" i="1" dirty="0" err="1">
                <a:ea typeface="Calibri" panose="020F0502020204030204" pitchFamily="34" charset="0"/>
              </a:rPr>
              <a:t>formelor</a:t>
            </a:r>
            <a:r>
              <a:rPr lang="fr-FR" i="1" dirty="0">
                <a:ea typeface="Calibri" panose="020F0502020204030204" pitchFamily="34" charset="0"/>
              </a:rPr>
              <a:t> </a:t>
            </a:r>
            <a:r>
              <a:rPr lang="fr-FR" i="1" dirty="0" err="1">
                <a:ea typeface="Calibri" panose="020F0502020204030204" pitchFamily="34" charset="0"/>
              </a:rPr>
              <a:t>fitofage</a:t>
            </a:r>
            <a:r>
              <a:rPr lang="fr-FR" i="1" dirty="0">
                <a:ea typeface="Calibri" panose="020F0502020204030204" pitchFamily="34" charset="0"/>
              </a:rPr>
              <a:t>, a </a:t>
            </a:r>
            <a:r>
              <a:rPr lang="fr-FR" i="1" dirty="0" err="1">
                <a:ea typeface="Calibri" panose="020F0502020204030204" pitchFamily="34" charset="0"/>
              </a:rPr>
              <a:t>organismelor</a:t>
            </a:r>
            <a:r>
              <a:rPr lang="fr-FR" i="1" dirty="0">
                <a:ea typeface="Calibri" panose="020F0502020204030204" pitchFamily="34" charset="0"/>
              </a:rPr>
              <a:t> care se </a:t>
            </a:r>
            <a:r>
              <a:rPr lang="fr-FR" i="1" dirty="0" err="1">
                <a:ea typeface="Calibri" panose="020F0502020204030204" pitchFamily="34" charset="0"/>
              </a:rPr>
              <a:t>hrănesc</a:t>
            </a:r>
            <a:r>
              <a:rPr lang="fr-FR" i="1" dirty="0">
                <a:ea typeface="Calibri" panose="020F0502020204030204" pitchFamily="34" charset="0"/>
              </a:rPr>
              <a:t> de </a:t>
            </a:r>
            <a:r>
              <a:rPr lang="fr-FR" i="1" dirty="0" err="1">
                <a:ea typeface="Calibri" panose="020F0502020204030204" pitchFamily="34" charset="0"/>
              </a:rPr>
              <a:t>regulă</a:t>
            </a:r>
            <a:r>
              <a:rPr lang="fr-FR" i="1" dirty="0">
                <a:ea typeface="Calibri" panose="020F0502020204030204" pitchFamily="34" charset="0"/>
              </a:rPr>
              <a:t> </a:t>
            </a:r>
            <a:r>
              <a:rPr lang="fr-FR" i="1" dirty="0" err="1">
                <a:ea typeface="Calibri" panose="020F0502020204030204" pitchFamily="34" charset="0"/>
              </a:rPr>
              <a:t>cu</a:t>
            </a:r>
            <a:r>
              <a:rPr lang="fr-FR" i="1" dirty="0">
                <a:ea typeface="Calibri" panose="020F0502020204030204" pitchFamily="34" charset="0"/>
              </a:rPr>
              <a:t> </a:t>
            </a:r>
            <a:r>
              <a:rPr lang="fr-FR" i="1" dirty="0" err="1">
                <a:ea typeface="Calibri" panose="020F0502020204030204" pitchFamily="34" charset="0"/>
              </a:rPr>
              <a:t>părţile</a:t>
            </a:r>
            <a:r>
              <a:rPr lang="fr-FR" i="1" dirty="0">
                <a:ea typeface="Calibri" panose="020F0502020204030204" pitchFamily="34" charset="0"/>
              </a:rPr>
              <a:t> </a:t>
            </a:r>
            <a:r>
              <a:rPr lang="fr-FR" i="1" dirty="0" err="1">
                <a:ea typeface="Calibri" panose="020F0502020204030204" pitchFamily="34" charset="0"/>
              </a:rPr>
              <a:t>subterane</a:t>
            </a:r>
            <a:r>
              <a:rPr lang="fr-FR" i="1" dirty="0">
                <a:ea typeface="Calibri" panose="020F0502020204030204" pitchFamily="34" charset="0"/>
              </a:rPr>
              <a:t> vii ale </a:t>
            </a:r>
            <a:r>
              <a:rPr lang="fr-FR" i="1" dirty="0" err="1">
                <a:ea typeface="Calibri" panose="020F0502020204030204" pitchFamily="34" charset="0"/>
              </a:rPr>
              <a:t>plantelor</a:t>
            </a:r>
            <a:r>
              <a:rPr lang="fr-FR" i="1" dirty="0">
                <a:ea typeface="Calibri" panose="020F0502020204030204" pitchFamily="34" charset="0"/>
              </a:rPr>
              <a:t>. </a:t>
            </a:r>
            <a:r>
              <a:rPr lang="fr-FR" i="1" dirty="0" err="1">
                <a:ea typeface="Calibri" panose="020F0502020204030204" pitchFamily="34" charset="0"/>
              </a:rPr>
              <a:t>Densitatea</a:t>
            </a:r>
            <a:r>
              <a:rPr lang="fr-FR" i="1" dirty="0">
                <a:ea typeface="Calibri" panose="020F0502020204030204" pitchFamily="34" charset="0"/>
              </a:rPr>
              <a:t> </a:t>
            </a:r>
            <a:r>
              <a:rPr lang="fr-FR" i="1" dirty="0" err="1">
                <a:ea typeface="Calibri" panose="020F0502020204030204" pitchFamily="34" charset="0"/>
              </a:rPr>
              <a:t>foarte</a:t>
            </a:r>
            <a:r>
              <a:rPr lang="fr-FR" i="1" dirty="0">
                <a:ea typeface="Calibri" panose="020F0502020204030204" pitchFamily="34" charset="0"/>
              </a:rPr>
              <a:t> </a:t>
            </a:r>
            <a:r>
              <a:rPr lang="fr-FR" i="1" dirty="0" err="1">
                <a:ea typeface="Calibri" panose="020F0502020204030204" pitchFamily="34" charset="0"/>
              </a:rPr>
              <a:t>redusă</a:t>
            </a:r>
            <a:r>
              <a:rPr lang="fr-FR" i="1" dirty="0">
                <a:ea typeface="Calibri" panose="020F0502020204030204" pitchFamily="34" charset="0"/>
              </a:rPr>
              <a:t> a </a:t>
            </a:r>
            <a:r>
              <a:rPr lang="fr-FR" i="1" dirty="0" err="1">
                <a:ea typeface="Calibri" panose="020F0502020204030204" pitchFamily="34" charset="0"/>
              </a:rPr>
              <a:t>fitofagilor</a:t>
            </a:r>
            <a:r>
              <a:rPr lang="fr-FR" i="1" dirty="0">
                <a:ea typeface="Calibri" panose="020F0502020204030204" pitchFamily="34" charset="0"/>
              </a:rPr>
              <a:t> este </a:t>
            </a:r>
            <a:r>
              <a:rPr lang="fr-FR" i="1" dirty="0" err="1">
                <a:ea typeface="Calibri" panose="020F0502020204030204" pitchFamily="34" charset="0"/>
              </a:rPr>
              <a:t>explicată</a:t>
            </a:r>
            <a:r>
              <a:rPr lang="fr-FR" i="1" dirty="0">
                <a:ea typeface="Calibri" panose="020F0502020204030204" pitchFamily="34" charset="0"/>
              </a:rPr>
              <a:t> </a:t>
            </a:r>
            <a:r>
              <a:rPr lang="fr-FR" i="1" dirty="0" err="1">
                <a:ea typeface="Calibri" panose="020F0502020204030204" pitchFamily="34" charset="0"/>
              </a:rPr>
              <a:t>prin</a:t>
            </a:r>
            <a:r>
              <a:rPr lang="fr-FR" i="1" dirty="0">
                <a:ea typeface="Calibri" panose="020F0502020204030204" pitchFamily="34" charset="0"/>
              </a:rPr>
              <a:t> </a:t>
            </a:r>
            <a:r>
              <a:rPr lang="fr-FR" i="1" dirty="0" err="1">
                <a:ea typeface="Calibri" panose="020F0502020204030204" pitchFamily="34" charset="0"/>
              </a:rPr>
              <a:t>utilizarea</a:t>
            </a:r>
            <a:r>
              <a:rPr lang="fr-FR" i="1" dirty="0">
                <a:ea typeface="Calibri" panose="020F0502020204030204" pitchFamily="34" charset="0"/>
              </a:rPr>
              <a:t> </a:t>
            </a:r>
            <a:r>
              <a:rPr lang="fr-FR" i="1" dirty="0" err="1">
                <a:ea typeface="Calibri" panose="020F0502020204030204" pitchFamily="34" charset="0"/>
              </a:rPr>
              <a:t>erbicidului</a:t>
            </a:r>
            <a:r>
              <a:rPr lang="fr-FR" i="1" dirty="0">
                <a:ea typeface="Calibri" panose="020F0502020204030204" pitchFamily="34" charset="0"/>
              </a:rPr>
              <a:t>, care, </a:t>
            </a:r>
            <a:r>
              <a:rPr lang="fr-FR" i="1" dirty="0" err="1">
                <a:ea typeface="Calibri" panose="020F0502020204030204" pitchFamily="34" charset="0"/>
              </a:rPr>
              <a:t>eliminând</a:t>
            </a:r>
            <a:r>
              <a:rPr lang="fr-FR" i="1" dirty="0">
                <a:ea typeface="Calibri" panose="020F0502020204030204" pitchFamily="34" charset="0"/>
              </a:rPr>
              <a:t> </a:t>
            </a:r>
            <a:r>
              <a:rPr lang="fr-FR" i="1" dirty="0" err="1">
                <a:ea typeface="Calibri" panose="020F0502020204030204" pitchFamily="34" charset="0"/>
              </a:rPr>
              <a:t>buruienile</a:t>
            </a:r>
            <a:r>
              <a:rPr lang="fr-FR" i="1" dirty="0">
                <a:ea typeface="Calibri" panose="020F0502020204030204" pitchFamily="34" charset="0"/>
              </a:rPr>
              <a:t>, </a:t>
            </a:r>
            <a:r>
              <a:rPr lang="fr-FR" i="1" dirty="0" err="1">
                <a:ea typeface="Calibri" panose="020F0502020204030204" pitchFamily="34" charset="0"/>
              </a:rPr>
              <a:t>micşorează</a:t>
            </a:r>
            <a:r>
              <a:rPr lang="fr-FR" i="1" dirty="0">
                <a:ea typeface="Calibri" panose="020F0502020204030204" pitchFamily="34" charset="0"/>
              </a:rPr>
              <a:t> </a:t>
            </a:r>
            <a:r>
              <a:rPr lang="fr-FR" i="1" dirty="0" err="1">
                <a:ea typeface="Calibri" panose="020F0502020204030204" pitchFamily="34" charset="0"/>
              </a:rPr>
              <a:t>drastic</a:t>
            </a:r>
            <a:r>
              <a:rPr lang="fr-FR" i="1" dirty="0">
                <a:ea typeface="Calibri" panose="020F0502020204030204" pitchFamily="34" charset="0"/>
              </a:rPr>
              <a:t> </a:t>
            </a:r>
            <a:r>
              <a:rPr lang="fr-FR" i="1" dirty="0" err="1">
                <a:ea typeface="Calibri" panose="020F0502020204030204" pitchFamily="34" charset="0"/>
              </a:rPr>
              <a:t>sursele</a:t>
            </a:r>
            <a:r>
              <a:rPr lang="fr-FR" i="1" dirty="0">
                <a:ea typeface="Calibri" panose="020F0502020204030204" pitchFamily="34" charset="0"/>
              </a:rPr>
              <a:t> de </a:t>
            </a:r>
            <a:r>
              <a:rPr lang="fr-FR" i="1" dirty="0" err="1">
                <a:ea typeface="Calibri" panose="020F0502020204030204" pitchFamily="34" charset="0"/>
              </a:rPr>
              <a:t>hrană</a:t>
            </a:r>
            <a:r>
              <a:rPr lang="fr-FR" i="1" dirty="0">
                <a:ea typeface="Calibri" panose="020F0502020204030204" pitchFamily="34" charset="0"/>
              </a:rPr>
              <a:t> ale </a:t>
            </a:r>
            <a:r>
              <a:rPr lang="fr-FR" i="1" dirty="0" err="1">
                <a:ea typeface="Calibri" panose="020F0502020204030204" pitchFamily="34" charset="0"/>
              </a:rPr>
              <a:t>acestor</a:t>
            </a:r>
            <a:r>
              <a:rPr lang="fr-FR" i="1" dirty="0">
                <a:ea typeface="Calibri" panose="020F0502020204030204" pitchFamily="34" charset="0"/>
              </a:rPr>
              <a:t> animale </a:t>
            </a:r>
            <a:r>
              <a:rPr lang="fr-FR" i="1" dirty="0" err="1">
                <a:ea typeface="Calibri" panose="020F0502020204030204" pitchFamily="34" charset="0"/>
              </a:rPr>
              <a:t>edafice</a:t>
            </a:r>
            <a:r>
              <a:rPr lang="fr-FR" i="1" dirty="0">
                <a:ea typeface="Calibri" panose="020F0502020204030204" pitchFamily="34" charset="0"/>
              </a:rPr>
              <a:t>. </a:t>
            </a:r>
            <a:endParaRPr lang="en-US" i="1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3CB57AB-997E-4E26-8588-A5D317EDB23E}"/>
              </a:ext>
            </a:extLst>
          </p:cNvPr>
          <p:cNvSpPr/>
          <p:nvPr/>
        </p:nvSpPr>
        <p:spPr>
          <a:xfrm>
            <a:off x="449229" y="12854777"/>
            <a:ext cx="8209014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o-RO" sz="1400" dirty="0">
                <a:ea typeface="Calibri" panose="020F0502020204030204" pitchFamily="34" charset="0"/>
              </a:rPr>
              <a:t>1. </a:t>
            </a:r>
            <a:r>
              <a:rPr lang="fr-FR" sz="1400" dirty="0" err="1">
                <a:ea typeface="Calibri" panose="020F0502020204030204" pitchFamily="34" charset="0"/>
              </a:rPr>
              <a:t>Bulimar</a:t>
            </a:r>
            <a:r>
              <a:rPr lang="fr-FR" sz="1400" dirty="0">
                <a:ea typeface="Calibri" panose="020F0502020204030204" pitchFamily="34" charset="0"/>
              </a:rPr>
              <a:t> F., </a:t>
            </a:r>
            <a:r>
              <a:rPr lang="fr-FR" sz="1400" dirty="0" err="1">
                <a:ea typeface="Calibri" panose="020F0502020204030204" pitchFamily="34" charset="0"/>
              </a:rPr>
              <a:t>Huţu</a:t>
            </a:r>
            <a:r>
              <a:rPr lang="fr-FR" sz="1400" dirty="0">
                <a:ea typeface="Calibri" panose="020F0502020204030204" pitchFamily="34" charset="0"/>
              </a:rPr>
              <a:t> M., </a:t>
            </a:r>
            <a:r>
              <a:rPr lang="fr-FR" sz="1400" dirty="0" err="1">
                <a:ea typeface="Calibri" panose="020F0502020204030204" pitchFamily="34" charset="0"/>
              </a:rPr>
              <a:t>Călugăr</a:t>
            </a:r>
            <a:r>
              <a:rPr lang="fr-FR" sz="1400" dirty="0">
                <a:ea typeface="Calibri" panose="020F0502020204030204" pitchFamily="34" charset="0"/>
              </a:rPr>
              <a:t> M., 1990 – </a:t>
            </a:r>
            <a:r>
              <a:rPr lang="fr-FR" sz="1400" dirty="0" err="1">
                <a:ea typeface="Calibri" panose="020F0502020204030204" pitchFamily="34" charset="0"/>
              </a:rPr>
              <a:t>Efectul</a:t>
            </a:r>
            <a:r>
              <a:rPr lang="fr-FR" sz="1400" dirty="0">
                <a:ea typeface="Calibri" panose="020F0502020204030204" pitchFamily="34" charset="0"/>
              </a:rPr>
              <a:t> </a:t>
            </a:r>
            <a:r>
              <a:rPr lang="fr-FR" sz="1400" dirty="0" err="1">
                <a:ea typeface="Calibri" panose="020F0502020204030204" pitchFamily="34" charset="0"/>
              </a:rPr>
              <a:t>diverselor</a:t>
            </a:r>
            <a:r>
              <a:rPr lang="fr-FR" sz="1400" dirty="0">
                <a:ea typeface="Calibri" panose="020F0502020204030204" pitchFamily="34" charset="0"/>
              </a:rPr>
              <a:t> </a:t>
            </a:r>
            <a:r>
              <a:rPr lang="fr-FR" sz="1400" dirty="0" err="1">
                <a:ea typeface="Calibri" panose="020F0502020204030204" pitchFamily="34" charset="0"/>
              </a:rPr>
              <a:t>tehnologii</a:t>
            </a:r>
            <a:r>
              <a:rPr lang="fr-FR" sz="1400" dirty="0">
                <a:ea typeface="Calibri" panose="020F0502020204030204" pitchFamily="34" charset="0"/>
              </a:rPr>
              <a:t> Agricole</a:t>
            </a:r>
            <a:r>
              <a:rPr lang="ro-RO" sz="1400" dirty="0">
                <a:ea typeface="Calibri" panose="020F0502020204030204" pitchFamily="34" charset="0"/>
              </a:rPr>
              <a:t> </a:t>
            </a:r>
            <a:r>
              <a:rPr lang="fr-FR" sz="1400" dirty="0" err="1">
                <a:ea typeface="Calibri" panose="020F0502020204030204" pitchFamily="34" charset="0"/>
              </a:rPr>
              <a:t>asupra</a:t>
            </a:r>
            <a:r>
              <a:rPr lang="fr-FR" sz="1400" dirty="0">
                <a:ea typeface="Calibri" panose="020F0502020204030204" pitchFamily="34" charset="0"/>
              </a:rPr>
              <a:t>  </a:t>
            </a:r>
            <a:r>
              <a:rPr lang="fr-FR" sz="1400" dirty="0" err="1">
                <a:ea typeface="Calibri" panose="020F0502020204030204" pitchFamily="34" charset="0"/>
              </a:rPr>
              <a:t>microartropodelor</a:t>
            </a:r>
            <a:r>
              <a:rPr lang="fr-FR" sz="1400" dirty="0">
                <a:ea typeface="Calibri" panose="020F0502020204030204" pitchFamily="34" charset="0"/>
              </a:rPr>
              <a:t> </a:t>
            </a:r>
            <a:r>
              <a:rPr lang="fr-FR" sz="1400" dirty="0" err="1">
                <a:ea typeface="Calibri" panose="020F0502020204030204" pitchFamily="34" charset="0"/>
              </a:rPr>
              <a:t>edafice</a:t>
            </a:r>
            <a:r>
              <a:rPr lang="fr-FR" sz="1400" dirty="0">
                <a:ea typeface="Calibri" panose="020F0502020204030204" pitchFamily="34" charset="0"/>
              </a:rPr>
              <a:t> </a:t>
            </a:r>
            <a:r>
              <a:rPr lang="fr-FR" sz="1400" dirty="0" err="1">
                <a:ea typeface="Calibri" panose="020F0502020204030204" pitchFamily="34" charset="0"/>
              </a:rPr>
              <a:t>din</a:t>
            </a:r>
            <a:r>
              <a:rPr lang="fr-FR" sz="1400" dirty="0">
                <a:ea typeface="Calibri" panose="020F0502020204030204" pitchFamily="34" charset="0"/>
              </a:rPr>
              <a:t> </a:t>
            </a:r>
            <a:r>
              <a:rPr lang="fr-FR" sz="1400" dirty="0" err="1">
                <a:ea typeface="Calibri" panose="020F0502020204030204" pitchFamily="34" charset="0"/>
              </a:rPr>
              <a:t>subsistemul</a:t>
            </a:r>
            <a:r>
              <a:rPr lang="fr-FR" sz="1400" dirty="0">
                <a:ea typeface="Calibri" panose="020F0502020204030204" pitchFamily="34" charset="0"/>
              </a:rPr>
              <a:t> </a:t>
            </a:r>
            <a:r>
              <a:rPr lang="fr-FR" sz="1400" dirty="0" err="1">
                <a:ea typeface="Calibri" panose="020F0502020204030204" pitchFamily="34" charset="0"/>
              </a:rPr>
              <a:t>descompunerilor</a:t>
            </a:r>
            <a:r>
              <a:rPr lang="fr-FR" sz="1400" dirty="0">
                <a:ea typeface="Calibri" panose="020F0502020204030204" pitchFamily="34" charset="0"/>
              </a:rPr>
              <a:t>. </a:t>
            </a:r>
            <a:r>
              <a:rPr lang="fr-FR" sz="1400" dirty="0" err="1">
                <a:ea typeface="Calibri" panose="020F0502020204030204" pitchFamily="34" charset="0"/>
              </a:rPr>
              <a:t>Lucr</a:t>
            </a:r>
            <a:r>
              <a:rPr lang="fr-FR" sz="1400" dirty="0">
                <a:ea typeface="Calibri" panose="020F0502020204030204" pitchFamily="34" charset="0"/>
              </a:rPr>
              <a:t>. </a:t>
            </a:r>
            <a:r>
              <a:rPr lang="fr-FR" sz="1400" dirty="0" err="1">
                <a:ea typeface="Calibri" panose="020F0502020204030204" pitchFamily="34" charset="0"/>
              </a:rPr>
              <a:t>Semin</a:t>
            </a:r>
            <a:r>
              <a:rPr lang="fr-FR" sz="1400" dirty="0">
                <a:ea typeface="Calibri" panose="020F0502020204030204" pitchFamily="34" charset="0"/>
              </a:rPr>
              <a:t>. </a:t>
            </a:r>
            <a:r>
              <a:rPr lang="fr-FR" sz="1400" dirty="0" err="1">
                <a:ea typeface="Calibri" panose="020F0502020204030204" pitchFamily="34" charset="0"/>
              </a:rPr>
              <a:t>Geogr</a:t>
            </a:r>
            <a:r>
              <a:rPr lang="fr-FR" sz="1400" dirty="0">
                <a:ea typeface="Calibri" panose="020F0502020204030204" pitchFamily="34" charset="0"/>
              </a:rPr>
              <a:t>., D. Cantemir., Iaşi, nr. 10.</a:t>
            </a:r>
            <a:endParaRPr lang="ro-RO" sz="1400" dirty="0">
              <a:ea typeface="Calibri" panose="020F0502020204030204" pitchFamily="34" charset="0"/>
            </a:endParaRPr>
          </a:p>
          <a:p>
            <a:r>
              <a:rPr lang="ro-RO" sz="1400" dirty="0"/>
              <a:t>2. Călugăr M., Huțu M., Bulimar F., Vasiliu N., 1987 – Cercetări ecologice asupra microartropodelor edafice din agroecosisteme. Stud. și cercet. biologice, Seria biol. anim., t. 39, nr. 2, 143-153.</a:t>
            </a:r>
          </a:p>
          <a:p>
            <a:r>
              <a:rPr lang="ro-RO" sz="1400" dirty="0"/>
              <a:t>3. </a:t>
            </a:r>
            <a:r>
              <a:rPr lang="en-US" sz="1400" dirty="0" err="1"/>
              <a:t>Saghin</a:t>
            </a:r>
            <a:r>
              <a:rPr lang="en-US" sz="1400" dirty="0"/>
              <a:t> </a:t>
            </a:r>
            <a:r>
              <a:rPr lang="ro-RO" sz="1400" dirty="0"/>
              <a:t>Gh., Enea C., Bodea D., 2018. -  Cercetări privind unele aspecte de microbiologia solului  la cultura de bob (Vicia faba L. var. major H. )  prin folosirea erbicidului Dual Goold 960 EC. Analele INCDA Fundulea, vol. 86 / 2018.</a:t>
            </a:r>
            <a:endParaRPr lang="en-US" sz="1400" dirty="0">
              <a:effectLst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6149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291</TotalTime>
  <Words>643</Words>
  <Application>Microsoft Office PowerPoint</Application>
  <PresentationFormat>Custom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EFECTUL UNOR ERBICIDE ASUPRA MEZOFAUNEI EDAFICE LA CULTURA BOBULUI, ÎN CONDIȚIILE ECOLOGICE DIN NORDUL ȚĂRII Autori: Ioan Cătălin ENEA, Gheorghe SAGHIN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TITLUL</dc:title>
  <dc:creator>admin</dc:creator>
  <cp:lastModifiedBy>aurel.badiu</cp:lastModifiedBy>
  <cp:revision>16</cp:revision>
  <dcterms:created xsi:type="dcterms:W3CDTF">2024-02-27T07:52:51Z</dcterms:created>
  <dcterms:modified xsi:type="dcterms:W3CDTF">2024-05-23T05:29:55Z</dcterms:modified>
</cp:coreProperties>
</file>