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8468" y="2443827"/>
            <a:ext cx="8221716" cy="758648"/>
          </a:xfrm>
        </p:spPr>
        <p:txBody>
          <a:bodyPr>
            <a:noAutofit/>
          </a:bodyPr>
          <a:lstStyle/>
          <a:p>
            <a:r>
              <a:rPr lang="ro-RO" sz="2400" b="1" dirty="0">
                <a:solidFill>
                  <a:srgbClr val="FF0000"/>
                </a:solidFill>
              </a:rPr>
              <a:t>Impactul substanțelor xenotoxice asupra unor indici ecofiziologici în faza de înflorire la cultura de bob (</a:t>
            </a:r>
            <a:r>
              <a:rPr lang="ro-RO" sz="2400" b="1" i="1" dirty="0">
                <a:solidFill>
                  <a:srgbClr val="FF0000"/>
                </a:solidFill>
              </a:rPr>
              <a:t>Vicia faba </a:t>
            </a:r>
            <a:r>
              <a:rPr lang="ro-RO" sz="2400" b="1" dirty="0">
                <a:solidFill>
                  <a:srgbClr val="FF0000"/>
                </a:solidFill>
              </a:rPr>
              <a:t>L.</a:t>
            </a:r>
            <a:r>
              <a:rPr lang="ro-RO" sz="2400" b="1" i="1" dirty="0">
                <a:solidFill>
                  <a:srgbClr val="FF0000"/>
                </a:solidFill>
              </a:rPr>
              <a:t> var. major </a:t>
            </a:r>
            <a:r>
              <a:rPr lang="ro-RO" sz="2400" b="1" dirty="0">
                <a:solidFill>
                  <a:srgbClr val="FF0000"/>
                </a:solidFill>
              </a:rPr>
              <a:t>Harz) în condițiile ecologice din nordul județului Suceava</a:t>
            </a:r>
            <a:br>
              <a:rPr lang="ro-RO" sz="2400" b="1" dirty="0">
                <a:solidFill>
                  <a:srgbClr val="FF0000"/>
                </a:solidFill>
              </a:rPr>
            </a:br>
            <a:r>
              <a:rPr lang="ro-RO" sz="1700" b="1" dirty="0">
                <a:solidFill>
                  <a:srgbClr val="FF0000"/>
                </a:solidFill>
              </a:rPr>
              <a:t>Autori</a:t>
            </a:r>
            <a:r>
              <a:rPr lang="en-US" sz="1700" b="1" dirty="0">
                <a:solidFill>
                  <a:srgbClr val="FF0000"/>
                </a:solidFill>
              </a:rPr>
              <a:t>: </a:t>
            </a:r>
            <a:r>
              <a:rPr lang="en-US" sz="1700" b="1" dirty="0" err="1">
                <a:solidFill>
                  <a:srgbClr val="FF0000"/>
                </a:solidFill>
              </a:rPr>
              <a:t>Ioan</a:t>
            </a:r>
            <a:r>
              <a:rPr lang="en-US" sz="1700" b="1" dirty="0">
                <a:solidFill>
                  <a:srgbClr val="FF0000"/>
                </a:solidFill>
              </a:rPr>
              <a:t> C</a:t>
            </a:r>
            <a:r>
              <a:rPr lang="ro-RO" sz="1700" b="1" dirty="0">
                <a:solidFill>
                  <a:srgbClr val="FF0000"/>
                </a:solidFill>
              </a:rPr>
              <a:t>ătălin ENEA, Gheorghe SAGHIN</a:t>
            </a:r>
            <a:endParaRPr lang="en-US" sz="17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3" y="299378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56634" y="1276217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2200" b="1" dirty="0">
                <a:solidFill>
                  <a:srgbClr val="FF0000"/>
                </a:solidFill>
              </a:rPr>
              <a:t>STAȚIUNEA DE CERCETARE-DEZVOLTARE AGRICOLĂ SUCEAVA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31332" y="3468712"/>
            <a:ext cx="8135993" cy="4334077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o-RO" sz="1800" b="1" i="1" dirty="0">
              <a:solidFill>
                <a:srgbClr val="FF0000"/>
              </a:solidFill>
            </a:endParaRPr>
          </a:p>
          <a:p>
            <a:pPr algn="just"/>
            <a:endParaRPr lang="ro-RO" sz="1800" b="1" i="1" dirty="0">
              <a:solidFill>
                <a:srgbClr val="FF0000"/>
              </a:solidFill>
            </a:endParaRPr>
          </a:p>
          <a:p>
            <a:pPr algn="just"/>
            <a:endParaRPr lang="ro-RO" sz="1800" b="1" i="1" dirty="0">
              <a:solidFill>
                <a:srgbClr val="FF0000"/>
              </a:solidFill>
            </a:endParaRPr>
          </a:p>
          <a:p>
            <a:pPr algn="just"/>
            <a:endParaRPr lang="ro-RO" sz="1800" b="1" i="1" dirty="0">
              <a:solidFill>
                <a:srgbClr val="FF0000"/>
              </a:solidFill>
            </a:endParaRPr>
          </a:p>
          <a:p>
            <a:pPr algn="just"/>
            <a:endParaRPr lang="ro-RO" sz="1800" b="1" i="1" dirty="0">
              <a:solidFill>
                <a:srgbClr val="FF0000"/>
              </a:solidFill>
            </a:endParaRPr>
          </a:p>
          <a:p>
            <a:pPr algn="just"/>
            <a:endParaRPr lang="ro-RO" sz="1800" b="1" i="1" dirty="0">
              <a:solidFill>
                <a:srgbClr val="FF0000"/>
              </a:solidFill>
            </a:endParaRPr>
          </a:p>
          <a:p>
            <a:pPr algn="just"/>
            <a:endParaRPr lang="ro-RO" sz="1800" b="1" i="1" dirty="0">
              <a:solidFill>
                <a:srgbClr val="FF0000"/>
              </a:solidFill>
            </a:endParaRPr>
          </a:p>
          <a:p>
            <a:pPr algn="just"/>
            <a:endParaRPr lang="ro-RO" sz="1800" b="1" i="1" dirty="0">
              <a:solidFill>
                <a:srgbClr val="FF0000"/>
              </a:solidFill>
            </a:endParaRPr>
          </a:p>
          <a:p>
            <a:pPr algn="just"/>
            <a:r>
              <a:rPr lang="en-US" sz="1800" b="1" i="1" dirty="0">
                <a:solidFill>
                  <a:srgbClr val="FF0000"/>
                </a:solidFill>
              </a:rPr>
              <a:t>REZUMAT</a:t>
            </a:r>
          </a:p>
          <a:p>
            <a:pPr algn="just"/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lucrare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analizează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acţiunea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exercitată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erbicidul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Dual Gold 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960 EC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combaterea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buruienilor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bobului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asupra unor indici ecofiziologici (conţinutului în substanţă uscată, apă totală şi a glucidelor) în fenofaza de înflorire a plantelor.).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S-au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luat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studiu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cercetare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nelucrat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netratat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lucrat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manual,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semănate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distanţe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rânduri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(30 cm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 cm)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tratate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erbicid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S-a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constatat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acumularea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substanţă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uscată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înflorire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bob,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condiţiile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pedoclimatice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anilor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variază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20,35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32,28 %.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conţinutului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substanţă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uscată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s-au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înregistrat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plantele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varianta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nelucrată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netratată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erbicid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(31,84-32,28 %),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variantele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prăşite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netratate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(20,35-21,05 %).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Restul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variantelor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prezintă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acumulare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substanţă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uscată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cuprinsă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22,89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30,42 %.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conţinutului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glucide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bob, pe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s-a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făcut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folosind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micrometoda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titrimetrică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Bertrand-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Iljin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S-au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analizat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glucidele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reducătoare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glucoză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fructoză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glucidele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solubile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zaharoză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poliglucidul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insolubil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amidonul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Analiza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pe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organe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a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glucidelor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pe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forme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şi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totale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indică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un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conţinut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sporit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de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glucide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în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organele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de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reproducere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şi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în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frunze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şi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un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conţinut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mai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mic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în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rădăcini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şi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tulpini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. 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În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variantele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tratate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cu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erbicid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, s-a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realizat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cel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mai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scăzut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conţinut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de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glucide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solubile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şi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cel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mai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ridicat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conţinut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de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glucide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insolubile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în</a:t>
            </a:r>
            <a:r>
              <a:rPr lang="en-US" sz="14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+mn-lt"/>
                <a:cs typeface="Times New Roman" panose="02020603050405020304" pitchFamily="18" charset="0"/>
              </a:rPr>
              <a:t>apă</a:t>
            </a:r>
            <a:endParaRPr lang="en-US" sz="1400" b="1" i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31331" y="8207444"/>
            <a:ext cx="8135993" cy="233020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o-RO" sz="1800" dirty="0">
              <a:latin typeface="+mn-lt"/>
            </a:endParaRPr>
          </a:p>
          <a:p>
            <a:pPr algn="just"/>
            <a:endParaRPr lang="ro-RO" sz="1800" dirty="0">
              <a:latin typeface="+mn-lt"/>
            </a:endParaRPr>
          </a:p>
          <a:p>
            <a:pPr algn="just"/>
            <a:endParaRPr lang="ro-RO" sz="1800" dirty="0">
              <a:latin typeface="+mn-lt"/>
            </a:endParaRPr>
          </a:p>
          <a:p>
            <a:pPr algn="just"/>
            <a:endParaRPr lang="ro-RO" sz="1800" dirty="0">
              <a:latin typeface="+mn-lt"/>
            </a:endParaRPr>
          </a:p>
          <a:p>
            <a:pPr algn="just"/>
            <a:endParaRPr lang="ro-RO" sz="1800" dirty="0">
              <a:latin typeface="+mn-lt"/>
            </a:endParaRPr>
          </a:p>
          <a:p>
            <a:pPr algn="just"/>
            <a:r>
              <a:rPr lang="en-US" sz="1800" i="1" dirty="0" err="1">
                <a:latin typeface="+mn-lt"/>
              </a:rPr>
              <a:t>Cele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mai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mari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valori</a:t>
            </a:r>
            <a:r>
              <a:rPr lang="en-US" sz="1800" i="1" dirty="0">
                <a:latin typeface="+mn-lt"/>
              </a:rPr>
              <a:t> ale </a:t>
            </a:r>
            <a:r>
              <a:rPr lang="en-US" sz="1800" i="1" dirty="0" err="1">
                <a:latin typeface="+mn-lt"/>
              </a:rPr>
              <a:t>conţinutului</a:t>
            </a:r>
            <a:r>
              <a:rPr lang="en-US" sz="1800" i="1" dirty="0">
                <a:latin typeface="+mn-lt"/>
              </a:rPr>
              <a:t> de </a:t>
            </a:r>
            <a:r>
              <a:rPr lang="en-US" sz="1800" i="1" dirty="0" err="1">
                <a:latin typeface="+mn-lt"/>
              </a:rPr>
              <a:t>substanţă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uscată</a:t>
            </a:r>
            <a:r>
              <a:rPr lang="en-US" sz="1800" i="1" dirty="0">
                <a:latin typeface="+mn-lt"/>
              </a:rPr>
              <a:t> s-au </a:t>
            </a:r>
            <a:r>
              <a:rPr lang="en-US" sz="1800" i="1" dirty="0" err="1">
                <a:latin typeface="+mn-lt"/>
              </a:rPr>
              <a:t>înregistrat</a:t>
            </a:r>
            <a:r>
              <a:rPr lang="en-US" sz="1800" i="1" dirty="0">
                <a:latin typeface="+mn-lt"/>
              </a:rPr>
              <a:t> la </a:t>
            </a:r>
            <a:r>
              <a:rPr lang="en-US" sz="1800" i="1" dirty="0" err="1">
                <a:latin typeface="+mn-lt"/>
              </a:rPr>
              <a:t>plantele</a:t>
            </a:r>
            <a:r>
              <a:rPr lang="en-US" sz="1800" i="1" dirty="0">
                <a:latin typeface="+mn-lt"/>
              </a:rPr>
              <a:t> din </a:t>
            </a:r>
            <a:r>
              <a:rPr lang="en-US" sz="1800" i="1" dirty="0" err="1">
                <a:latin typeface="+mn-lt"/>
              </a:rPr>
              <a:t>varianta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nelucrată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netratată</a:t>
            </a:r>
            <a:r>
              <a:rPr lang="en-US" sz="1800" i="1" dirty="0">
                <a:latin typeface="+mn-lt"/>
              </a:rPr>
              <a:t> cu </a:t>
            </a:r>
            <a:r>
              <a:rPr lang="en-US" sz="1800" i="1" dirty="0" err="1">
                <a:latin typeface="+mn-lt"/>
              </a:rPr>
              <a:t>erbicid</a:t>
            </a:r>
            <a:r>
              <a:rPr lang="en-US" sz="1800" i="1" dirty="0">
                <a:latin typeface="+mn-lt"/>
              </a:rPr>
              <a:t> (31,84-32,28 %), </a:t>
            </a:r>
            <a:r>
              <a:rPr lang="en-US" sz="1800" i="1" dirty="0" err="1">
                <a:latin typeface="+mn-lt"/>
              </a:rPr>
              <a:t>iar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cele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mai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mici</a:t>
            </a:r>
            <a:r>
              <a:rPr lang="en-US" sz="1800" i="1" dirty="0">
                <a:latin typeface="+mn-lt"/>
              </a:rPr>
              <a:t> la </a:t>
            </a:r>
            <a:r>
              <a:rPr lang="en-US" sz="1800" i="1" dirty="0" err="1">
                <a:latin typeface="+mn-lt"/>
              </a:rPr>
              <a:t>variantele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prăşite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dar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netratate</a:t>
            </a:r>
            <a:r>
              <a:rPr lang="en-US" sz="1800" i="1" dirty="0">
                <a:latin typeface="+mn-lt"/>
              </a:rPr>
              <a:t> (20,35-21,05 %). </a:t>
            </a:r>
            <a:r>
              <a:rPr lang="en-US" sz="1800" i="1" dirty="0" err="1">
                <a:latin typeface="+mn-lt"/>
              </a:rPr>
              <a:t>Restul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variantelor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prezintă</a:t>
            </a:r>
            <a:r>
              <a:rPr lang="en-US" sz="1800" i="1" dirty="0">
                <a:latin typeface="+mn-lt"/>
              </a:rPr>
              <a:t> o </a:t>
            </a:r>
            <a:r>
              <a:rPr lang="en-US" sz="1800" i="1" dirty="0" err="1">
                <a:latin typeface="+mn-lt"/>
              </a:rPr>
              <a:t>acumulare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medie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în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substanţă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uscată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cuprinsă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între</a:t>
            </a:r>
            <a:r>
              <a:rPr lang="en-US" sz="1800" i="1" dirty="0">
                <a:latin typeface="+mn-lt"/>
              </a:rPr>
              <a:t> 22,89 </a:t>
            </a:r>
            <a:r>
              <a:rPr lang="en-US" sz="1800" i="1" dirty="0" err="1">
                <a:latin typeface="+mn-lt"/>
              </a:rPr>
              <a:t>şi</a:t>
            </a:r>
            <a:r>
              <a:rPr lang="en-US" sz="1800" i="1" dirty="0">
                <a:latin typeface="+mn-lt"/>
              </a:rPr>
              <a:t> 30,42 %. </a:t>
            </a:r>
            <a:r>
              <a:rPr lang="en-US" sz="1800" i="1" dirty="0" err="1">
                <a:latin typeface="+mn-lt"/>
              </a:rPr>
              <a:t>Analiza</a:t>
            </a:r>
            <a:r>
              <a:rPr lang="en-US" sz="1800" i="1" dirty="0">
                <a:latin typeface="+mn-lt"/>
              </a:rPr>
              <a:t> pe </a:t>
            </a:r>
            <a:r>
              <a:rPr lang="en-US" sz="1800" i="1" dirty="0" err="1">
                <a:latin typeface="+mn-lt"/>
              </a:rPr>
              <a:t>variante</a:t>
            </a:r>
            <a:r>
              <a:rPr lang="en-US" sz="1800" i="1" dirty="0">
                <a:latin typeface="+mn-lt"/>
              </a:rPr>
              <a:t> a </a:t>
            </a:r>
            <a:r>
              <a:rPr lang="en-US" sz="1800" i="1" dirty="0" err="1">
                <a:latin typeface="+mn-lt"/>
              </a:rPr>
              <a:t>organelor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aeriene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omogenizate</a:t>
            </a:r>
            <a:r>
              <a:rPr lang="en-US" sz="1800" i="1" dirty="0">
                <a:latin typeface="+mn-lt"/>
              </a:rPr>
              <a:t>, </a:t>
            </a:r>
            <a:r>
              <a:rPr lang="en-US" sz="1800" i="1" dirty="0" err="1">
                <a:latin typeface="+mn-lt"/>
              </a:rPr>
              <a:t>relevă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faptul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că</a:t>
            </a:r>
            <a:r>
              <a:rPr lang="en-US" sz="1800" i="1" dirty="0">
                <a:latin typeface="+mn-lt"/>
              </a:rPr>
              <a:t> la bob sunt </a:t>
            </a:r>
            <a:r>
              <a:rPr lang="en-US" sz="1800" i="1" dirty="0" err="1">
                <a:latin typeface="+mn-lt"/>
              </a:rPr>
              <a:t>prezente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în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plante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cantităţi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mari</a:t>
            </a:r>
            <a:r>
              <a:rPr lang="en-US" sz="1800" i="1" dirty="0">
                <a:latin typeface="+mn-lt"/>
              </a:rPr>
              <a:t> de </a:t>
            </a:r>
            <a:r>
              <a:rPr lang="en-US" sz="1800" i="1" dirty="0" err="1">
                <a:latin typeface="+mn-lt"/>
              </a:rPr>
              <a:t>glucide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i="1" dirty="0" err="1">
                <a:latin typeface="+mn-lt"/>
              </a:rPr>
              <a:t>solubile</a:t>
            </a:r>
            <a:r>
              <a:rPr lang="ro-RO" sz="1800" i="1" dirty="0">
                <a:latin typeface="+mn-lt"/>
              </a:rPr>
              <a:t>.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Analizând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diverse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forme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de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glucide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şi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totalul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lor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(tab. 4, fig.1),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constatăm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că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în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rădăcini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sunt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prezente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cele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mai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mici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cantităţi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,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iar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în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inflorescenţe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şi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organele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de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reproducere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,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în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formare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, sunt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prezente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cantităţile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maxime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 (105 mg/ 1 g. </a:t>
            </a:r>
            <a:r>
              <a:rPr lang="en-US" altLang="en-US" sz="1800" i="1" dirty="0" err="1">
                <a:latin typeface="+mn-lt"/>
                <a:ea typeface="Times New Roman" panose="02020603050405020304" pitchFamily="18" charset="0"/>
              </a:rPr>
              <a:t>s.u</a:t>
            </a:r>
            <a:r>
              <a:rPr lang="en-US" altLang="en-US" sz="1800" i="1" dirty="0">
                <a:latin typeface="+mn-lt"/>
                <a:ea typeface="Times New Roman" panose="02020603050405020304" pitchFamily="18" charset="0"/>
              </a:rPr>
              <a:t>.). </a:t>
            </a:r>
            <a:endParaRPr lang="en-US" altLang="en-US" sz="1800" i="1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1332" y="10863097"/>
            <a:ext cx="8135992" cy="1619213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800" b="1" dirty="0">
              <a:latin typeface="+mn-lt"/>
            </a:endParaRPr>
          </a:p>
          <a:p>
            <a:pPr algn="just"/>
            <a:r>
              <a:rPr lang="en-US" sz="1800" b="1" dirty="0">
                <a:latin typeface="+mn-lt"/>
              </a:rPr>
              <a:t>CONCLUZII</a:t>
            </a:r>
          </a:p>
          <a:p>
            <a:pPr marL="342900" indent="-342900" algn="just">
              <a:buAutoNum type="arabicPeriod"/>
            </a:pPr>
            <a:r>
              <a:rPr lang="en-US" sz="1400" b="1" dirty="0" err="1">
                <a:latin typeface="+mn-lt"/>
              </a:rPr>
              <a:t>Conţinutul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cel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mai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ridicat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în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substanţă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uscată</a:t>
            </a:r>
            <a:r>
              <a:rPr lang="en-US" sz="1400" b="1" dirty="0">
                <a:latin typeface="+mn-lt"/>
              </a:rPr>
              <a:t> s-a </a:t>
            </a:r>
            <a:r>
              <a:rPr lang="en-US" sz="1400" b="1" dirty="0" err="1">
                <a:latin typeface="+mn-lt"/>
              </a:rPr>
              <a:t>înregistraqt</a:t>
            </a:r>
            <a:r>
              <a:rPr lang="en-US" sz="1400" b="1" dirty="0">
                <a:latin typeface="+mn-lt"/>
              </a:rPr>
              <a:t> la </a:t>
            </a:r>
            <a:r>
              <a:rPr lang="en-US" sz="1400" b="1" dirty="0" err="1">
                <a:latin typeface="+mn-lt"/>
              </a:rPr>
              <a:t>variantele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nelucrate</a:t>
            </a:r>
            <a:r>
              <a:rPr lang="en-US" sz="1400" b="1" dirty="0">
                <a:latin typeface="+mn-lt"/>
              </a:rPr>
              <a:t> – </a:t>
            </a:r>
            <a:r>
              <a:rPr lang="en-US" sz="1400" b="1" dirty="0" err="1">
                <a:latin typeface="+mn-lt"/>
              </a:rPr>
              <a:t>netratate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iar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cel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mai</a:t>
            </a:r>
            <a:r>
              <a:rPr lang="en-US" sz="1400" b="1" dirty="0">
                <a:latin typeface="+mn-lt"/>
              </a:rPr>
              <a:t> mic la </a:t>
            </a:r>
            <a:r>
              <a:rPr lang="en-US" sz="1400" b="1" dirty="0" err="1">
                <a:latin typeface="+mn-lt"/>
              </a:rPr>
              <a:t>variantele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prăşite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sau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tratate</a:t>
            </a:r>
            <a:r>
              <a:rPr lang="en-US" sz="1400" b="1" dirty="0">
                <a:latin typeface="+mn-lt"/>
              </a:rPr>
              <a:t>.</a:t>
            </a:r>
            <a:endParaRPr lang="ro-RO" sz="1400" b="1" dirty="0">
              <a:latin typeface="+mn-lt"/>
            </a:endParaRPr>
          </a:p>
          <a:p>
            <a:pPr marL="342900" indent="-342900" algn="just">
              <a:buAutoNum type="arabicPeriod"/>
            </a:pPr>
            <a:r>
              <a:rPr lang="en-US" sz="1400" b="1" dirty="0" err="1">
                <a:latin typeface="+mn-lt"/>
              </a:rPr>
              <a:t>Cel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mai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ridicat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conţinut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glucide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totale</a:t>
            </a:r>
            <a:r>
              <a:rPr lang="en-US" sz="1400" b="1" dirty="0">
                <a:latin typeface="+mn-lt"/>
              </a:rPr>
              <a:t> s-a </a:t>
            </a:r>
            <a:r>
              <a:rPr lang="en-US" sz="1400" b="1" dirty="0" err="1">
                <a:latin typeface="+mn-lt"/>
              </a:rPr>
              <a:t>constatat</a:t>
            </a:r>
            <a:r>
              <a:rPr lang="en-US" sz="1400" b="1" dirty="0">
                <a:latin typeface="+mn-lt"/>
              </a:rPr>
              <a:t> la </a:t>
            </a:r>
            <a:r>
              <a:rPr lang="en-US" sz="1400" b="1" dirty="0" err="1">
                <a:latin typeface="+mn-lt"/>
              </a:rPr>
              <a:t>plantele</a:t>
            </a:r>
            <a:r>
              <a:rPr lang="en-US" sz="1400" b="1" dirty="0">
                <a:latin typeface="+mn-lt"/>
              </a:rPr>
              <a:t> din </a:t>
            </a:r>
            <a:r>
              <a:rPr lang="en-US" sz="1400" b="1" dirty="0" err="1">
                <a:latin typeface="+mn-lt"/>
              </a:rPr>
              <a:t>variantele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tratate</a:t>
            </a:r>
            <a:r>
              <a:rPr lang="en-US" sz="1400" b="1" dirty="0">
                <a:latin typeface="+mn-lt"/>
              </a:rPr>
              <a:t> cu </a:t>
            </a:r>
            <a:r>
              <a:rPr lang="en-US" sz="1400" b="1" dirty="0" err="1">
                <a:latin typeface="+mn-lt"/>
              </a:rPr>
              <a:t>erbicid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iar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cel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mai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scăzut</a:t>
            </a:r>
            <a:r>
              <a:rPr lang="en-US" sz="1400" b="1" dirty="0">
                <a:latin typeface="+mn-lt"/>
              </a:rPr>
              <a:t> la </a:t>
            </a:r>
            <a:r>
              <a:rPr lang="en-US" sz="1400" b="1" dirty="0" err="1">
                <a:latin typeface="+mn-lt"/>
              </a:rPr>
              <a:t>variantele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nelucrate</a:t>
            </a:r>
            <a:endParaRPr lang="ro-RO" sz="1400" b="1" dirty="0">
              <a:latin typeface="+mn-lt"/>
            </a:endParaRPr>
          </a:p>
          <a:p>
            <a:pPr marL="342900" indent="-342900" algn="just">
              <a:buAutoNum type="arabicPeriod"/>
            </a:pPr>
            <a:r>
              <a:rPr lang="en-US" sz="1400" b="1" dirty="0" err="1">
                <a:latin typeface="+mn-lt"/>
              </a:rPr>
              <a:t>În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variantele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tratate</a:t>
            </a:r>
            <a:r>
              <a:rPr lang="en-US" sz="1400" b="1" dirty="0">
                <a:latin typeface="+mn-lt"/>
              </a:rPr>
              <a:t> cu </a:t>
            </a:r>
            <a:r>
              <a:rPr lang="en-US" sz="1400" b="1" dirty="0" err="1">
                <a:latin typeface="+mn-lt"/>
              </a:rPr>
              <a:t>erbicid</a:t>
            </a:r>
            <a:r>
              <a:rPr lang="en-US" sz="1400" b="1" dirty="0">
                <a:latin typeface="+mn-lt"/>
              </a:rPr>
              <a:t>, s-a </a:t>
            </a:r>
            <a:r>
              <a:rPr lang="en-US" sz="1400" b="1" dirty="0" err="1">
                <a:latin typeface="+mn-lt"/>
              </a:rPr>
              <a:t>realizat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cel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mai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scăzut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conţinut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glucide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solubile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şi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cel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mai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ridicat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conţinut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glucide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insolubile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în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apă</a:t>
            </a:r>
            <a:r>
              <a:rPr lang="en-US" sz="1400" b="1" dirty="0">
                <a:latin typeface="+mn-lt"/>
              </a:rPr>
              <a:t>.</a:t>
            </a:r>
            <a:endParaRPr lang="ro-RO" sz="1400" b="1" dirty="0">
              <a:latin typeface="+mn-lt"/>
            </a:endParaRPr>
          </a:p>
          <a:p>
            <a:pPr marL="342900" indent="-342900" algn="just">
              <a:buAutoNum type="arabicPeriod"/>
            </a:pPr>
            <a:r>
              <a:rPr lang="en-US" sz="1400" b="1" dirty="0" err="1">
                <a:latin typeface="+mn-lt"/>
              </a:rPr>
              <a:t>Cel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mai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ridicat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conţinut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glucide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totale</a:t>
            </a:r>
            <a:r>
              <a:rPr lang="en-US" sz="1400" b="1" dirty="0">
                <a:latin typeface="+mn-lt"/>
              </a:rPr>
              <a:t> s-a </a:t>
            </a:r>
            <a:r>
              <a:rPr lang="en-US" sz="1400" b="1" dirty="0" err="1">
                <a:latin typeface="+mn-lt"/>
              </a:rPr>
              <a:t>realizat</a:t>
            </a:r>
            <a:r>
              <a:rPr lang="en-US" sz="1400" b="1" dirty="0">
                <a:latin typeface="+mn-lt"/>
              </a:rPr>
              <a:t> la </a:t>
            </a:r>
            <a:r>
              <a:rPr lang="en-US" sz="1400" b="1" dirty="0" err="1">
                <a:latin typeface="+mn-lt"/>
              </a:rPr>
              <a:t>plantele</a:t>
            </a:r>
            <a:r>
              <a:rPr lang="en-US" sz="1400" b="1" dirty="0">
                <a:latin typeface="+mn-lt"/>
              </a:rPr>
              <a:t> din </a:t>
            </a:r>
            <a:r>
              <a:rPr lang="en-US" sz="1400" b="1" dirty="0" err="1">
                <a:latin typeface="+mn-lt"/>
              </a:rPr>
              <a:t>variantele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tratate</a:t>
            </a:r>
            <a:r>
              <a:rPr lang="en-US" sz="1400" b="1" dirty="0">
                <a:latin typeface="+mn-lt"/>
              </a:rPr>
              <a:t> cu </a:t>
            </a:r>
            <a:r>
              <a:rPr lang="en-US" sz="1400" b="1" dirty="0" err="1">
                <a:latin typeface="+mn-lt"/>
              </a:rPr>
              <a:t>erbicid</a:t>
            </a:r>
            <a:r>
              <a:rPr lang="en-US" sz="1400" b="1" dirty="0">
                <a:latin typeface="+mn-lt"/>
              </a:rPr>
              <a:t>.</a:t>
            </a:r>
            <a:endParaRPr lang="ro-RO" sz="1400" b="1" dirty="0">
              <a:latin typeface="+mn-lt"/>
            </a:endParaRPr>
          </a:p>
          <a:p>
            <a:pPr marL="342900" indent="-342900" algn="just">
              <a:buAutoNum type="arabicPeriod"/>
            </a:pPr>
            <a:endParaRPr lang="ro-RO" sz="1400" b="1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1332" y="12748548"/>
            <a:ext cx="8135992" cy="1533480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8468" y="7881995"/>
            <a:ext cx="2310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REZULTATE ȘI DISCUȚII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24535" y="12430763"/>
            <a:ext cx="1568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/>
              <a:t>BIBLIOGRAFIE</a:t>
            </a:r>
            <a:r>
              <a:rPr lang="ro-RO" b="1" dirty="0"/>
              <a:t> </a:t>
            </a:r>
            <a:endParaRPr lang="en-US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A142CA-374D-4C21-BD93-558739A2CC3A}"/>
              </a:ext>
            </a:extLst>
          </p:cNvPr>
          <p:cNvSpPr/>
          <p:nvPr/>
        </p:nvSpPr>
        <p:spPr>
          <a:xfrm>
            <a:off x="588468" y="12430763"/>
            <a:ext cx="817885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o-RO" dirty="0"/>
          </a:p>
          <a:p>
            <a:pPr marL="342900" indent="-342900">
              <a:buAutoNum type="arabicPeriod"/>
            </a:pPr>
            <a:r>
              <a:rPr lang="en-US" sz="1400" dirty="0" err="1"/>
              <a:t>Chiriţă</a:t>
            </a:r>
            <a:r>
              <a:rPr lang="en-US" sz="1400" dirty="0"/>
              <a:t> C., 1974, - </a:t>
            </a:r>
            <a:r>
              <a:rPr lang="en-US" sz="1400" dirty="0" err="1"/>
              <a:t>Ecopedologie</a:t>
            </a:r>
            <a:r>
              <a:rPr lang="en-US" sz="1400" dirty="0"/>
              <a:t>, Ed. Ceres, </a:t>
            </a:r>
            <a:r>
              <a:rPr lang="en-US" sz="1400" dirty="0" err="1"/>
              <a:t>Bucureşt</a:t>
            </a:r>
            <a:r>
              <a:rPr lang="ro-RO" sz="1400" dirty="0"/>
              <a:t>i</a:t>
            </a:r>
          </a:p>
          <a:p>
            <a:pPr marL="342900" indent="-342900">
              <a:buAutoNum type="arabicPeriod"/>
            </a:pPr>
            <a:r>
              <a:rPr lang="en-US" sz="1400" dirty="0"/>
              <a:t>Kiss </a:t>
            </a:r>
            <a:r>
              <a:rPr lang="en-US" sz="1400" dirty="0" err="1"/>
              <a:t>Şt</a:t>
            </a:r>
            <a:r>
              <a:rPr lang="en-US" sz="1400" dirty="0"/>
              <a:t>., </a:t>
            </a:r>
            <a:r>
              <a:rPr lang="en-US" sz="1400" dirty="0" err="1"/>
              <a:t>şi</a:t>
            </a:r>
            <a:r>
              <a:rPr lang="en-US" sz="1400" dirty="0"/>
              <a:t> </a:t>
            </a:r>
            <a:r>
              <a:rPr lang="en-US" sz="1400" dirty="0" err="1"/>
              <a:t>colab</a:t>
            </a:r>
            <a:r>
              <a:rPr lang="en-US" sz="1400" dirty="0"/>
              <a:t>., 1971, - </a:t>
            </a:r>
            <a:r>
              <a:rPr lang="en-US" sz="1400" dirty="0" err="1"/>
              <a:t>Semnificaţia</a:t>
            </a:r>
            <a:r>
              <a:rPr lang="en-US" sz="1400" dirty="0"/>
              <a:t> </a:t>
            </a:r>
            <a:r>
              <a:rPr lang="en-US" sz="1400" dirty="0" err="1"/>
              <a:t>biologică</a:t>
            </a:r>
            <a:r>
              <a:rPr lang="en-US" sz="1400" dirty="0"/>
              <a:t> a </a:t>
            </a:r>
            <a:r>
              <a:rPr lang="en-US" sz="1400" dirty="0" err="1"/>
              <a:t>enzimelor</a:t>
            </a:r>
            <a:r>
              <a:rPr lang="en-US" sz="1400" dirty="0"/>
              <a:t> accumulate </a:t>
            </a:r>
            <a:r>
              <a:rPr lang="en-US" sz="1400" dirty="0" err="1"/>
              <a:t>în</a:t>
            </a:r>
            <a:r>
              <a:rPr lang="en-US" sz="1400" dirty="0"/>
              <a:t> sol, </a:t>
            </a:r>
            <a:r>
              <a:rPr lang="en-US" sz="1400" dirty="0" err="1"/>
              <a:t>Contribuţii</a:t>
            </a:r>
            <a:r>
              <a:rPr lang="en-US" sz="1400" dirty="0"/>
              <a:t> </a:t>
            </a:r>
            <a:r>
              <a:rPr lang="en-US" sz="1400" dirty="0" err="1"/>
              <a:t>botanice</a:t>
            </a:r>
            <a:r>
              <a:rPr lang="en-US" sz="1400" dirty="0"/>
              <a:t>, Cluj.</a:t>
            </a:r>
            <a:endParaRPr lang="ro-RO" sz="1400" dirty="0"/>
          </a:p>
          <a:p>
            <a:pPr marL="342900" indent="-342900">
              <a:buAutoNum type="arabicPeriod"/>
            </a:pPr>
            <a:r>
              <a:rPr lang="en-US" sz="1400" dirty="0" err="1"/>
              <a:t>Sălăgeanu</a:t>
            </a:r>
            <a:r>
              <a:rPr lang="en-US" sz="1400" dirty="0"/>
              <a:t> N., </a:t>
            </a:r>
            <a:r>
              <a:rPr lang="en-US" sz="1400" dirty="0" err="1"/>
              <a:t>Atanasiu</a:t>
            </a:r>
            <a:r>
              <a:rPr lang="en-US" sz="1400" dirty="0"/>
              <a:t> L., 1981, - </a:t>
            </a:r>
            <a:r>
              <a:rPr lang="en-US" sz="1400" dirty="0" err="1"/>
              <a:t>Fotosinteza</a:t>
            </a:r>
            <a:r>
              <a:rPr lang="en-US" sz="1400" dirty="0"/>
              <a:t>, Ed. Acad. R.S.R, Buc </a:t>
            </a:r>
            <a:endParaRPr lang="ro-RO" sz="1400" dirty="0"/>
          </a:p>
          <a:p>
            <a:pPr marL="342900" indent="-342900">
              <a:buFontTx/>
              <a:buAutoNum type="arabicPeriod"/>
            </a:pPr>
            <a:r>
              <a:rPr lang="en-US" sz="1400" dirty="0"/>
              <a:t>Upchurch R., 1971, Pesticide </a:t>
            </a:r>
            <a:r>
              <a:rPr lang="en-US" sz="1400" dirty="0" err="1"/>
              <a:t>Chemiytry</a:t>
            </a:r>
            <a:r>
              <a:rPr lang="en-US" sz="1400" dirty="0"/>
              <a:t>, nr. 6.</a:t>
            </a:r>
            <a:endParaRPr lang="ro-RO" sz="1400" dirty="0"/>
          </a:p>
          <a:p>
            <a:pPr marL="342900" indent="-342900">
              <a:buFontTx/>
              <a:buAutoNum type="arabicPeriod"/>
            </a:pPr>
            <a:r>
              <a:rPr lang="ro-RO" sz="1400" dirty="0"/>
              <a:t>Saghin Gh., Enea C., Bodea D., 2018. - Cercetări privind unele aspecte de microbiologia solului  la cultura de bob </a:t>
            </a:r>
            <a:r>
              <a:rPr lang="ro-RO" sz="1400" i="1" dirty="0"/>
              <a:t>Vicia faba</a:t>
            </a:r>
            <a:r>
              <a:rPr lang="ro-RO" sz="1400" dirty="0"/>
              <a:t> L. var. major H. )  prin folosirea erbicidului Dual Goold 960 EC. Analele INCDA Fundulea, vol. 86 / 2018.</a:t>
            </a:r>
            <a:endParaRPr lang="en-US" sz="1400" dirty="0"/>
          </a:p>
          <a:p>
            <a:pPr marL="342900" indent="-342900">
              <a:buFontTx/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endParaRPr lang="ro-RO" sz="1400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650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Impactul substanțelor xenotoxice asupra unor indici ecofiziologici în faza de înflorire la cultura de bob (Vicia faba L. var. major Harz) în condițiile ecologice din nordul județului Suceava Autori: Ioan Cătălin ENEA, Gheorghe SAGHIN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14</cp:revision>
  <dcterms:created xsi:type="dcterms:W3CDTF">2024-02-27T07:52:51Z</dcterms:created>
  <dcterms:modified xsi:type="dcterms:W3CDTF">2024-05-23T05:31:45Z</dcterms:modified>
</cp:coreProperties>
</file>