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3763"/>
  <p:notesSz cx="6858000" cy="9144000"/>
  <p:custDataLst>
    <p:tags r:id="rId3"/>
  </p:custDataLst>
  <p:defaultTextStyle>
    <a:defPPr>
      <a:defRPr lang="en-US"/>
    </a:defPPr>
    <a:lvl1pPr algn="l" defTabSz="4175125" rtl="0" fontAlgn="base">
      <a:spcBef>
        <a:spcPct val="0"/>
      </a:spcBef>
      <a:spcAft>
        <a:spcPct val="0"/>
      </a:spcAft>
      <a:defRPr sz="8200" kern="1200">
        <a:solidFill>
          <a:schemeClr val="tx1"/>
        </a:solidFill>
        <a:latin typeface="Arial" charset="0"/>
        <a:ea typeface="+mn-ea"/>
        <a:cs typeface="Arial" charset="0"/>
      </a:defRPr>
    </a:lvl1pPr>
    <a:lvl2pPr marL="2087563" indent="-1630363" algn="l" defTabSz="4175125" rtl="0" fontAlgn="base">
      <a:spcBef>
        <a:spcPct val="0"/>
      </a:spcBef>
      <a:spcAft>
        <a:spcPct val="0"/>
      </a:spcAft>
      <a:defRPr sz="8200" kern="1200">
        <a:solidFill>
          <a:schemeClr val="tx1"/>
        </a:solidFill>
        <a:latin typeface="Arial" charset="0"/>
        <a:ea typeface="+mn-ea"/>
        <a:cs typeface="Arial" charset="0"/>
      </a:defRPr>
    </a:lvl2pPr>
    <a:lvl3pPr marL="4175125" indent="-3260725" algn="l" defTabSz="4175125" rtl="0" fontAlgn="base">
      <a:spcBef>
        <a:spcPct val="0"/>
      </a:spcBef>
      <a:spcAft>
        <a:spcPct val="0"/>
      </a:spcAft>
      <a:defRPr sz="8200" kern="1200">
        <a:solidFill>
          <a:schemeClr val="tx1"/>
        </a:solidFill>
        <a:latin typeface="Arial" charset="0"/>
        <a:ea typeface="+mn-ea"/>
        <a:cs typeface="Arial" charset="0"/>
      </a:defRPr>
    </a:lvl3pPr>
    <a:lvl4pPr marL="6264275" indent="-4892675" algn="l" defTabSz="4175125" rtl="0" fontAlgn="base">
      <a:spcBef>
        <a:spcPct val="0"/>
      </a:spcBef>
      <a:spcAft>
        <a:spcPct val="0"/>
      </a:spcAft>
      <a:defRPr sz="8200" kern="1200">
        <a:solidFill>
          <a:schemeClr val="tx1"/>
        </a:solidFill>
        <a:latin typeface="Arial" charset="0"/>
        <a:ea typeface="+mn-ea"/>
        <a:cs typeface="Arial" charset="0"/>
      </a:defRPr>
    </a:lvl4pPr>
    <a:lvl5pPr marL="8351838" indent="-6523038" algn="l" defTabSz="4175125" rtl="0" fontAlgn="base">
      <a:spcBef>
        <a:spcPct val="0"/>
      </a:spcBef>
      <a:spcAft>
        <a:spcPct val="0"/>
      </a:spcAft>
      <a:defRPr sz="8200" kern="1200">
        <a:solidFill>
          <a:schemeClr val="tx1"/>
        </a:solidFill>
        <a:latin typeface="Arial" charset="0"/>
        <a:ea typeface="+mn-ea"/>
        <a:cs typeface="Arial" charset="0"/>
      </a:defRPr>
    </a:lvl5pPr>
    <a:lvl6pPr marL="2286000" algn="l" defTabSz="914400" rtl="0" eaLnBrk="1" latinLnBrk="0" hangingPunct="1">
      <a:defRPr sz="8200" kern="1200">
        <a:solidFill>
          <a:schemeClr val="tx1"/>
        </a:solidFill>
        <a:latin typeface="Arial" charset="0"/>
        <a:ea typeface="+mn-ea"/>
        <a:cs typeface="Arial" charset="0"/>
      </a:defRPr>
    </a:lvl6pPr>
    <a:lvl7pPr marL="2743200" algn="l" defTabSz="914400" rtl="0" eaLnBrk="1" latinLnBrk="0" hangingPunct="1">
      <a:defRPr sz="8200" kern="1200">
        <a:solidFill>
          <a:schemeClr val="tx1"/>
        </a:solidFill>
        <a:latin typeface="Arial" charset="0"/>
        <a:ea typeface="+mn-ea"/>
        <a:cs typeface="Arial" charset="0"/>
      </a:defRPr>
    </a:lvl7pPr>
    <a:lvl8pPr marL="3200400" algn="l" defTabSz="914400" rtl="0" eaLnBrk="1" latinLnBrk="0" hangingPunct="1">
      <a:defRPr sz="8200" kern="1200">
        <a:solidFill>
          <a:schemeClr val="tx1"/>
        </a:solidFill>
        <a:latin typeface="Arial" charset="0"/>
        <a:ea typeface="+mn-ea"/>
        <a:cs typeface="Arial" charset="0"/>
      </a:defRPr>
    </a:lvl8pPr>
    <a:lvl9pPr marL="3657600" algn="l" defTabSz="914400" rtl="0" eaLnBrk="1" latinLnBrk="0" hangingPunct="1">
      <a:defRPr sz="8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482">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C32"/>
    <a:srgbClr val="9436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945" autoAdjust="0"/>
  </p:normalViewPr>
  <p:slideViewPr>
    <p:cSldViewPr snapToGrid="0">
      <p:cViewPr varScale="1">
        <p:scale>
          <a:sx n="18" d="100"/>
          <a:sy n="18" d="100"/>
        </p:scale>
        <p:origin x="3738" y="174"/>
      </p:cViewPr>
      <p:guideLst>
        <p:guide orient="horz" pos="13482"/>
        <p:guide pos="9537"/>
      </p:guideLst>
    </p:cSldViewPr>
  </p:slideViewPr>
  <p:notesTextViewPr>
    <p:cViewPr>
      <p:scale>
        <a:sx n="100" d="100"/>
        <a:sy n="100" d="100"/>
      </p:scale>
      <p:origin x="0" y="0"/>
    </p:cViewPr>
  </p:notesTextViewPr>
  <p:gridSpacing cx="154800" cy="1548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Felix     </a:t>
            </a:r>
            <a:r>
              <a:rPr lang="ro-RO" dirty="0">
                <a:solidFill>
                  <a:srgbClr val="BCBC32"/>
                </a:solidFill>
              </a:rPr>
              <a:t>2020</a:t>
            </a:r>
            <a:r>
              <a:rPr lang="ro-RO" dirty="0"/>
              <a:t>   </a:t>
            </a:r>
            <a:r>
              <a:rPr lang="ro-RO" dirty="0">
                <a:solidFill>
                  <a:srgbClr val="7030A0"/>
                </a:solidFill>
              </a:rPr>
              <a:t>2021</a:t>
            </a:r>
            <a:r>
              <a:rPr lang="ro-RO" dirty="0"/>
              <a:t>   </a:t>
            </a:r>
            <a:r>
              <a:rPr lang="ro-RO" dirty="0">
                <a:solidFill>
                  <a:srgbClr val="C00000"/>
                </a:solidFill>
              </a:rPr>
              <a:t>2022</a:t>
            </a:r>
            <a:r>
              <a:rPr lang="ro-RO" dirty="0"/>
              <a:t> </a:t>
            </a:r>
            <a:endParaRPr lang="en-US" dirty="0"/>
          </a:p>
        </c:rich>
      </c:tx>
      <c:layout>
        <c:manualLayout>
          <c:xMode val="edge"/>
          <c:yMode val="edge"/>
          <c:x val="0.44522629793227064"/>
          <c:y val="0"/>
        </c:manualLayout>
      </c:layout>
      <c:overlay val="0"/>
      <c:spPr>
        <a:noFill/>
        <a:ln>
          <a:noFill/>
        </a:ln>
        <a:effectLst/>
      </c:spPr>
      <c:txPr>
        <a:bodyPr rot="0" spcFirstLastPara="1" vertOverflow="ellipsis" vert="horz" wrap="square" anchor="ctr" anchorCtr="1"/>
        <a:lstStyle/>
        <a:p>
          <a:pPr>
            <a:defRPr sz="288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20320890761106458"/>
          <c:y val="0.10071843632218701"/>
          <c:w val="0.72478179564651546"/>
          <c:h val="0.57719928510172169"/>
        </c:manualLayout>
      </c:layout>
      <c:scatterChart>
        <c:scatterStyle val="smoothMarker"/>
        <c:varyColors val="0"/>
        <c:ser>
          <c:idx val="0"/>
          <c:order val="0"/>
          <c:spPr>
            <a:ln w="53975" cap="rnd" cmpd="dbl">
              <a:solidFill>
                <a:schemeClr val="accent4">
                  <a:lumMod val="75000"/>
                </a:schemeClr>
              </a:solidFill>
              <a:round/>
            </a:ln>
            <a:effectLst/>
          </c:spPr>
          <c:marker>
            <c:symbol val="none"/>
          </c:marker>
          <c:xVal>
            <c:numRef>
              <c:f>Sheet1!$A$1:$K$1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Sheet1!$A$2:$K$2</c:f>
              <c:numCache>
                <c:formatCode>General</c:formatCode>
                <c:ptCount val="11"/>
                <c:pt idx="0">
                  <c:v>1</c:v>
                </c:pt>
                <c:pt idx="1">
                  <c:v>7</c:v>
                </c:pt>
                <c:pt idx="2">
                  <c:v>18</c:v>
                </c:pt>
                <c:pt idx="3">
                  <c:v>25</c:v>
                </c:pt>
                <c:pt idx="4">
                  <c:v>22</c:v>
                </c:pt>
                <c:pt idx="5">
                  <c:v>21</c:v>
                </c:pt>
                <c:pt idx="6">
                  <c:v>2</c:v>
                </c:pt>
                <c:pt idx="7">
                  <c:v>2</c:v>
                </c:pt>
              </c:numCache>
            </c:numRef>
          </c:yVal>
          <c:smooth val="1"/>
          <c:extLst>
            <c:ext xmlns:c16="http://schemas.microsoft.com/office/drawing/2014/chart" uri="{C3380CC4-5D6E-409C-BE32-E72D297353CC}">
              <c16:uniqueId val="{00000000-C6AE-4E2A-88FE-2191AB9004EB}"/>
            </c:ext>
          </c:extLst>
        </c:ser>
        <c:ser>
          <c:idx val="1"/>
          <c:order val="1"/>
          <c:spPr>
            <a:ln w="53975" cap="rnd" cmpd="dbl">
              <a:solidFill>
                <a:srgbClr val="7030A0"/>
              </a:solidFill>
              <a:round/>
            </a:ln>
            <a:effectLst/>
          </c:spPr>
          <c:marker>
            <c:symbol val="none"/>
          </c:marker>
          <c:xVal>
            <c:numRef>
              <c:f>Sheet1!$A$1:$K$1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Sheet1!$A$3:$K$3</c:f>
              <c:numCache>
                <c:formatCode>General</c:formatCode>
                <c:ptCount val="11"/>
                <c:pt idx="1">
                  <c:v>1</c:v>
                </c:pt>
                <c:pt idx="2">
                  <c:v>2</c:v>
                </c:pt>
                <c:pt idx="3">
                  <c:v>3</c:v>
                </c:pt>
                <c:pt idx="4">
                  <c:v>9</c:v>
                </c:pt>
                <c:pt idx="5">
                  <c:v>17</c:v>
                </c:pt>
                <c:pt idx="6">
                  <c:v>32</c:v>
                </c:pt>
                <c:pt idx="7">
                  <c:v>17</c:v>
                </c:pt>
                <c:pt idx="8">
                  <c:v>13</c:v>
                </c:pt>
                <c:pt idx="9">
                  <c:v>5</c:v>
                </c:pt>
                <c:pt idx="10">
                  <c:v>1</c:v>
                </c:pt>
              </c:numCache>
            </c:numRef>
          </c:yVal>
          <c:smooth val="1"/>
          <c:extLst>
            <c:ext xmlns:c16="http://schemas.microsoft.com/office/drawing/2014/chart" uri="{C3380CC4-5D6E-409C-BE32-E72D297353CC}">
              <c16:uniqueId val="{00000001-C6AE-4E2A-88FE-2191AB9004EB}"/>
            </c:ext>
          </c:extLst>
        </c:ser>
        <c:ser>
          <c:idx val="2"/>
          <c:order val="2"/>
          <c:spPr>
            <a:ln w="53975" cap="rnd" cmpd="dbl">
              <a:solidFill>
                <a:schemeClr val="accent2">
                  <a:lumMod val="75000"/>
                </a:schemeClr>
              </a:solidFill>
              <a:round/>
            </a:ln>
            <a:effectLst/>
          </c:spPr>
          <c:marker>
            <c:symbol val="none"/>
          </c:marker>
          <c:xVal>
            <c:numRef>
              <c:f>Sheet1!$A$1:$K$1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Sheet1!$A$4:$K$4</c:f>
              <c:numCache>
                <c:formatCode>General</c:formatCode>
                <c:ptCount val="11"/>
                <c:pt idx="3">
                  <c:v>10</c:v>
                </c:pt>
                <c:pt idx="4">
                  <c:v>12</c:v>
                </c:pt>
                <c:pt idx="5">
                  <c:v>21</c:v>
                </c:pt>
                <c:pt idx="6">
                  <c:v>17</c:v>
                </c:pt>
                <c:pt idx="7">
                  <c:v>17</c:v>
                </c:pt>
                <c:pt idx="8">
                  <c:v>15</c:v>
                </c:pt>
                <c:pt idx="9">
                  <c:v>6</c:v>
                </c:pt>
                <c:pt idx="10">
                  <c:v>2</c:v>
                </c:pt>
              </c:numCache>
            </c:numRef>
          </c:yVal>
          <c:smooth val="1"/>
          <c:extLst>
            <c:ext xmlns:c16="http://schemas.microsoft.com/office/drawing/2014/chart" uri="{C3380CC4-5D6E-409C-BE32-E72D297353CC}">
              <c16:uniqueId val="{00000002-C6AE-4E2A-88FE-2191AB9004EB}"/>
            </c:ext>
          </c:extLst>
        </c:ser>
        <c:dLbls>
          <c:showLegendKey val="0"/>
          <c:showVal val="0"/>
          <c:showCatName val="0"/>
          <c:showSerName val="0"/>
          <c:showPercent val="0"/>
          <c:showBubbleSize val="0"/>
        </c:dLbls>
        <c:axId val="1947601439"/>
        <c:axId val="1947599359"/>
      </c:scatterChart>
      <c:valAx>
        <c:axId val="194760143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Lungime știulete, cm: 14 15 16 </a:t>
                </a:r>
                <a:r>
                  <a:rPr lang="ro-RO" u="sng" dirty="0">
                    <a:solidFill>
                      <a:srgbClr val="BCBC32"/>
                    </a:solidFill>
                  </a:rPr>
                  <a:t>17</a:t>
                </a:r>
                <a:r>
                  <a:rPr lang="ro-RO" dirty="0"/>
                  <a:t> 18 </a:t>
                </a:r>
                <a:r>
                  <a:rPr lang="ro-RO" u="sng" dirty="0">
                    <a:solidFill>
                      <a:srgbClr val="C00000"/>
                    </a:solidFill>
                  </a:rPr>
                  <a:t>19</a:t>
                </a:r>
                <a:r>
                  <a:rPr lang="ro-RO" dirty="0"/>
                  <a:t> 20 21 22 23 24</a:t>
                </a:r>
                <a:endParaRPr lang="en-US" dirty="0"/>
              </a:p>
            </c:rich>
          </c:tx>
          <c:layout>
            <c:manualLayout>
              <c:xMode val="edge"/>
              <c:yMode val="edge"/>
              <c:x val="0.20281452623300136"/>
              <c:y val="0.82623229300750745"/>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47599359"/>
        <c:crosses val="autoZero"/>
        <c:crossBetween val="midCat"/>
      </c:valAx>
      <c:valAx>
        <c:axId val="19475993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a:t>Frecvența, %</a:t>
                </a:r>
                <a:endParaRPr lang="en-US"/>
              </a:p>
            </c:rich>
          </c:tx>
          <c:layout>
            <c:manualLayout>
              <c:xMode val="edge"/>
              <c:yMode val="edge"/>
              <c:x val="9.2915214866434379E-3"/>
              <c:y val="0.22430506073449746"/>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47601439"/>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175" cap="flat" cmpd="sng" algn="ctr">
      <a:solidFill>
        <a:schemeClr val="tx1"/>
      </a:solidFill>
      <a:round/>
    </a:ln>
    <a:effectLst/>
  </c:spPr>
  <c:txPr>
    <a:bodyPr/>
    <a:lstStyle/>
    <a:p>
      <a:pPr>
        <a:defRPr sz="24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Felix     </a:t>
            </a:r>
            <a:r>
              <a:rPr lang="ro-RO" dirty="0">
                <a:solidFill>
                  <a:srgbClr val="BCBC32"/>
                </a:solidFill>
              </a:rPr>
              <a:t>2020</a:t>
            </a:r>
            <a:r>
              <a:rPr lang="ro-RO" dirty="0"/>
              <a:t>   </a:t>
            </a:r>
            <a:r>
              <a:rPr lang="ro-RO" dirty="0">
                <a:solidFill>
                  <a:srgbClr val="7030A0"/>
                </a:solidFill>
              </a:rPr>
              <a:t>2021</a:t>
            </a:r>
            <a:r>
              <a:rPr lang="ro-RO" dirty="0"/>
              <a:t>   </a:t>
            </a:r>
            <a:r>
              <a:rPr lang="ro-RO" dirty="0">
                <a:solidFill>
                  <a:srgbClr val="C00000"/>
                </a:solidFill>
              </a:rPr>
              <a:t>2022</a:t>
            </a:r>
            <a:endParaRPr lang="en-US" dirty="0">
              <a:solidFill>
                <a:srgbClr val="C00000"/>
              </a:solidFill>
            </a:endParaRPr>
          </a:p>
        </c:rich>
      </c:tx>
      <c:layout>
        <c:manualLayout>
          <c:xMode val="edge"/>
          <c:yMode val="edge"/>
          <c:x val="0.42062594429649564"/>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6013784681432711"/>
          <c:y val="0.13915147720585549"/>
          <c:w val="0.76642263880841965"/>
          <c:h val="0.65714295063763828"/>
        </c:manualLayout>
      </c:layout>
      <c:scatterChart>
        <c:scatterStyle val="smoothMarker"/>
        <c:varyColors val="0"/>
        <c:ser>
          <c:idx val="0"/>
          <c:order val="0"/>
          <c:spPr>
            <a:ln w="53975" cap="rnd" cmpd="dbl">
              <a:solidFill>
                <a:schemeClr val="accent4">
                  <a:lumMod val="75000"/>
                </a:schemeClr>
              </a:solidFill>
              <a:round/>
            </a:ln>
            <a:effectLst/>
          </c:spPr>
          <c:marker>
            <c:symbol val="none"/>
          </c:marker>
          <c:xVal>
            <c:numRef>
              <c:f>Sheet1!$A$84:$H$84</c:f>
              <c:numCache>
                <c:formatCode>General</c:formatCode>
                <c:ptCount val="8"/>
                <c:pt idx="0">
                  <c:v>1</c:v>
                </c:pt>
                <c:pt idx="1">
                  <c:v>2</c:v>
                </c:pt>
                <c:pt idx="2">
                  <c:v>3</c:v>
                </c:pt>
                <c:pt idx="3">
                  <c:v>4</c:v>
                </c:pt>
                <c:pt idx="4">
                  <c:v>5</c:v>
                </c:pt>
                <c:pt idx="5">
                  <c:v>6</c:v>
                </c:pt>
                <c:pt idx="6">
                  <c:v>7</c:v>
                </c:pt>
                <c:pt idx="7">
                  <c:v>8</c:v>
                </c:pt>
              </c:numCache>
            </c:numRef>
          </c:xVal>
          <c:yVal>
            <c:numRef>
              <c:f>Sheet1!$A$85:$H$85</c:f>
              <c:numCache>
                <c:formatCode>General</c:formatCode>
                <c:ptCount val="8"/>
                <c:pt idx="0">
                  <c:v>2</c:v>
                </c:pt>
                <c:pt idx="1">
                  <c:v>11</c:v>
                </c:pt>
                <c:pt idx="2">
                  <c:v>53</c:v>
                </c:pt>
                <c:pt idx="3">
                  <c:v>27</c:v>
                </c:pt>
                <c:pt idx="4">
                  <c:v>6</c:v>
                </c:pt>
                <c:pt idx="5">
                  <c:v>1</c:v>
                </c:pt>
              </c:numCache>
            </c:numRef>
          </c:yVal>
          <c:smooth val="1"/>
          <c:extLst>
            <c:ext xmlns:c16="http://schemas.microsoft.com/office/drawing/2014/chart" uri="{C3380CC4-5D6E-409C-BE32-E72D297353CC}">
              <c16:uniqueId val="{00000000-5688-48B7-B586-62C9AA3BC257}"/>
            </c:ext>
          </c:extLst>
        </c:ser>
        <c:ser>
          <c:idx val="1"/>
          <c:order val="1"/>
          <c:spPr>
            <a:ln w="53975" cap="rnd" cmpd="dbl">
              <a:solidFill>
                <a:srgbClr val="7030A0"/>
              </a:solidFill>
              <a:round/>
            </a:ln>
            <a:effectLst/>
          </c:spPr>
          <c:marker>
            <c:symbol val="none"/>
          </c:marker>
          <c:xVal>
            <c:numRef>
              <c:f>Sheet1!$A$84:$H$84</c:f>
              <c:numCache>
                <c:formatCode>General</c:formatCode>
                <c:ptCount val="8"/>
                <c:pt idx="0">
                  <c:v>1</c:v>
                </c:pt>
                <c:pt idx="1">
                  <c:v>2</c:v>
                </c:pt>
                <c:pt idx="2">
                  <c:v>3</c:v>
                </c:pt>
                <c:pt idx="3">
                  <c:v>4</c:v>
                </c:pt>
                <c:pt idx="4">
                  <c:v>5</c:v>
                </c:pt>
                <c:pt idx="5">
                  <c:v>6</c:v>
                </c:pt>
                <c:pt idx="6">
                  <c:v>7</c:v>
                </c:pt>
                <c:pt idx="7">
                  <c:v>8</c:v>
                </c:pt>
              </c:numCache>
            </c:numRef>
          </c:xVal>
          <c:yVal>
            <c:numRef>
              <c:f>Sheet1!$A$86:$H$86</c:f>
              <c:numCache>
                <c:formatCode>General</c:formatCode>
                <c:ptCount val="8"/>
                <c:pt idx="1">
                  <c:v>1</c:v>
                </c:pt>
                <c:pt idx="2">
                  <c:v>19</c:v>
                </c:pt>
                <c:pt idx="3">
                  <c:v>35</c:v>
                </c:pt>
                <c:pt idx="4">
                  <c:v>33</c:v>
                </c:pt>
                <c:pt idx="5">
                  <c:v>9</c:v>
                </c:pt>
                <c:pt idx="6">
                  <c:v>2</c:v>
                </c:pt>
                <c:pt idx="7">
                  <c:v>1</c:v>
                </c:pt>
              </c:numCache>
            </c:numRef>
          </c:yVal>
          <c:smooth val="1"/>
          <c:extLst>
            <c:ext xmlns:c16="http://schemas.microsoft.com/office/drawing/2014/chart" uri="{C3380CC4-5D6E-409C-BE32-E72D297353CC}">
              <c16:uniqueId val="{00000001-5688-48B7-B586-62C9AA3BC257}"/>
            </c:ext>
          </c:extLst>
        </c:ser>
        <c:ser>
          <c:idx val="2"/>
          <c:order val="2"/>
          <c:spPr>
            <a:ln w="53975" cap="rnd" cmpd="dbl">
              <a:solidFill>
                <a:schemeClr val="accent2">
                  <a:lumMod val="75000"/>
                </a:schemeClr>
              </a:solidFill>
              <a:round/>
            </a:ln>
            <a:effectLst/>
          </c:spPr>
          <c:marker>
            <c:symbol val="none"/>
          </c:marker>
          <c:xVal>
            <c:numRef>
              <c:f>Sheet1!$A$84:$H$84</c:f>
              <c:numCache>
                <c:formatCode>General</c:formatCode>
                <c:ptCount val="8"/>
                <c:pt idx="0">
                  <c:v>1</c:v>
                </c:pt>
                <c:pt idx="1">
                  <c:v>2</c:v>
                </c:pt>
                <c:pt idx="2">
                  <c:v>3</c:v>
                </c:pt>
                <c:pt idx="3">
                  <c:v>4</c:v>
                </c:pt>
                <c:pt idx="4">
                  <c:v>5</c:v>
                </c:pt>
                <c:pt idx="5">
                  <c:v>6</c:v>
                </c:pt>
                <c:pt idx="6">
                  <c:v>7</c:v>
                </c:pt>
                <c:pt idx="7">
                  <c:v>8</c:v>
                </c:pt>
              </c:numCache>
            </c:numRef>
          </c:xVal>
          <c:yVal>
            <c:numRef>
              <c:f>Sheet1!$A$87:$H$87</c:f>
              <c:numCache>
                <c:formatCode>General</c:formatCode>
                <c:ptCount val="8"/>
                <c:pt idx="2">
                  <c:v>18</c:v>
                </c:pt>
                <c:pt idx="3">
                  <c:v>43</c:v>
                </c:pt>
                <c:pt idx="4">
                  <c:v>37</c:v>
                </c:pt>
                <c:pt idx="5">
                  <c:v>1</c:v>
                </c:pt>
                <c:pt idx="6">
                  <c:v>1</c:v>
                </c:pt>
              </c:numCache>
            </c:numRef>
          </c:yVal>
          <c:smooth val="1"/>
          <c:extLst>
            <c:ext xmlns:c16="http://schemas.microsoft.com/office/drawing/2014/chart" uri="{C3380CC4-5D6E-409C-BE32-E72D297353CC}">
              <c16:uniqueId val="{00000002-5688-48B7-B586-62C9AA3BC257}"/>
            </c:ext>
          </c:extLst>
        </c:ser>
        <c:dLbls>
          <c:showLegendKey val="0"/>
          <c:showVal val="0"/>
          <c:showCatName val="0"/>
          <c:showSerName val="0"/>
          <c:showPercent val="0"/>
          <c:showBubbleSize val="0"/>
        </c:dLbls>
        <c:axId val="514196719"/>
        <c:axId val="514197967"/>
      </c:scatterChart>
      <c:valAx>
        <c:axId val="5141967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Grosime bob, mm: 3 3.5 </a:t>
                </a:r>
                <a:r>
                  <a:rPr lang="ro-RO" u="sng" dirty="0">
                    <a:solidFill>
                      <a:srgbClr val="BCBC32"/>
                    </a:solidFill>
                  </a:rPr>
                  <a:t>4</a:t>
                </a:r>
                <a:r>
                  <a:rPr lang="ro-RO" dirty="0"/>
                  <a:t> </a:t>
                </a:r>
                <a:r>
                  <a:rPr lang="ro-RO" u="sng" dirty="0">
                    <a:solidFill>
                      <a:srgbClr val="C00000"/>
                    </a:solidFill>
                  </a:rPr>
                  <a:t>4.5</a:t>
                </a:r>
                <a:r>
                  <a:rPr lang="ro-RO" dirty="0"/>
                  <a:t> 5 </a:t>
                </a:r>
              </a:p>
              <a:p>
                <a:pPr>
                  <a:defRPr/>
                </a:pPr>
                <a:r>
                  <a:rPr lang="ro-RO" dirty="0"/>
                  <a:t>5.5 6 6.5</a:t>
                </a:r>
                <a:endParaRPr lang="en-US" dirty="0"/>
              </a:p>
            </c:rich>
          </c:tx>
          <c:layout>
            <c:manualLayout>
              <c:xMode val="edge"/>
              <c:yMode val="edge"/>
              <c:x val="0.18373666248825168"/>
              <c:y val="0.81014723791874077"/>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14197967"/>
        <c:crosses val="autoZero"/>
        <c:crossBetween val="midCat"/>
      </c:valAx>
      <c:valAx>
        <c:axId val="514197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a:t>Frecvența, %</a:t>
                </a:r>
                <a:endParaRPr lang="en-US"/>
              </a:p>
            </c:rich>
          </c:tx>
          <c:layout>
            <c:manualLayout>
              <c:xMode val="edge"/>
              <c:yMode val="edge"/>
              <c:x val="4.7197631347849142E-3"/>
              <c:y val="0.29430295004862117"/>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14196719"/>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175" cap="flat" cmpd="sng" algn="ctr">
      <a:solidFill>
        <a:sysClr val="windowText" lastClr="000000"/>
      </a:solidFill>
      <a:round/>
    </a:ln>
    <a:effectLst/>
  </c:spPr>
  <c:txPr>
    <a:bodyPr/>
    <a:lstStyle/>
    <a:p>
      <a:pPr>
        <a:defRPr sz="20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Felix    </a:t>
            </a:r>
            <a:r>
              <a:rPr lang="ro-RO" dirty="0">
                <a:solidFill>
                  <a:srgbClr val="BCBC32"/>
                </a:solidFill>
              </a:rPr>
              <a:t> 2020   </a:t>
            </a:r>
            <a:r>
              <a:rPr lang="ro-RO" dirty="0">
                <a:solidFill>
                  <a:srgbClr val="7030A0"/>
                </a:solidFill>
              </a:rPr>
              <a:t>2021</a:t>
            </a:r>
            <a:r>
              <a:rPr lang="ro-RO" dirty="0"/>
              <a:t>   </a:t>
            </a:r>
            <a:r>
              <a:rPr lang="ro-RO" dirty="0">
                <a:solidFill>
                  <a:srgbClr val="C00000"/>
                </a:solidFill>
              </a:rPr>
              <a:t>2022</a:t>
            </a:r>
            <a:endParaRPr lang="en-US" dirty="0">
              <a:solidFill>
                <a:srgbClr val="C00000"/>
              </a:solidFill>
            </a:endParaRPr>
          </a:p>
        </c:rich>
      </c:tx>
      <c:layout>
        <c:manualLayout>
          <c:xMode val="edge"/>
          <c:yMode val="edge"/>
          <c:x val="0.4042155706146488"/>
          <c:y val="0"/>
        </c:manualLayout>
      </c:layout>
      <c:overlay val="0"/>
      <c:spPr>
        <a:noFill/>
        <a:ln>
          <a:noFill/>
        </a:ln>
        <a:effectLst/>
      </c:spPr>
      <c:txPr>
        <a:bodyPr rot="0" spcFirstLastPara="1" vertOverflow="ellipsis" vert="horz" wrap="square" anchor="ctr" anchorCtr="1"/>
        <a:lstStyle/>
        <a:p>
          <a:pPr>
            <a:defRPr sz="288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7039821635198826"/>
          <c:y val="0.10741978609625669"/>
          <c:w val="0.75552770957393756"/>
          <c:h val="0.59303707524527349"/>
        </c:manualLayout>
      </c:layout>
      <c:scatterChart>
        <c:scatterStyle val="smoothMarker"/>
        <c:varyColors val="0"/>
        <c:ser>
          <c:idx val="0"/>
          <c:order val="0"/>
          <c:spPr>
            <a:ln w="53975" cap="rnd" cmpd="dbl">
              <a:solidFill>
                <a:schemeClr val="accent4">
                  <a:lumMod val="75000"/>
                </a:schemeClr>
              </a:solidFill>
              <a:round/>
            </a:ln>
            <a:effectLst/>
          </c:spPr>
          <c:marker>
            <c:symbol val="none"/>
          </c:marker>
          <c:xVal>
            <c:numRef>
              <c:f>Sheet1!$A$16:$H$16</c:f>
              <c:numCache>
                <c:formatCode>General</c:formatCode>
                <c:ptCount val="8"/>
                <c:pt idx="0">
                  <c:v>1</c:v>
                </c:pt>
                <c:pt idx="1">
                  <c:v>2</c:v>
                </c:pt>
                <c:pt idx="2">
                  <c:v>3</c:v>
                </c:pt>
                <c:pt idx="3">
                  <c:v>4</c:v>
                </c:pt>
                <c:pt idx="4">
                  <c:v>5</c:v>
                </c:pt>
                <c:pt idx="5">
                  <c:v>6</c:v>
                </c:pt>
                <c:pt idx="6">
                  <c:v>7</c:v>
                </c:pt>
                <c:pt idx="7">
                  <c:v>8</c:v>
                </c:pt>
              </c:numCache>
            </c:numRef>
          </c:xVal>
          <c:yVal>
            <c:numRef>
              <c:f>Sheet1!$A$17:$H$17</c:f>
              <c:numCache>
                <c:formatCode>General</c:formatCode>
                <c:ptCount val="8"/>
                <c:pt idx="0">
                  <c:v>2</c:v>
                </c:pt>
                <c:pt idx="1">
                  <c:v>18</c:v>
                </c:pt>
                <c:pt idx="2">
                  <c:v>29</c:v>
                </c:pt>
                <c:pt idx="3">
                  <c:v>34</c:v>
                </c:pt>
                <c:pt idx="4">
                  <c:v>16</c:v>
                </c:pt>
                <c:pt idx="5">
                  <c:v>1</c:v>
                </c:pt>
              </c:numCache>
            </c:numRef>
          </c:yVal>
          <c:smooth val="1"/>
          <c:extLst>
            <c:ext xmlns:c16="http://schemas.microsoft.com/office/drawing/2014/chart" uri="{C3380CC4-5D6E-409C-BE32-E72D297353CC}">
              <c16:uniqueId val="{00000000-F31D-4B92-8D59-E4201F426415}"/>
            </c:ext>
          </c:extLst>
        </c:ser>
        <c:ser>
          <c:idx val="1"/>
          <c:order val="1"/>
          <c:spPr>
            <a:ln w="53975" cap="rnd" cmpd="dbl">
              <a:solidFill>
                <a:srgbClr val="7030A0"/>
              </a:solidFill>
              <a:round/>
            </a:ln>
            <a:effectLst/>
          </c:spPr>
          <c:marker>
            <c:symbol val="none"/>
          </c:marker>
          <c:xVal>
            <c:numRef>
              <c:f>Sheet1!$A$16:$H$16</c:f>
              <c:numCache>
                <c:formatCode>General</c:formatCode>
                <c:ptCount val="8"/>
                <c:pt idx="0">
                  <c:v>1</c:v>
                </c:pt>
                <c:pt idx="1">
                  <c:v>2</c:v>
                </c:pt>
                <c:pt idx="2">
                  <c:v>3</c:v>
                </c:pt>
                <c:pt idx="3">
                  <c:v>4</c:v>
                </c:pt>
                <c:pt idx="4">
                  <c:v>5</c:v>
                </c:pt>
                <c:pt idx="5">
                  <c:v>6</c:v>
                </c:pt>
                <c:pt idx="6">
                  <c:v>7</c:v>
                </c:pt>
                <c:pt idx="7">
                  <c:v>8</c:v>
                </c:pt>
              </c:numCache>
            </c:numRef>
          </c:xVal>
          <c:yVal>
            <c:numRef>
              <c:f>Sheet1!$A$18:$H$18</c:f>
              <c:numCache>
                <c:formatCode>General</c:formatCode>
                <c:ptCount val="8"/>
                <c:pt idx="2">
                  <c:v>13</c:v>
                </c:pt>
                <c:pt idx="3">
                  <c:v>31</c:v>
                </c:pt>
                <c:pt idx="4">
                  <c:v>49</c:v>
                </c:pt>
                <c:pt idx="5">
                  <c:v>7</c:v>
                </c:pt>
              </c:numCache>
            </c:numRef>
          </c:yVal>
          <c:smooth val="1"/>
          <c:extLst>
            <c:ext xmlns:c16="http://schemas.microsoft.com/office/drawing/2014/chart" uri="{C3380CC4-5D6E-409C-BE32-E72D297353CC}">
              <c16:uniqueId val="{00000001-F31D-4B92-8D59-E4201F426415}"/>
            </c:ext>
          </c:extLst>
        </c:ser>
        <c:ser>
          <c:idx val="2"/>
          <c:order val="2"/>
          <c:spPr>
            <a:ln w="53975" cap="rnd" cmpd="dbl">
              <a:solidFill>
                <a:schemeClr val="accent2">
                  <a:lumMod val="75000"/>
                </a:schemeClr>
              </a:solidFill>
              <a:round/>
            </a:ln>
            <a:effectLst/>
          </c:spPr>
          <c:marker>
            <c:symbol val="none"/>
          </c:marker>
          <c:xVal>
            <c:numRef>
              <c:f>Sheet1!$A$16:$H$16</c:f>
              <c:numCache>
                <c:formatCode>General</c:formatCode>
                <c:ptCount val="8"/>
                <c:pt idx="0">
                  <c:v>1</c:v>
                </c:pt>
                <c:pt idx="1">
                  <c:v>2</c:v>
                </c:pt>
                <c:pt idx="2">
                  <c:v>3</c:v>
                </c:pt>
                <c:pt idx="3">
                  <c:v>4</c:v>
                </c:pt>
                <c:pt idx="4">
                  <c:v>5</c:v>
                </c:pt>
                <c:pt idx="5">
                  <c:v>6</c:v>
                </c:pt>
                <c:pt idx="6">
                  <c:v>7</c:v>
                </c:pt>
                <c:pt idx="7">
                  <c:v>8</c:v>
                </c:pt>
              </c:numCache>
            </c:numRef>
          </c:xVal>
          <c:yVal>
            <c:numRef>
              <c:f>Sheet1!$A$19:$H$19</c:f>
              <c:numCache>
                <c:formatCode>General</c:formatCode>
                <c:ptCount val="8"/>
                <c:pt idx="2">
                  <c:v>4</c:v>
                </c:pt>
                <c:pt idx="3">
                  <c:v>21</c:v>
                </c:pt>
                <c:pt idx="4">
                  <c:v>38</c:v>
                </c:pt>
                <c:pt idx="5">
                  <c:v>26</c:v>
                </c:pt>
                <c:pt idx="6">
                  <c:v>8</c:v>
                </c:pt>
                <c:pt idx="7">
                  <c:v>3</c:v>
                </c:pt>
              </c:numCache>
            </c:numRef>
          </c:yVal>
          <c:smooth val="1"/>
          <c:extLst>
            <c:ext xmlns:c16="http://schemas.microsoft.com/office/drawing/2014/chart" uri="{C3380CC4-5D6E-409C-BE32-E72D297353CC}">
              <c16:uniqueId val="{00000002-F31D-4B92-8D59-E4201F426415}"/>
            </c:ext>
          </c:extLst>
        </c:ser>
        <c:dLbls>
          <c:showLegendKey val="0"/>
          <c:showVal val="0"/>
          <c:showCatName val="0"/>
          <c:showSerName val="0"/>
          <c:showPercent val="0"/>
          <c:showBubbleSize val="0"/>
        </c:dLbls>
        <c:axId val="1862484367"/>
        <c:axId val="1862473551"/>
      </c:scatterChart>
      <c:valAx>
        <c:axId val="18624843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Grosime știulete, cm: 3.6 3.9 4.2 </a:t>
                </a:r>
                <a:r>
                  <a:rPr lang="ro-RO" u="sng" dirty="0">
                    <a:solidFill>
                      <a:srgbClr val="BCBC32"/>
                    </a:solidFill>
                  </a:rPr>
                  <a:t>4.5</a:t>
                </a:r>
                <a:r>
                  <a:rPr lang="ro-RO" dirty="0"/>
                  <a:t> </a:t>
                </a:r>
                <a:r>
                  <a:rPr lang="ro-RO" u="sng" dirty="0">
                    <a:solidFill>
                      <a:srgbClr val="C00000"/>
                    </a:solidFill>
                  </a:rPr>
                  <a:t>4.8</a:t>
                </a:r>
                <a:r>
                  <a:rPr lang="ro-RO" dirty="0"/>
                  <a:t> 5.1 5.3 5.6</a:t>
                </a:r>
                <a:endParaRPr lang="en-US" dirty="0"/>
              </a:p>
            </c:rich>
          </c:tx>
          <c:layout>
            <c:manualLayout>
              <c:xMode val="edge"/>
              <c:yMode val="edge"/>
              <c:x val="0.20647961789942548"/>
              <c:y val="0.80614972565272136"/>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862473551"/>
        <c:crosses val="autoZero"/>
        <c:crossBetween val="midCat"/>
      </c:valAx>
      <c:valAx>
        <c:axId val="1862473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a:t>Frecvența, %</a:t>
                </a:r>
                <a:endParaRPr lang="en-US"/>
              </a:p>
            </c:rich>
          </c:tx>
          <c:layout>
            <c:manualLayout>
              <c:xMode val="edge"/>
              <c:yMode val="edge"/>
              <c:x val="0"/>
              <c:y val="0.21437165775401071"/>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862484367"/>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175" cap="flat" cmpd="sng" algn="ctr">
      <a:solidFill>
        <a:schemeClr val="tx1"/>
      </a:solidFill>
      <a:round/>
    </a:ln>
    <a:effectLst/>
  </c:spPr>
  <c:txPr>
    <a:bodyPr/>
    <a:lstStyle/>
    <a:p>
      <a:pPr>
        <a:defRPr sz="24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Felix     </a:t>
            </a:r>
            <a:r>
              <a:rPr lang="ro-RO" dirty="0">
                <a:solidFill>
                  <a:srgbClr val="BCBC32"/>
                </a:solidFill>
              </a:rPr>
              <a:t>2020</a:t>
            </a:r>
            <a:r>
              <a:rPr lang="ro-RO" dirty="0"/>
              <a:t>   </a:t>
            </a:r>
            <a:r>
              <a:rPr lang="ro-RO" dirty="0">
                <a:solidFill>
                  <a:srgbClr val="7030A0"/>
                </a:solidFill>
              </a:rPr>
              <a:t>2021</a:t>
            </a:r>
            <a:r>
              <a:rPr lang="ro-RO" dirty="0"/>
              <a:t>    </a:t>
            </a:r>
            <a:r>
              <a:rPr lang="ro-RO" dirty="0">
                <a:solidFill>
                  <a:srgbClr val="C00000"/>
                </a:solidFill>
              </a:rPr>
              <a:t>2022</a:t>
            </a:r>
            <a:endParaRPr lang="en-US" dirty="0">
              <a:solidFill>
                <a:srgbClr val="C00000"/>
              </a:solidFill>
            </a:endParaRPr>
          </a:p>
        </c:rich>
      </c:tx>
      <c:layout>
        <c:manualLayout>
          <c:xMode val="edge"/>
          <c:yMode val="edge"/>
          <c:x val="0.3957997195220222"/>
          <c:y val="1.3434085448188065E-2"/>
        </c:manualLayout>
      </c:layout>
      <c:overlay val="0"/>
      <c:spPr>
        <a:noFill/>
        <a:ln>
          <a:noFill/>
        </a:ln>
        <a:effectLst/>
      </c:spPr>
      <c:txPr>
        <a:bodyPr rot="0" spcFirstLastPara="1" vertOverflow="ellipsis" vert="horz" wrap="square" anchor="ctr" anchorCtr="1"/>
        <a:lstStyle/>
        <a:p>
          <a:pPr>
            <a:defRPr sz="288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5662976430542125"/>
          <c:y val="0.11465991930028513"/>
          <c:w val="0.77123528672405472"/>
          <c:h val="0.60448941748430352"/>
        </c:manualLayout>
      </c:layout>
      <c:scatterChart>
        <c:scatterStyle val="smoothMarker"/>
        <c:varyColors val="0"/>
        <c:ser>
          <c:idx val="0"/>
          <c:order val="0"/>
          <c:spPr>
            <a:ln w="53975" cap="rnd" cmpd="dbl">
              <a:solidFill>
                <a:schemeClr val="accent4">
                  <a:lumMod val="75000"/>
                </a:schemeClr>
              </a:solidFill>
              <a:round/>
            </a:ln>
            <a:effectLst/>
          </c:spPr>
          <c:marker>
            <c:symbol val="none"/>
          </c:marker>
          <c:xVal>
            <c:numRef>
              <c:f>Sheet1!$A$21:$N$21</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Sheet1!$A$22:$N$22</c:f>
              <c:numCache>
                <c:formatCode>General</c:formatCode>
                <c:ptCount val="14"/>
                <c:pt idx="0">
                  <c:v>6</c:v>
                </c:pt>
                <c:pt idx="1">
                  <c:v>14</c:v>
                </c:pt>
                <c:pt idx="2">
                  <c:v>17</c:v>
                </c:pt>
                <c:pt idx="3">
                  <c:v>21</c:v>
                </c:pt>
                <c:pt idx="4">
                  <c:v>14</c:v>
                </c:pt>
                <c:pt idx="5">
                  <c:v>11</c:v>
                </c:pt>
                <c:pt idx="6">
                  <c:v>9</c:v>
                </c:pt>
                <c:pt idx="7">
                  <c:v>4</c:v>
                </c:pt>
                <c:pt idx="8">
                  <c:v>2</c:v>
                </c:pt>
                <c:pt idx="9">
                  <c:v>1</c:v>
                </c:pt>
                <c:pt idx="10">
                  <c:v>1</c:v>
                </c:pt>
              </c:numCache>
            </c:numRef>
          </c:yVal>
          <c:smooth val="1"/>
          <c:extLst>
            <c:ext xmlns:c16="http://schemas.microsoft.com/office/drawing/2014/chart" uri="{C3380CC4-5D6E-409C-BE32-E72D297353CC}">
              <c16:uniqueId val="{00000000-1438-4CE2-BF3C-D7C007C852D9}"/>
            </c:ext>
          </c:extLst>
        </c:ser>
        <c:ser>
          <c:idx val="1"/>
          <c:order val="1"/>
          <c:spPr>
            <a:ln w="53975" cap="rnd" cmpd="dbl">
              <a:solidFill>
                <a:schemeClr val="accent2">
                  <a:lumMod val="75000"/>
                </a:schemeClr>
              </a:solidFill>
              <a:round/>
            </a:ln>
            <a:effectLst/>
          </c:spPr>
          <c:marker>
            <c:symbol val="none"/>
          </c:marker>
          <c:xVal>
            <c:numRef>
              <c:f>Sheet1!$A$21:$N$21</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Sheet1!$A$23:$N$23</c:f>
              <c:numCache>
                <c:formatCode>General</c:formatCode>
                <c:ptCount val="14"/>
                <c:pt idx="2">
                  <c:v>1</c:v>
                </c:pt>
                <c:pt idx="3">
                  <c:v>3</c:v>
                </c:pt>
                <c:pt idx="4">
                  <c:v>12</c:v>
                </c:pt>
                <c:pt idx="5">
                  <c:v>14</c:v>
                </c:pt>
                <c:pt idx="6">
                  <c:v>16</c:v>
                </c:pt>
                <c:pt idx="7">
                  <c:v>23</c:v>
                </c:pt>
                <c:pt idx="8">
                  <c:v>14</c:v>
                </c:pt>
                <c:pt idx="9">
                  <c:v>10</c:v>
                </c:pt>
                <c:pt idx="10">
                  <c:v>4</c:v>
                </c:pt>
                <c:pt idx="11">
                  <c:v>2</c:v>
                </c:pt>
                <c:pt idx="12">
                  <c:v>1</c:v>
                </c:pt>
              </c:numCache>
            </c:numRef>
          </c:yVal>
          <c:smooth val="1"/>
          <c:extLst>
            <c:ext xmlns:c16="http://schemas.microsoft.com/office/drawing/2014/chart" uri="{C3380CC4-5D6E-409C-BE32-E72D297353CC}">
              <c16:uniqueId val="{00000001-1438-4CE2-BF3C-D7C007C852D9}"/>
            </c:ext>
          </c:extLst>
        </c:ser>
        <c:ser>
          <c:idx val="2"/>
          <c:order val="2"/>
          <c:spPr>
            <a:ln w="53975" cap="rnd" cmpd="dbl">
              <a:solidFill>
                <a:srgbClr val="7030A0"/>
              </a:solidFill>
              <a:round/>
            </a:ln>
            <a:effectLst/>
          </c:spPr>
          <c:marker>
            <c:symbol val="none"/>
          </c:marker>
          <c:xVal>
            <c:numRef>
              <c:f>Sheet1!$A$21:$N$21</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Sheet1!$A$24:$N$24</c:f>
              <c:numCache>
                <c:formatCode>General</c:formatCode>
                <c:ptCount val="14"/>
                <c:pt idx="2">
                  <c:v>3</c:v>
                </c:pt>
                <c:pt idx="3">
                  <c:v>5</c:v>
                </c:pt>
                <c:pt idx="4">
                  <c:v>6</c:v>
                </c:pt>
                <c:pt idx="5">
                  <c:v>7</c:v>
                </c:pt>
                <c:pt idx="6">
                  <c:v>14</c:v>
                </c:pt>
                <c:pt idx="7">
                  <c:v>20</c:v>
                </c:pt>
                <c:pt idx="8">
                  <c:v>14</c:v>
                </c:pt>
                <c:pt idx="9">
                  <c:v>13</c:v>
                </c:pt>
                <c:pt idx="10">
                  <c:v>11</c:v>
                </c:pt>
                <c:pt idx="11">
                  <c:v>4</c:v>
                </c:pt>
                <c:pt idx="12">
                  <c:v>2</c:v>
                </c:pt>
                <c:pt idx="13">
                  <c:v>1</c:v>
                </c:pt>
              </c:numCache>
            </c:numRef>
          </c:yVal>
          <c:smooth val="1"/>
          <c:extLst>
            <c:ext xmlns:c16="http://schemas.microsoft.com/office/drawing/2014/chart" uri="{C3380CC4-5D6E-409C-BE32-E72D297353CC}">
              <c16:uniqueId val="{00000002-1438-4CE2-BF3C-D7C007C852D9}"/>
            </c:ext>
          </c:extLst>
        </c:ser>
        <c:dLbls>
          <c:showLegendKey val="0"/>
          <c:showVal val="0"/>
          <c:showCatName val="0"/>
          <c:showSerName val="0"/>
          <c:showPercent val="0"/>
          <c:showBubbleSize val="0"/>
        </c:dLbls>
        <c:axId val="1949160639"/>
        <c:axId val="1949161055"/>
      </c:scatterChart>
      <c:valAx>
        <c:axId val="194916063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sz="2000" dirty="0"/>
                  <a:t>Greutate știulete, g: 100 120 140 </a:t>
                </a:r>
                <a:r>
                  <a:rPr lang="ro-RO" sz="2000" u="sng" dirty="0">
                    <a:solidFill>
                      <a:srgbClr val="BCBC32"/>
                    </a:solidFill>
                  </a:rPr>
                  <a:t>16</a:t>
                </a:r>
                <a:r>
                  <a:rPr lang="ro-RO" sz="2000" dirty="0">
                    <a:solidFill>
                      <a:srgbClr val="BCBC32"/>
                    </a:solidFill>
                  </a:rPr>
                  <a:t>0</a:t>
                </a:r>
                <a:r>
                  <a:rPr lang="ro-RO" sz="2000" dirty="0"/>
                  <a:t> 180 200 220 </a:t>
                </a:r>
                <a:r>
                  <a:rPr lang="ro-RO" sz="2000" u="sng" dirty="0">
                    <a:solidFill>
                      <a:srgbClr val="C00000"/>
                    </a:solidFill>
                  </a:rPr>
                  <a:t>240</a:t>
                </a:r>
                <a:r>
                  <a:rPr lang="ro-RO" sz="2000" dirty="0"/>
                  <a:t> 260 280 300 320 340 360</a:t>
                </a:r>
                <a:endParaRPr lang="en-US" sz="2000" dirty="0"/>
              </a:p>
            </c:rich>
          </c:tx>
          <c:layout>
            <c:manualLayout>
              <c:xMode val="edge"/>
              <c:yMode val="edge"/>
              <c:x val="0.17524523500749201"/>
              <c:y val="0.82535688917355521"/>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49161055"/>
        <c:crosses val="autoZero"/>
        <c:crossBetween val="midCat"/>
      </c:valAx>
      <c:valAx>
        <c:axId val="19491610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a:t>Frecvența, %</a:t>
                </a:r>
                <a:endParaRPr lang="en-US"/>
              </a:p>
            </c:rich>
          </c:tx>
          <c:layout>
            <c:manualLayout>
              <c:xMode val="edge"/>
              <c:yMode val="edge"/>
              <c:x val="0"/>
              <c:y val="0.24316805353324381"/>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49160639"/>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175" cap="flat" cmpd="sng" algn="ctr">
      <a:solidFill>
        <a:schemeClr val="tx1"/>
      </a:solidFill>
      <a:round/>
    </a:ln>
    <a:effectLst/>
  </c:spPr>
  <c:txPr>
    <a:bodyPr/>
    <a:lstStyle/>
    <a:p>
      <a:pPr>
        <a:defRPr sz="24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Felix     </a:t>
            </a:r>
            <a:r>
              <a:rPr lang="ro-RO" dirty="0">
                <a:solidFill>
                  <a:srgbClr val="BCBC32"/>
                </a:solidFill>
              </a:rPr>
              <a:t>2020</a:t>
            </a:r>
            <a:r>
              <a:rPr lang="ro-RO" dirty="0"/>
              <a:t>   </a:t>
            </a:r>
            <a:r>
              <a:rPr lang="ro-RO" dirty="0">
                <a:solidFill>
                  <a:srgbClr val="7030A0"/>
                </a:solidFill>
              </a:rPr>
              <a:t>2011</a:t>
            </a:r>
            <a:r>
              <a:rPr lang="ro-RO" dirty="0"/>
              <a:t>   </a:t>
            </a:r>
            <a:r>
              <a:rPr lang="ro-RO" dirty="0">
                <a:solidFill>
                  <a:srgbClr val="C00000"/>
                </a:solidFill>
              </a:rPr>
              <a:t>2022</a:t>
            </a:r>
            <a:endParaRPr lang="en-US" dirty="0">
              <a:solidFill>
                <a:srgbClr val="C00000"/>
              </a:solidFill>
            </a:endParaRPr>
          </a:p>
        </c:rich>
      </c:tx>
      <c:layout>
        <c:manualLayout>
          <c:xMode val="edge"/>
          <c:yMode val="edge"/>
          <c:x val="0.40712333620589436"/>
          <c:y val="0"/>
        </c:manualLayout>
      </c:layout>
      <c:overlay val="0"/>
      <c:spPr>
        <a:noFill/>
        <a:ln>
          <a:noFill/>
        </a:ln>
        <a:effectLst/>
      </c:spPr>
      <c:txPr>
        <a:bodyPr rot="0" spcFirstLastPara="1" vertOverflow="ellipsis" vert="horz" wrap="square" anchor="ctr" anchorCtr="1"/>
        <a:lstStyle/>
        <a:p>
          <a:pPr>
            <a:defRPr sz="288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6484670996282838"/>
          <c:y val="0.13955331352043052"/>
          <c:w val="0.76223004631599456"/>
          <c:h val="0.57188915889642411"/>
        </c:manualLayout>
      </c:layout>
      <c:scatterChart>
        <c:scatterStyle val="smoothMarker"/>
        <c:varyColors val="0"/>
        <c:ser>
          <c:idx val="0"/>
          <c:order val="0"/>
          <c:spPr>
            <a:ln w="53975" cap="rnd" cmpd="dbl">
              <a:solidFill>
                <a:schemeClr val="accent4">
                  <a:lumMod val="75000"/>
                </a:schemeClr>
              </a:solidFill>
              <a:round/>
            </a:ln>
            <a:effectLst/>
          </c:spPr>
          <c:marker>
            <c:symbol val="none"/>
          </c:marker>
          <c:xVal>
            <c:numRef>
              <c:f>Sheet1!$A$36:$J$36</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Sheet1!$A$37:$J$37</c:f>
              <c:numCache>
                <c:formatCode>General</c:formatCode>
                <c:ptCount val="10"/>
                <c:pt idx="0">
                  <c:v>1</c:v>
                </c:pt>
                <c:pt idx="1">
                  <c:v>3</c:v>
                </c:pt>
                <c:pt idx="2">
                  <c:v>10</c:v>
                </c:pt>
                <c:pt idx="3">
                  <c:v>20</c:v>
                </c:pt>
                <c:pt idx="4">
                  <c:v>39</c:v>
                </c:pt>
                <c:pt idx="5">
                  <c:v>21</c:v>
                </c:pt>
                <c:pt idx="6">
                  <c:v>6</c:v>
                </c:pt>
              </c:numCache>
            </c:numRef>
          </c:yVal>
          <c:smooth val="1"/>
          <c:extLst>
            <c:ext xmlns:c16="http://schemas.microsoft.com/office/drawing/2014/chart" uri="{C3380CC4-5D6E-409C-BE32-E72D297353CC}">
              <c16:uniqueId val="{00000000-EA33-4758-A0CB-89C94F3EC283}"/>
            </c:ext>
          </c:extLst>
        </c:ser>
        <c:ser>
          <c:idx val="1"/>
          <c:order val="1"/>
          <c:spPr>
            <a:ln w="53975" cap="rnd" cmpd="dbl">
              <a:solidFill>
                <a:srgbClr val="7030A0"/>
              </a:solidFill>
              <a:round/>
            </a:ln>
            <a:effectLst/>
          </c:spPr>
          <c:marker>
            <c:symbol val="none"/>
          </c:marker>
          <c:xVal>
            <c:numRef>
              <c:f>Sheet1!$A$36:$J$36</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Sheet1!$A$38:$J$38</c:f>
              <c:numCache>
                <c:formatCode>General</c:formatCode>
                <c:ptCount val="10"/>
                <c:pt idx="0">
                  <c:v>1</c:v>
                </c:pt>
                <c:pt idx="1">
                  <c:v>5</c:v>
                </c:pt>
                <c:pt idx="2">
                  <c:v>7</c:v>
                </c:pt>
                <c:pt idx="3">
                  <c:v>12</c:v>
                </c:pt>
                <c:pt idx="4">
                  <c:v>36</c:v>
                </c:pt>
                <c:pt idx="5">
                  <c:v>23</c:v>
                </c:pt>
                <c:pt idx="6">
                  <c:v>10</c:v>
                </c:pt>
                <c:pt idx="7">
                  <c:v>5</c:v>
                </c:pt>
                <c:pt idx="8">
                  <c:v>1</c:v>
                </c:pt>
              </c:numCache>
            </c:numRef>
          </c:yVal>
          <c:smooth val="1"/>
          <c:extLst>
            <c:ext xmlns:c16="http://schemas.microsoft.com/office/drawing/2014/chart" uri="{C3380CC4-5D6E-409C-BE32-E72D297353CC}">
              <c16:uniqueId val="{00000001-EA33-4758-A0CB-89C94F3EC283}"/>
            </c:ext>
          </c:extLst>
        </c:ser>
        <c:ser>
          <c:idx val="2"/>
          <c:order val="2"/>
          <c:spPr>
            <a:ln w="53975" cap="rnd" cmpd="dbl">
              <a:solidFill>
                <a:schemeClr val="accent2">
                  <a:lumMod val="75000"/>
                </a:schemeClr>
              </a:solidFill>
              <a:round/>
            </a:ln>
            <a:effectLst/>
          </c:spPr>
          <c:marker>
            <c:symbol val="none"/>
          </c:marker>
          <c:xVal>
            <c:numRef>
              <c:f>Sheet1!$A$36:$J$36</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Sheet1!$A$39:$J$39</c:f>
              <c:numCache>
                <c:formatCode>General</c:formatCode>
                <c:ptCount val="10"/>
                <c:pt idx="1">
                  <c:v>6</c:v>
                </c:pt>
                <c:pt idx="2">
                  <c:v>6</c:v>
                </c:pt>
                <c:pt idx="3">
                  <c:v>14</c:v>
                </c:pt>
                <c:pt idx="4">
                  <c:v>26</c:v>
                </c:pt>
                <c:pt idx="5">
                  <c:v>23</c:v>
                </c:pt>
                <c:pt idx="6">
                  <c:v>14</c:v>
                </c:pt>
                <c:pt idx="7">
                  <c:v>5</c:v>
                </c:pt>
                <c:pt idx="8">
                  <c:v>4</c:v>
                </c:pt>
                <c:pt idx="9">
                  <c:v>2</c:v>
                </c:pt>
              </c:numCache>
            </c:numRef>
          </c:yVal>
          <c:smooth val="1"/>
          <c:extLst>
            <c:ext xmlns:c16="http://schemas.microsoft.com/office/drawing/2014/chart" uri="{C3380CC4-5D6E-409C-BE32-E72D297353CC}">
              <c16:uniqueId val="{00000002-EA33-4758-A0CB-89C94F3EC283}"/>
            </c:ext>
          </c:extLst>
        </c:ser>
        <c:dLbls>
          <c:showLegendKey val="0"/>
          <c:showVal val="0"/>
          <c:showCatName val="0"/>
          <c:showSerName val="0"/>
          <c:showPercent val="0"/>
          <c:showBubbleSize val="0"/>
        </c:dLbls>
        <c:axId val="2079402351"/>
        <c:axId val="2079413999"/>
      </c:scatterChart>
      <c:valAx>
        <c:axId val="20794023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sz="2000" dirty="0"/>
                  <a:t>No.boabe/știulete: 400 450 500 550 </a:t>
                </a:r>
                <a:r>
                  <a:rPr lang="ro-RO" sz="2000" u="sng" dirty="0">
                    <a:solidFill>
                      <a:srgbClr val="C00000"/>
                    </a:solidFill>
                  </a:rPr>
                  <a:t>600</a:t>
                </a:r>
                <a:r>
                  <a:rPr lang="ro-RO" sz="2000" dirty="0"/>
                  <a:t> 650 700 750 800 850</a:t>
                </a:r>
                <a:endParaRPr lang="en-US" sz="2000" dirty="0"/>
              </a:p>
            </c:rich>
          </c:tx>
          <c:layout>
            <c:manualLayout>
              <c:xMode val="edge"/>
              <c:yMode val="edge"/>
              <c:x val="0.20014821844130684"/>
              <c:y val="0.83737345997229484"/>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079413999"/>
        <c:crosses val="autoZero"/>
        <c:crossBetween val="midCat"/>
      </c:valAx>
      <c:valAx>
        <c:axId val="20794139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a:t>Frecnența, %</a:t>
                </a:r>
                <a:endParaRPr lang="en-US"/>
              </a:p>
            </c:rich>
          </c:tx>
          <c:layout>
            <c:manualLayout>
              <c:xMode val="edge"/>
              <c:yMode val="edge"/>
              <c:x val="9.3731675734160733E-3"/>
              <c:y val="0.25204294509213837"/>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079402351"/>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175" cap="flat" cmpd="sng" algn="ctr">
      <a:solidFill>
        <a:schemeClr val="tx1"/>
      </a:solidFill>
      <a:round/>
    </a:ln>
    <a:effectLst/>
  </c:spPr>
  <c:txPr>
    <a:bodyPr/>
    <a:lstStyle/>
    <a:p>
      <a:pPr>
        <a:defRPr sz="24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Felix     </a:t>
            </a:r>
            <a:r>
              <a:rPr lang="ro-RO" dirty="0">
                <a:solidFill>
                  <a:srgbClr val="BCBC32"/>
                </a:solidFill>
              </a:rPr>
              <a:t>2020</a:t>
            </a:r>
            <a:r>
              <a:rPr lang="ro-RO" dirty="0"/>
              <a:t>   </a:t>
            </a:r>
            <a:r>
              <a:rPr lang="ro-RO" dirty="0">
                <a:solidFill>
                  <a:srgbClr val="7030A0"/>
                </a:solidFill>
              </a:rPr>
              <a:t>2021</a:t>
            </a:r>
            <a:r>
              <a:rPr lang="ro-RO" dirty="0"/>
              <a:t>   </a:t>
            </a:r>
            <a:r>
              <a:rPr lang="ro-RO" dirty="0">
                <a:solidFill>
                  <a:srgbClr val="C00000"/>
                </a:solidFill>
              </a:rPr>
              <a:t>2022</a:t>
            </a:r>
            <a:endParaRPr lang="en-US" dirty="0">
              <a:solidFill>
                <a:srgbClr val="C00000"/>
              </a:solidFill>
            </a:endParaRPr>
          </a:p>
        </c:rich>
      </c:tx>
      <c:layout>
        <c:manualLayout>
          <c:xMode val="edge"/>
          <c:yMode val="edge"/>
          <c:x val="0.42662021196024885"/>
          <c:y val="0"/>
        </c:manualLayout>
      </c:layout>
      <c:overlay val="0"/>
      <c:spPr>
        <a:noFill/>
        <a:ln>
          <a:noFill/>
        </a:ln>
        <a:effectLst/>
      </c:spPr>
      <c:txPr>
        <a:bodyPr rot="0" spcFirstLastPara="1" vertOverflow="ellipsis" vert="horz" wrap="square" anchor="ctr" anchorCtr="1"/>
        <a:lstStyle/>
        <a:p>
          <a:pPr>
            <a:defRPr sz="288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631265706946807"/>
          <c:y val="0.14081867639737758"/>
          <c:w val="0.76471112364055716"/>
          <c:h val="0.54768086944898486"/>
        </c:manualLayout>
      </c:layout>
      <c:scatterChart>
        <c:scatterStyle val="smoothMarker"/>
        <c:varyColors val="0"/>
        <c:ser>
          <c:idx val="0"/>
          <c:order val="0"/>
          <c:spPr>
            <a:ln w="53975" cap="rnd" cmpd="dbl">
              <a:solidFill>
                <a:schemeClr val="accent4">
                  <a:lumMod val="75000"/>
                </a:schemeClr>
              </a:solidFill>
              <a:round/>
            </a:ln>
            <a:effectLst/>
          </c:spPr>
          <c:marker>
            <c:symbol val="none"/>
          </c:marker>
          <c:xVal>
            <c:numRef>
              <c:f>Sheet1!$A$42:$K$42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Sheet1!$A$43:$K$43</c:f>
              <c:numCache>
                <c:formatCode>General</c:formatCode>
                <c:ptCount val="11"/>
                <c:pt idx="0">
                  <c:v>20</c:v>
                </c:pt>
                <c:pt idx="1">
                  <c:v>25</c:v>
                </c:pt>
                <c:pt idx="2">
                  <c:v>23</c:v>
                </c:pt>
                <c:pt idx="3">
                  <c:v>14</c:v>
                </c:pt>
                <c:pt idx="4">
                  <c:v>11</c:v>
                </c:pt>
                <c:pt idx="5">
                  <c:v>4</c:v>
                </c:pt>
                <c:pt idx="6">
                  <c:v>2</c:v>
                </c:pt>
                <c:pt idx="7">
                  <c:v>1</c:v>
                </c:pt>
              </c:numCache>
            </c:numRef>
          </c:yVal>
          <c:smooth val="1"/>
          <c:extLst>
            <c:ext xmlns:c16="http://schemas.microsoft.com/office/drawing/2014/chart" uri="{C3380CC4-5D6E-409C-BE32-E72D297353CC}">
              <c16:uniqueId val="{00000000-AC77-4AC7-A732-8F4D41DF3DFD}"/>
            </c:ext>
          </c:extLst>
        </c:ser>
        <c:ser>
          <c:idx val="1"/>
          <c:order val="1"/>
          <c:spPr>
            <a:ln w="53975" cap="rnd" cmpd="dbl">
              <a:solidFill>
                <a:srgbClr val="7030A0"/>
              </a:solidFill>
              <a:round/>
            </a:ln>
            <a:effectLst/>
          </c:spPr>
          <c:marker>
            <c:symbol val="none"/>
          </c:marker>
          <c:xVal>
            <c:numRef>
              <c:f>Sheet1!$A$42:$K$42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Sheet1!$A$44:$K$44</c:f>
              <c:numCache>
                <c:formatCode>General</c:formatCode>
                <c:ptCount val="11"/>
                <c:pt idx="1">
                  <c:v>1</c:v>
                </c:pt>
                <c:pt idx="2">
                  <c:v>5</c:v>
                </c:pt>
                <c:pt idx="3">
                  <c:v>17</c:v>
                </c:pt>
                <c:pt idx="4">
                  <c:v>19</c:v>
                </c:pt>
                <c:pt idx="5">
                  <c:v>26</c:v>
                </c:pt>
                <c:pt idx="6">
                  <c:v>19</c:v>
                </c:pt>
                <c:pt idx="7">
                  <c:v>9</c:v>
                </c:pt>
                <c:pt idx="8">
                  <c:v>3</c:v>
                </c:pt>
                <c:pt idx="9">
                  <c:v>1</c:v>
                </c:pt>
              </c:numCache>
            </c:numRef>
          </c:yVal>
          <c:smooth val="1"/>
          <c:extLst>
            <c:ext xmlns:c16="http://schemas.microsoft.com/office/drawing/2014/chart" uri="{C3380CC4-5D6E-409C-BE32-E72D297353CC}">
              <c16:uniqueId val="{00000001-AC77-4AC7-A732-8F4D41DF3DFD}"/>
            </c:ext>
          </c:extLst>
        </c:ser>
        <c:ser>
          <c:idx val="2"/>
          <c:order val="2"/>
          <c:spPr>
            <a:ln w="53975" cap="rnd" cmpd="dbl">
              <a:solidFill>
                <a:schemeClr val="accent2">
                  <a:lumMod val="75000"/>
                </a:schemeClr>
              </a:solidFill>
              <a:round/>
            </a:ln>
            <a:effectLst/>
          </c:spPr>
          <c:marker>
            <c:symbol val="none"/>
          </c:marker>
          <c:xVal>
            <c:numRef>
              <c:f>Sheet1!$A$42:$K$42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Sheet1!$A$45:$K$45</c:f>
              <c:numCache>
                <c:formatCode>General</c:formatCode>
                <c:ptCount val="11"/>
                <c:pt idx="1">
                  <c:v>3</c:v>
                </c:pt>
                <c:pt idx="2">
                  <c:v>5</c:v>
                </c:pt>
                <c:pt idx="3">
                  <c:v>12</c:v>
                </c:pt>
                <c:pt idx="4">
                  <c:v>16</c:v>
                </c:pt>
                <c:pt idx="5">
                  <c:v>18</c:v>
                </c:pt>
                <c:pt idx="6">
                  <c:v>16</c:v>
                </c:pt>
                <c:pt idx="7">
                  <c:v>13</c:v>
                </c:pt>
                <c:pt idx="8">
                  <c:v>11</c:v>
                </c:pt>
                <c:pt idx="9">
                  <c:v>5</c:v>
                </c:pt>
                <c:pt idx="10">
                  <c:v>1</c:v>
                </c:pt>
              </c:numCache>
            </c:numRef>
          </c:yVal>
          <c:smooth val="1"/>
          <c:extLst>
            <c:ext xmlns:c16="http://schemas.microsoft.com/office/drawing/2014/chart" uri="{C3380CC4-5D6E-409C-BE32-E72D297353CC}">
              <c16:uniqueId val="{00000002-AC77-4AC7-A732-8F4D41DF3DFD}"/>
            </c:ext>
          </c:extLst>
        </c:ser>
        <c:dLbls>
          <c:showLegendKey val="0"/>
          <c:showVal val="0"/>
          <c:showCatName val="0"/>
          <c:showSerName val="0"/>
          <c:showPercent val="0"/>
          <c:showBubbleSize val="0"/>
        </c:dLbls>
        <c:axId val="2079390703"/>
        <c:axId val="2079400271"/>
      </c:scatterChart>
      <c:valAx>
        <c:axId val="20793907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sz="2000" dirty="0"/>
                  <a:t>Greutate boabe/ știulete: &gt;100 </a:t>
                </a:r>
                <a:r>
                  <a:rPr lang="ro-RO" sz="2000" u="sng" dirty="0">
                    <a:solidFill>
                      <a:srgbClr val="BCBC32"/>
                    </a:solidFill>
                  </a:rPr>
                  <a:t>120</a:t>
                </a:r>
                <a:r>
                  <a:rPr lang="ro-RO" sz="2000" dirty="0"/>
                  <a:t> 140 160 180 </a:t>
                </a:r>
                <a:r>
                  <a:rPr lang="ro-RO" sz="2000" dirty="0">
                    <a:solidFill>
                      <a:srgbClr val="C00000"/>
                    </a:solidFill>
                  </a:rPr>
                  <a:t>200</a:t>
                </a:r>
                <a:r>
                  <a:rPr lang="ro-RO" sz="2000" dirty="0"/>
                  <a:t> 220 240 260 280 300</a:t>
                </a:r>
                <a:endParaRPr lang="en-US" sz="2000" dirty="0"/>
              </a:p>
            </c:rich>
          </c:tx>
          <c:layout>
            <c:manualLayout>
              <c:xMode val="edge"/>
              <c:yMode val="edge"/>
              <c:x val="0.20022801319584377"/>
              <c:y val="0.79675861655224245"/>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079400271"/>
        <c:crosses val="autoZero"/>
        <c:crossBetween val="midCat"/>
      </c:valAx>
      <c:valAx>
        <c:axId val="20794002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a:t>Frecvența, %</a:t>
                </a:r>
                <a:endParaRPr lang="en-US"/>
              </a:p>
            </c:rich>
          </c:tx>
          <c:layout>
            <c:manualLayout>
              <c:xMode val="edge"/>
              <c:yMode val="edge"/>
              <c:x val="4.6376803126453843E-3"/>
              <c:y val="0.24788631739813646"/>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079390703"/>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175" cap="flat" cmpd="sng" algn="ctr">
      <a:solidFill>
        <a:schemeClr val="tx1"/>
      </a:solidFill>
      <a:round/>
    </a:ln>
    <a:effectLst/>
  </c:spPr>
  <c:txPr>
    <a:bodyPr/>
    <a:lstStyle/>
    <a:p>
      <a:pPr>
        <a:defRPr sz="24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Felix     </a:t>
            </a:r>
            <a:r>
              <a:rPr lang="ro-RO" dirty="0">
                <a:solidFill>
                  <a:srgbClr val="BCBC32"/>
                </a:solidFill>
              </a:rPr>
              <a:t>2020</a:t>
            </a:r>
            <a:r>
              <a:rPr lang="ro-RO" dirty="0"/>
              <a:t>   </a:t>
            </a:r>
            <a:r>
              <a:rPr lang="ro-RO" dirty="0">
                <a:solidFill>
                  <a:srgbClr val="7030A0"/>
                </a:solidFill>
              </a:rPr>
              <a:t>2021</a:t>
            </a:r>
            <a:r>
              <a:rPr lang="ro-RO" dirty="0"/>
              <a:t>   </a:t>
            </a:r>
            <a:r>
              <a:rPr lang="ro-RO" dirty="0">
                <a:solidFill>
                  <a:srgbClr val="C00000"/>
                </a:solidFill>
              </a:rPr>
              <a:t>2022</a:t>
            </a:r>
            <a:endParaRPr lang="en-US" dirty="0">
              <a:solidFill>
                <a:srgbClr val="C00000"/>
              </a:solidFill>
            </a:endParaRPr>
          </a:p>
        </c:rich>
      </c:tx>
      <c:layout>
        <c:manualLayout>
          <c:xMode val="edge"/>
          <c:yMode val="edge"/>
          <c:x val="0.40360772350249396"/>
          <c:y val="6.6833733458650972E-3"/>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7118888514621675"/>
          <c:y val="0.12096905756015826"/>
          <c:w val="0.75642350411195458"/>
          <c:h val="0.59290467825609217"/>
        </c:manualLayout>
      </c:layout>
      <c:scatterChart>
        <c:scatterStyle val="smoothMarker"/>
        <c:varyColors val="0"/>
        <c:ser>
          <c:idx val="0"/>
          <c:order val="0"/>
          <c:spPr>
            <a:ln w="53975" cap="rnd" cmpd="dbl">
              <a:solidFill>
                <a:schemeClr val="accent4">
                  <a:lumMod val="75000"/>
                </a:schemeClr>
              </a:solidFill>
              <a:round/>
            </a:ln>
            <a:effectLst/>
          </c:spPr>
          <c:marker>
            <c:symbol val="none"/>
          </c:marker>
          <c:xVal>
            <c:numRef>
              <c:f>Sheet1!$A$58:$J$58</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Sheet1!$A$59:$J$59</c:f>
              <c:numCache>
                <c:formatCode>General</c:formatCode>
                <c:ptCount val="10"/>
                <c:pt idx="1">
                  <c:v>2</c:v>
                </c:pt>
                <c:pt idx="2">
                  <c:v>11</c:v>
                </c:pt>
                <c:pt idx="3">
                  <c:v>16</c:v>
                </c:pt>
                <c:pt idx="4">
                  <c:v>35</c:v>
                </c:pt>
                <c:pt idx="5">
                  <c:v>24</c:v>
                </c:pt>
                <c:pt idx="6">
                  <c:v>9</c:v>
                </c:pt>
                <c:pt idx="7">
                  <c:v>1</c:v>
                </c:pt>
                <c:pt idx="8">
                  <c:v>1</c:v>
                </c:pt>
                <c:pt idx="9">
                  <c:v>1</c:v>
                </c:pt>
              </c:numCache>
            </c:numRef>
          </c:yVal>
          <c:smooth val="1"/>
          <c:extLst>
            <c:ext xmlns:c16="http://schemas.microsoft.com/office/drawing/2014/chart" uri="{C3380CC4-5D6E-409C-BE32-E72D297353CC}">
              <c16:uniqueId val="{00000000-926E-432E-9C8D-81E7254B9E4D}"/>
            </c:ext>
          </c:extLst>
        </c:ser>
        <c:ser>
          <c:idx val="1"/>
          <c:order val="1"/>
          <c:spPr>
            <a:ln w="53975" cap="rnd" cmpd="dbl">
              <a:solidFill>
                <a:srgbClr val="7030A0"/>
              </a:solidFill>
              <a:round/>
            </a:ln>
            <a:effectLst/>
          </c:spPr>
          <c:marker>
            <c:symbol val="none"/>
          </c:marker>
          <c:xVal>
            <c:numRef>
              <c:f>Sheet1!$A$58:$J$58</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Sheet1!$A$60:$J$60</c:f>
              <c:numCache>
                <c:formatCode>General</c:formatCode>
                <c:ptCount val="10"/>
                <c:pt idx="0">
                  <c:v>1</c:v>
                </c:pt>
                <c:pt idx="1">
                  <c:v>1</c:v>
                </c:pt>
                <c:pt idx="2">
                  <c:v>7</c:v>
                </c:pt>
                <c:pt idx="3">
                  <c:v>16</c:v>
                </c:pt>
                <c:pt idx="4">
                  <c:v>29</c:v>
                </c:pt>
                <c:pt idx="5">
                  <c:v>25</c:v>
                </c:pt>
                <c:pt idx="6">
                  <c:v>11</c:v>
                </c:pt>
                <c:pt idx="7">
                  <c:v>7</c:v>
                </c:pt>
                <c:pt idx="8">
                  <c:v>3</c:v>
                </c:pt>
              </c:numCache>
            </c:numRef>
          </c:yVal>
          <c:smooth val="1"/>
          <c:extLst>
            <c:ext xmlns:c16="http://schemas.microsoft.com/office/drawing/2014/chart" uri="{C3380CC4-5D6E-409C-BE32-E72D297353CC}">
              <c16:uniqueId val="{00000001-926E-432E-9C8D-81E7254B9E4D}"/>
            </c:ext>
          </c:extLst>
        </c:ser>
        <c:ser>
          <c:idx val="2"/>
          <c:order val="2"/>
          <c:spPr>
            <a:ln w="53975" cap="rnd" cmpd="dbl">
              <a:solidFill>
                <a:schemeClr val="accent2">
                  <a:lumMod val="75000"/>
                </a:schemeClr>
              </a:solidFill>
              <a:round/>
            </a:ln>
            <a:effectLst/>
          </c:spPr>
          <c:marker>
            <c:symbol val="none"/>
          </c:marker>
          <c:xVal>
            <c:numRef>
              <c:f>Sheet1!$A$58:$J$58</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Sheet1!$A$61:$J$61</c:f>
              <c:numCache>
                <c:formatCode>General</c:formatCode>
                <c:ptCount val="10"/>
                <c:pt idx="0">
                  <c:v>1</c:v>
                </c:pt>
                <c:pt idx="1">
                  <c:v>2</c:v>
                </c:pt>
                <c:pt idx="2">
                  <c:v>2</c:v>
                </c:pt>
                <c:pt idx="3">
                  <c:v>10</c:v>
                </c:pt>
                <c:pt idx="4">
                  <c:v>18</c:v>
                </c:pt>
                <c:pt idx="5">
                  <c:v>34</c:v>
                </c:pt>
                <c:pt idx="6">
                  <c:v>15</c:v>
                </c:pt>
                <c:pt idx="7">
                  <c:v>12</c:v>
                </c:pt>
                <c:pt idx="8">
                  <c:v>4</c:v>
                </c:pt>
                <c:pt idx="9">
                  <c:v>2</c:v>
                </c:pt>
              </c:numCache>
            </c:numRef>
          </c:yVal>
          <c:smooth val="1"/>
          <c:extLst>
            <c:ext xmlns:c16="http://schemas.microsoft.com/office/drawing/2014/chart" uri="{C3380CC4-5D6E-409C-BE32-E72D297353CC}">
              <c16:uniqueId val="{00000002-926E-432E-9C8D-81E7254B9E4D}"/>
            </c:ext>
          </c:extLst>
        </c:ser>
        <c:dLbls>
          <c:showLegendKey val="0"/>
          <c:showVal val="0"/>
          <c:showCatName val="0"/>
          <c:showSerName val="0"/>
          <c:showPercent val="0"/>
          <c:showBubbleSize val="0"/>
        </c:dLbls>
        <c:axId val="1947608511"/>
        <c:axId val="1947600607"/>
      </c:scatterChart>
      <c:valAx>
        <c:axId val="194760851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Randamentul în boabe,%: 79 80 81 82 </a:t>
                </a:r>
                <a:r>
                  <a:rPr lang="ro-RO" u="sng" dirty="0">
                    <a:solidFill>
                      <a:srgbClr val="BCBC32"/>
                    </a:solidFill>
                  </a:rPr>
                  <a:t>83</a:t>
                </a:r>
                <a:r>
                  <a:rPr lang="ro-RO" dirty="0"/>
                  <a:t> </a:t>
                </a:r>
                <a:r>
                  <a:rPr lang="ro-RO" u="sng" dirty="0">
                    <a:solidFill>
                      <a:srgbClr val="C00000"/>
                    </a:solidFill>
                  </a:rPr>
                  <a:t>84</a:t>
                </a:r>
                <a:r>
                  <a:rPr lang="ro-RO" dirty="0"/>
                  <a:t> 85 86 87 88</a:t>
                </a:r>
                <a:endParaRPr lang="en-US" dirty="0"/>
              </a:p>
            </c:rich>
          </c:tx>
          <c:layout>
            <c:manualLayout>
              <c:xMode val="edge"/>
              <c:yMode val="edge"/>
              <c:x val="0.20388006419091353"/>
              <c:y val="0.81954891966164234"/>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47600607"/>
        <c:crosses val="autoZero"/>
        <c:crossBetween val="midCat"/>
      </c:valAx>
      <c:valAx>
        <c:axId val="19476006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a:t>Frecvența, %</a:t>
                </a:r>
                <a:endParaRPr lang="en-US"/>
              </a:p>
            </c:rich>
          </c:tx>
          <c:layout>
            <c:manualLayout>
              <c:xMode val="edge"/>
              <c:yMode val="edge"/>
              <c:x val="1.4010505304870066E-2"/>
              <c:y val="0.24445569449721563"/>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47608511"/>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175" cap="flat" cmpd="sng" algn="ctr">
      <a:solidFill>
        <a:sysClr val="windowText" lastClr="000000"/>
      </a:solidFill>
      <a:round/>
    </a:ln>
    <a:effectLst/>
  </c:spPr>
  <c:txPr>
    <a:bodyPr/>
    <a:lstStyle/>
    <a:p>
      <a:pPr>
        <a:defRPr sz="20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Felix     </a:t>
            </a:r>
            <a:r>
              <a:rPr lang="ro-RO" dirty="0">
                <a:solidFill>
                  <a:srgbClr val="BCBC32"/>
                </a:solidFill>
              </a:rPr>
              <a:t>2020</a:t>
            </a:r>
            <a:r>
              <a:rPr lang="ro-RO" dirty="0"/>
              <a:t>   </a:t>
            </a:r>
            <a:r>
              <a:rPr lang="ro-RO" dirty="0">
                <a:solidFill>
                  <a:srgbClr val="7030A0"/>
                </a:solidFill>
              </a:rPr>
              <a:t>2021</a:t>
            </a:r>
            <a:r>
              <a:rPr lang="ro-RO" dirty="0"/>
              <a:t>   </a:t>
            </a:r>
            <a:r>
              <a:rPr lang="ro-RO" dirty="0">
                <a:solidFill>
                  <a:srgbClr val="C00000"/>
                </a:solidFill>
              </a:rPr>
              <a:t>2022</a:t>
            </a:r>
            <a:endParaRPr lang="en-US" dirty="0">
              <a:solidFill>
                <a:srgbClr val="C00000"/>
              </a:solidFill>
            </a:endParaRPr>
          </a:p>
        </c:rich>
      </c:tx>
      <c:layout>
        <c:manualLayout>
          <c:xMode val="edge"/>
          <c:yMode val="edge"/>
          <c:x val="0.40241370135685817"/>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6953329374953641"/>
          <c:y val="0.12090222382669961"/>
          <c:w val="0.75754346252928662"/>
          <c:h val="0.56759732201966284"/>
        </c:manualLayout>
      </c:layout>
      <c:scatterChart>
        <c:scatterStyle val="smoothMarker"/>
        <c:varyColors val="0"/>
        <c:ser>
          <c:idx val="0"/>
          <c:order val="0"/>
          <c:spPr>
            <a:ln w="53975" cap="rnd" cmpd="dbl">
              <a:solidFill>
                <a:schemeClr val="accent4">
                  <a:lumMod val="75000"/>
                </a:schemeClr>
              </a:solidFill>
              <a:round/>
            </a:ln>
            <a:effectLst/>
          </c:spPr>
          <c:marker>
            <c:symbol val="none"/>
          </c:marker>
          <c:xVal>
            <c:numRef>
              <c:f>Sheet1!$A$64:$K$64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Sheet1!$A$65:$K$65</c:f>
              <c:numCache>
                <c:formatCode>General</c:formatCode>
                <c:ptCount val="11"/>
                <c:pt idx="0">
                  <c:v>1</c:v>
                </c:pt>
                <c:pt idx="1">
                  <c:v>4</c:v>
                </c:pt>
                <c:pt idx="2">
                  <c:v>17</c:v>
                </c:pt>
                <c:pt idx="3">
                  <c:v>23</c:v>
                </c:pt>
                <c:pt idx="4">
                  <c:v>20</c:v>
                </c:pt>
                <c:pt idx="5">
                  <c:v>13</c:v>
                </c:pt>
                <c:pt idx="6">
                  <c:v>11</c:v>
                </c:pt>
                <c:pt idx="7">
                  <c:v>5</c:v>
                </c:pt>
                <c:pt idx="8">
                  <c:v>3</c:v>
                </c:pt>
                <c:pt idx="9">
                  <c:v>2</c:v>
                </c:pt>
                <c:pt idx="10">
                  <c:v>1</c:v>
                </c:pt>
              </c:numCache>
            </c:numRef>
          </c:yVal>
          <c:smooth val="1"/>
          <c:extLst>
            <c:ext xmlns:c16="http://schemas.microsoft.com/office/drawing/2014/chart" uri="{C3380CC4-5D6E-409C-BE32-E72D297353CC}">
              <c16:uniqueId val="{00000000-D86F-47CB-8C8D-4ADBD440F315}"/>
            </c:ext>
          </c:extLst>
        </c:ser>
        <c:ser>
          <c:idx val="1"/>
          <c:order val="1"/>
          <c:spPr>
            <a:ln w="53975" cap="rnd" cmpd="dbl">
              <a:solidFill>
                <a:srgbClr val="7030A0"/>
              </a:solidFill>
              <a:round/>
            </a:ln>
            <a:effectLst/>
          </c:spPr>
          <c:marker>
            <c:symbol val="none"/>
          </c:marker>
          <c:xVal>
            <c:numRef>
              <c:f>Sheet1!$A$64:$K$64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Sheet1!$A$66:$K$66</c:f>
              <c:numCache>
                <c:formatCode>General</c:formatCode>
                <c:ptCount val="11"/>
                <c:pt idx="3">
                  <c:v>2</c:v>
                </c:pt>
                <c:pt idx="4">
                  <c:v>9</c:v>
                </c:pt>
                <c:pt idx="5">
                  <c:v>14</c:v>
                </c:pt>
                <c:pt idx="6">
                  <c:v>24</c:v>
                </c:pt>
                <c:pt idx="7">
                  <c:v>29</c:v>
                </c:pt>
                <c:pt idx="8">
                  <c:v>13</c:v>
                </c:pt>
                <c:pt idx="9">
                  <c:v>6</c:v>
                </c:pt>
                <c:pt idx="10">
                  <c:v>3</c:v>
                </c:pt>
              </c:numCache>
            </c:numRef>
          </c:yVal>
          <c:smooth val="1"/>
          <c:extLst>
            <c:ext xmlns:c16="http://schemas.microsoft.com/office/drawing/2014/chart" uri="{C3380CC4-5D6E-409C-BE32-E72D297353CC}">
              <c16:uniqueId val="{00000001-D86F-47CB-8C8D-4ADBD440F315}"/>
            </c:ext>
          </c:extLst>
        </c:ser>
        <c:ser>
          <c:idx val="2"/>
          <c:order val="2"/>
          <c:spPr>
            <a:ln w="53975" cap="rnd" cmpd="dbl">
              <a:solidFill>
                <a:schemeClr val="accent2">
                  <a:lumMod val="75000"/>
                </a:schemeClr>
              </a:solidFill>
              <a:round/>
            </a:ln>
            <a:effectLst/>
          </c:spPr>
          <c:marker>
            <c:symbol val="none"/>
          </c:marker>
          <c:xVal>
            <c:numRef>
              <c:f>Sheet1!$A$64:$K$64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Sheet1!$A$67:$K$67</c:f>
              <c:numCache>
                <c:formatCode>General</c:formatCode>
                <c:ptCount val="11"/>
                <c:pt idx="3">
                  <c:v>2</c:v>
                </c:pt>
                <c:pt idx="4">
                  <c:v>5</c:v>
                </c:pt>
                <c:pt idx="5">
                  <c:v>10</c:v>
                </c:pt>
                <c:pt idx="6">
                  <c:v>12</c:v>
                </c:pt>
                <c:pt idx="7">
                  <c:v>23</c:v>
                </c:pt>
                <c:pt idx="8">
                  <c:v>25</c:v>
                </c:pt>
                <c:pt idx="9">
                  <c:v>12</c:v>
                </c:pt>
                <c:pt idx="10">
                  <c:v>11</c:v>
                </c:pt>
              </c:numCache>
            </c:numRef>
          </c:yVal>
          <c:smooth val="1"/>
          <c:extLst>
            <c:ext xmlns:c16="http://schemas.microsoft.com/office/drawing/2014/chart" uri="{C3380CC4-5D6E-409C-BE32-E72D297353CC}">
              <c16:uniqueId val="{00000002-D86F-47CB-8C8D-4ADBD440F315}"/>
            </c:ext>
          </c:extLst>
        </c:ser>
        <c:dLbls>
          <c:showLegendKey val="0"/>
          <c:showVal val="0"/>
          <c:showCatName val="0"/>
          <c:showSerName val="0"/>
          <c:showPercent val="0"/>
          <c:showBubbleSize val="0"/>
        </c:dLbls>
        <c:axId val="2079379055"/>
        <c:axId val="2079373647"/>
      </c:scatterChart>
      <c:valAx>
        <c:axId val="207937905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Masa a o mie de boabe,g: 130 160 190 </a:t>
                </a:r>
                <a:r>
                  <a:rPr lang="ro-RO" u="sng" dirty="0">
                    <a:solidFill>
                      <a:srgbClr val="BCBC32"/>
                    </a:solidFill>
                  </a:rPr>
                  <a:t>220</a:t>
                </a:r>
                <a:r>
                  <a:rPr lang="ro-RO" dirty="0"/>
                  <a:t> 250 280 310 340 </a:t>
                </a:r>
                <a:r>
                  <a:rPr lang="ro-RO" u="sng" dirty="0">
                    <a:solidFill>
                      <a:srgbClr val="C00000"/>
                    </a:solidFill>
                  </a:rPr>
                  <a:t>370</a:t>
                </a:r>
                <a:r>
                  <a:rPr lang="ro-RO" dirty="0"/>
                  <a:t> 400 &lt;400</a:t>
                </a:r>
                <a:endParaRPr lang="en-US" dirty="0"/>
              </a:p>
            </c:rich>
          </c:tx>
          <c:layout>
            <c:manualLayout>
              <c:xMode val="edge"/>
              <c:yMode val="edge"/>
              <c:x val="0.20233938025649267"/>
              <c:y val="0.80344198989810744"/>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079373647"/>
        <c:crosses val="autoZero"/>
        <c:crossBetween val="midCat"/>
      </c:valAx>
      <c:valAx>
        <c:axId val="20793736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a:t>Frecvența, %</a:t>
                </a:r>
                <a:endParaRPr lang="en-US"/>
              </a:p>
            </c:rich>
          </c:tx>
          <c:layout>
            <c:manualLayout>
              <c:xMode val="edge"/>
              <c:yMode val="edge"/>
              <c:x val="1.405975136012411E-2"/>
              <c:y val="0.24788631739813646"/>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079379055"/>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175" cap="flat" cmpd="sng" algn="ctr">
      <a:solidFill>
        <a:sysClr val="windowText" lastClr="000000"/>
      </a:solidFill>
      <a:round/>
    </a:ln>
    <a:effectLst/>
  </c:spPr>
  <c:txPr>
    <a:bodyPr/>
    <a:lstStyle/>
    <a:p>
      <a:pPr>
        <a:defRPr sz="20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Felix     </a:t>
            </a:r>
            <a:r>
              <a:rPr lang="ro-RO" dirty="0">
                <a:solidFill>
                  <a:srgbClr val="BCBC32"/>
                </a:solidFill>
              </a:rPr>
              <a:t>2020</a:t>
            </a:r>
            <a:r>
              <a:rPr lang="ro-RO" dirty="0"/>
              <a:t>   </a:t>
            </a:r>
            <a:r>
              <a:rPr lang="ro-RO" dirty="0">
                <a:solidFill>
                  <a:srgbClr val="7030A0"/>
                </a:solidFill>
              </a:rPr>
              <a:t>2021</a:t>
            </a:r>
            <a:r>
              <a:rPr lang="ro-RO" dirty="0"/>
              <a:t>   </a:t>
            </a:r>
            <a:r>
              <a:rPr lang="ro-RO" dirty="0">
                <a:solidFill>
                  <a:srgbClr val="C00000"/>
                </a:solidFill>
              </a:rPr>
              <a:t>2022</a:t>
            </a:r>
            <a:endParaRPr lang="en-US" dirty="0">
              <a:solidFill>
                <a:srgbClr val="C00000"/>
              </a:solidFill>
            </a:endParaRPr>
          </a:p>
        </c:rich>
      </c:tx>
      <c:layout>
        <c:manualLayout>
          <c:xMode val="edge"/>
          <c:yMode val="edge"/>
          <c:x val="0.42129833770778652"/>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7276824607450383"/>
          <c:y val="0.14166243105114318"/>
          <c:w val="0.76510309895473572"/>
          <c:h val="0.70918537080984789"/>
        </c:manualLayout>
      </c:layout>
      <c:scatterChart>
        <c:scatterStyle val="smoothMarker"/>
        <c:varyColors val="0"/>
        <c:ser>
          <c:idx val="0"/>
          <c:order val="0"/>
          <c:spPr>
            <a:ln w="53975" cap="rnd" cmpd="dbl">
              <a:solidFill>
                <a:schemeClr val="accent4">
                  <a:lumMod val="75000"/>
                </a:schemeClr>
              </a:solidFill>
              <a:round/>
            </a:ln>
            <a:effectLst/>
          </c:spPr>
          <c:marker>
            <c:symbol val="none"/>
          </c:marker>
          <c:xVal>
            <c:numRef>
              <c:f>Sheet1!$A$79:$G$79</c:f>
              <c:numCache>
                <c:formatCode>General</c:formatCode>
                <c:ptCount val="7"/>
                <c:pt idx="0">
                  <c:v>1</c:v>
                </c:pt>
                <c:pt idx="1">
                  <c:v>2</c:v>
                </c:pt>
                <c:pt idx="2">
                  <c:v>3</c:v>
                </c:pt>
                <c:pt idx="3">
                  <c:v>4</c:v>
                </c:pt>
                <c:pt idx="4">
                  <c:v>5</c:v>
                </c:pt>
                <c:pt idx="5">
                  <c:v>6</c:v>
                </c:pt>
                <c:pt idx="6">
                  <c:v>7</c:v>
                </c:pt>
              </c:numCache>
            </c:numRef>
          </c:xVal>
          <c:yVal>
            <c:numRef>
              <c:f>Sheet1!$A$80:$G$80</c:f>
              <c:numCache>
                <c:formatCode>General</c:formatCode>
                <c:ptCount val="7"/>
                <c:pt idx="0">
                  <c:v>2</c:v>
                </c:pt>
                <c:pt idx="1">
                  <c:v>16</c:v>
                </c:pt>
                <c:pt idx="2">
                  <c:v>36</c:v>
                </c:pt>
                <c:pt idx="3">
                  <c:v>25</c:v>
                </c:pt>
                <c:pt idx="4">
                  <c:v>16</c:v>
                </c:pt>
                <c:pt idx="5">
                  <c:v>5</c:v>
                </c:pt>
              </c:numCache>
            </c:numRef>
          </c:yVal>
          <c:smooth val="1"/>
          <c:extLst>
            <c:ext xmlns:c16="http://schemas.microsoft.com/office/drawing/2014/chart" uri="{C3380CC4-5D6E-409C-BE32-E72D297353CC}">
              <c16:uniqueId val="{00000000-3D8D-4090-8FF9-B046456A8401}"/>
            </c:ext>
          </c:extLst>
        </c:ser>
        <c:ser>
          <c:idx val="1"/>
          <c:order val="1"/>
          <c:spPr>
            <a:ln w="53975" cap="rnd" cmpd="dbl">
              <a:solidFill>
                <a:srgbClr val="7030A0"/>
              </a:solidFill>
              <a:round/>
            </a:ln>
            <a:effectLst/>
          </c:spPr>
          <c:marker>
            <c:symbol val="none"/>
          </c:marker>
          <c:xVal>
            <c:numRef>
              <c:f>Sheet1!$A$79:$G$79</c:f>
              <c:numCache>
                <c:formatCode>General</c:formatCode>
                <c:ptCount val="7"/>
                <c:pt idx="0">
                  <c:v>1</c:v>
                </c:pt>
                <c:pt idx="1">
                  <c:v>2</c:v>
                </c:pt>
                <c:pt idx="2">
                  <c:v>3</c:v>
                </c:pt>
                <c:pt idx="3">
                  <c:v>4</c:v>
                </c:pt>
                <c:pt idx="4">
                  <c:v>5</c:v>
                </c:pt>
                <c:pt idx="5">
                  <c:v>6</c:v>
                </c:pt>
                <c:pt idx="6">
                  <c:v>7</c:v>
                </c:pt>
              </c:numCache>
            </c:numRef>
          </c:xVal>
          <c:yVal>
            <c:numRef>
              <c:f>Sheet1!$A$81:$G$81</c:f>
              <c:numCache>
                <c:formatCode>General</c:formatCode>
                <c:ptCount val="7"/>
                <c:pt idx="1">
                  <c:v>3</c:v>
                </c:pt>
                <c:pt idx="2">
                  <c:v>20</c:v>
                </c:pt>
                <c:pt idx="3">
                  <c:v>46</c:v>
                </c:pt>
                <c:pt idx="4">
                  <c:v>28</c:v>
                </c:pt>
                <c:pt idx="5">
                  <c:v>2</c:v>
                </c:pt>
                <c:pt idx="6">
                  <c:v>1</c:v>
                </c:pt>
              </c:numCache>
            </c:numRef>
          </c:yVal>
          <c:smooth val="1"/>
          <c:extLst>
            <c:ext xmlns:c16="http://schemas.microsoft.com/office/drawing/2014/chart" uri="{C3380CC4-5D6E-409C-BE32-E72D297353CC}">
              <c16:uniqueId val="{00000001-3D8D-4090-8FF9-B046456A8401}"/>
            </c:ext>
          </c:extLst>
        </c:ser>
        <c:ser>
          <c:idx val="2"/>
          <c:order val="2"/>
          <c:spPr>
            <a:ln w="53975" cap="rnd" cmpd="dbl">
              <a:solidFill>
                <a:schemeClr val="accent2">
                  <a:lumMod val="75000"/>
                </a:schemeClr>
              </a:solidFill>
              <a:round/>
            </a:ln>
            <a:effectLst/>
          </c:spPr>
          <c:marker>
            <c:symbol val="none"/>
          </c:marker>
          <c:xVal>
            <c:numRef>
              <c:f>Sheet1!$A$79:$G$79</c:f>
              <c:numCache>
                <c:formatCode>General</c:formatCode>
                <c:ptCount val="7"/>
                <c:pt idx="0">
                  <c:v>1</c:v>
                </c:pt>
                <c:pt idx="1">
                  <c:v>2</c:v>
                </c:pt>
                <c:pt idx="2">
                  <c:v>3</c:v>
                </c:pt>
                <c:pt idx="3">
                  <c:v>4</c:v>
                </c:pt>
                <c:pt idx="4">
                  <c:v>5</c:v>
                </c:pt>
                <c:pt idx="5">
                  <c:v>6</c:v>
                </c:pt>
                <c:pt idx="6">
                  <c:v>7</c:v>
                </c:pt>
              </c:numCache>
            </c:numRef>
          </c:xVal>
          <c:yVal>
            <c:numRef>
              <c:f>Sheet1!$A$82:$G$82</c:f>
              <c:numCache>
                <c:formatCode>General</c:formatCode>
                <c:ptCount val="7"/>
                <c:pt idx="1">
                  <c:v>1</c:v>
                </c:pt>
                <c:pt idx="2">
                  <c:v>12</c:v>
                </c:pt>
                <c:pt idx="3">
                  <c:v>39</c:v>
                </c:pt>
                <c:pt idx="4">
                  <c:v>27</c:v>
                </c:pt>
                <c:pt idx="5">
                  <c:v>19</c:v>
                </c:pt>
                <c:pt idx="6">
                  <c:v>2</c:v>
                </c:pt>
              </c:numCache>
            </c:numRef>
          </c:yVal>
          <c:smooth val="1"/>
          <c:extLst>
            <c:ext xmlns:c16="http://schemas.microsoft.com/office/drawing/2014/chart" uri="{C3380CC4-5D6E-409C-BE32-E72D297353CC}">
              <c16:uniqueId val="{00000002-3D8D-4090-8FF9-B046456A8401}"/>
            </c:ext>
          </c:extLst>
        </c:ser>
        <c:dLbls>
          <c:showLegendKey val="0"/>
          <c:showVal val="0"/>
          <c:showCatName val="0"/>
          <c:showSerName val="0"/>
          <c:showPercent val="0"/>
          <c:showBubbleSize val="0"/>
        </c:dLbls>
        <c:axId val="439785215"/>
        <c:axId val="439778559"/>
      </c:scatterChart>
      <c:valAx>
        <c:axId val="43978521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Lungime bob, mm: 9 10 </a:t>
                </a:r>
                <a:r>
                  <a:rPr lang="ro-RO" u="sng" dirty="0">
                    <a:solidFill>
                      <a:srgbClr val="BCBC32"/>
                    </a:solidFill>
                  </a:rPr>
                  <a:t>11</a:t>
                </a:r>
                <a:r>
                  <a:rPr lang="ro-RO" dirty="0"/>
                  <a:t> </a:t>
                </a:r>
                <a:r>
                  <a:rPr lang="ro-RO" u="sng" dirty="0">
                    <a:solidFill>
                      <a:srgbClr val="C00000"/>
                    </a:solidFill>
                  </a:rPr>
                  <a:t>12</a:t>
                </a:r>
                <a:r>
                  <a:rPr lang="ro-RO" dirty="0"/>
                  <a:t> 13 14 15</a:t>
                </a:r>
                <a:endParaRPr lang="en-US" dirty="0"/>
              </a:p>
            </c:rich>
          </c:tx>
          <c:layout>
            <c:manualLayout>
              <c:xMode val="edge"/>
              <c:yMode val="edge"/>
              <c:x val="0.19148169636690152"/>
              <c:y val="0.89786710092964928"/>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39778559"/>
        <c:crosses val="autoZero"/>
        <c:crossBetween val="midCat"/>
      </c:valAx>
      <c:valAx>
        <c:axId val="4397785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a:t>Frecvența, %</a:t>
                </a:r>
              </a:p>
            </c:rich>
          </c:tx>
          <c:layout>
            <c:manualLayout>
              <c:xMode val="edge"/>
              <c:yMode val="edge"/>
              <c:x val="4.6783625730994153E-3"/>
              <c:y val="0.34151084802399939"/>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39785215"/>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175" cap="flat" cmpd="sng" algn="ctr">
      <a:solidFill>
        <a:sysClr val="windowText" lastClr="000000"/>
      </a:solidFill>
      <a:round/>
    </a:ln>
    <a:effectLst/>
  </c:spPr>
  <c:txPr>
    <a:bodyPr/>
    <a:lstStyle/>
    <a:p>
      <a:pPr>
        <a:defRPr sz="20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Felix     </a:t>
            </a:r>
            <a:r>
              <a:rPr lang="ro-RO" dirty="0">
                <a:solidFill>
                  <a:srgbClr val="BCBC32"/>
                </a:solidFill>
              </a:rPr>
              <a:t>2020</a:t>
            </a:r>
            <a:r>
              <a:rPr lang="ro-RO" dirty="0"/>
              <a:t>   </a:t>
            </a:r>
            <a:r>
              <a:rPr lang="ro-RO" dirty="0">
                <a:solidFill>
                  <a:srgbClr val="7030A0"/>
                </a:solidFill>
              </a:rPr>
              <a:t>2021</a:t>
            </a:r>
            <a:r>
              <a:rPr lang="ro-RO" dirty="0"/>
              <a:t>  </a:t>
            </a:r>
            <a:r>
              <a:rPr lang="ro-RO" dirty="0">
                <a:solidFill>
                  <a:srgbClr val="C00000"/>
                </a:solidFill>
              </a:rPr>
              <a:t> 2022</a:t>
            </a:r>
            <a:endParaRPr lang="en-US" dirty="0">
              <a:solidFill>
                <a:srgbClr val="C00000"/>
              </a:solidFill>
            </a:endParaRPr>
          </a:p>
        </c:rich>
      </c:tx>
      <c:layout>
        <c:manualLayout>
          <c:xMode val="edge"/>
          <c:yMode val="edge"/>
          <c:x val="0.36291567944457326"/>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5358410687847224"/>
          <c:y val="0.12096905756015826"/>
          <c:w val="0.773517611499005"/>
          <c:h val="0.60627142494782238"/>
        </c:manualLayout>
      </c:layout>
      <c:scatterChart>
        <c:scatterStyle val="smoothMarker"/>
        <c:varyColors val="0"/>
        <c:ser>
          <c:idx val="0"/>
          <c:order val="0"/>
          <c:spPr>
            <a:ln w="53975" cap="rnd" cmpd="dbl">
              <a:solidFill>
                <a:schemeClr val="accent4">
                  <a:lumMod val="75000"/>
                </a:schemeClr>
              </a:solidFill>
              <a:round/>
            </a:ln>
            <a:effectLst/>
          </c:spPr>
          <c:marker>
            <c:symbol val="none"/>
          </c:marker>
          <c:xVal>
            <c:numRef>
              <c:f>Sheet1!$A$99:$J$99</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Sheet1!$A$100:$J$100</c:f>
              <c:numCache>
                <c:formatCode>General</c:formatCode>
                <c:ptCount val="10"/>
                <c:pt idx="1">
                  <c:v>1</c:v>
                </c:pt>
                <c:pt idx="2">
                  <c:v>2</c:v>
                </c:pt>
                <c:pt idx="3">
                  <c:v>16</c:v>
                </c:pt>
                <c:pt idx="4">
                  <c:v>38</c:v>
                </c:pt>
                <c:pt idx="5">
                  <c:v>25</c:v>
                </c:pt>
                <c:pt idx="6">
                  <c:v>11</c:v>
                </c:pt>
                <c:pt idx="7">
                  <c:v>4</c:v>
                </c:pt>
                <c:pt idx="8">
                  <c:v>2</c:v>
                </c:pt>
                <c:pt idx="9">
                  <c:v>1</c:v>
                </c:pt>
              </c:numCache>
            </c:numRef>
          </c:yVal>
          <c:smooth val="1"/>
          <c:extLst>
            <c:ext xmlns:c16="http://schemas.microsoft.com/office/drawing/2014/chart" uri="{C3380CC4-5D6E-409C-BE32-E72D297353CC}">
              <c16:uniqueId val="{00000000-8B29-40B1-8B39-FA8F671A58CD}"/>
            </c:ext>
          </c:extLst>
        </c:ser>
        <c:ser>
          <c:idx val="1"/>
          <c:order val="1"/>
          <c:spPr>
            <a:ln w="53975" cap="rnd" cmpd="dbl">
              <a:solidFill>
                <a:srgbClr val="7030A0"/>
              </a:solidFill>
              <a:round/>
            </a:ln>
            <a:effectLst/>
          </c:spPr>
          <c:marker>
            <c:symbol val="none"/>
          </c:marker>
          <c:xVal>
            <c:numRef>
              <c:f>Sheet1!$A$99:$J$99</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Sheet1!$A$101:$J$101</c:f>
              <c:numCache>
                <c:formatCode>General</c:formatCode>
                <c:ptCount val="10"/>
                <c:pt idx="1">
                  <c:v>1</c:v>
                </c:pt>
                <c:pt idx="2">
                  <c:v>5</c:v>
                </c:pt>
                <c:pt idx="3">
                  <c:v>8</c:v>
                </c:pt>
                <c:pt idx="4">
                  <c:v>23</c:v>
                </c:pt>
                <c:pt idx="5">
                  <c:v>28</c:v>
                </c:pt>
                <c:pt idx="6">
                  <c:v>20</c:v>
                </c:pt>
                <c:pt idx="7">
                  <c:v>10</c:v>
                </c:pt>
                <c:pt idx="8">
                  <c:v>4</c:v>
                </c:pt>
                <c:pt idx="9">
                  <c:v>1</c:v>
                </c:pt>
              </c:numCache>
            </c:numRef>
          </c:yVal>
          <c:smooth val="1"/>
          <c:extLst>
            <c:ext xmlns:c16="http://schemas.microsoft.com/office/drawing/2014/chart" uri="{C3380CC4-5D6E-409C-BE32-E72D297353CC}">
              <c16:uniqueId val="{00000001-8B29-40B1-8B39-FA8F671A58CD}"/>
            </c:ext>
          </c:extLst>
        </c:ser>
        <c:ser>
          <c:idx val="2"/>
          <c:order val="2"/>
          <c:spPr>
            <a:ln w="53975" cap="rnd" cmpd="dbl">
              <a:solidFill>
                <a:schemeClr val="accent2">
                  <a:lumMod val="75000"/>
                </a:schemeClr>
              </a:solidFill>
              <a:round/>
            </a:ln>
            <a:effectLst/>
          </c:spPr>
          <c:marker>
            <c:symbol val="none"/>
          </c:marker>
          <c:xVal>
            <c:numRef>
              <c:f>Sheet1!$A$99:$J$99</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Sheet1!$A$102:$J$102</c:f>
              <c:numCache>
                <c:formatCode>General</c:formatCode>
                <c:ptCount val="10"/>
                <c:pt idx="0">
                  <c:v>1</c:v>
                </c:pt>
                <c:pt idx="1">
                  <c:v>1</c:v>
                </c:pt>
                <c:pt idx="2">
                  <c:v>4</c:v>
                </c:pt>
                <c:pt idx="3">
                  <c:v>10</c:v>
                </c:pt>
                <c:pt idx="4">
                  <c:v>35</c:v>
                </c:pt>
                <c:pt idx="5">
                  <c:v>22</c:v>
                </c:pt>
                <c:pt idx="6">
                  <c:v>21</c:v>
                </c:pt>
                <c:pt idx="7">
                  <c:v>5</c:v>
                </c:pt>
                <c:pt idx="8">
                  <c:v>1</c:v>
                </c:pt>
              </c:numCache>
            </c:numRef>
          </c:yVal>
          <c:smooth val="1"/>
          <c:extLst>
            <c:ext xmlns:c16="http://schemas.microsoft.com/office/drawing/2014/chart" uri="{C3380CC4-5D6E-409C-BE32-E72D297353CC}">
              <c16:uniqueId val="{00000002-8B29-40B1-8B39-FA8F671A58CD}"/>
            </c:ext>
          </c:extLst>
        </c:ser>
        <c:dLbls>
          <c:showLegendKey val="0"/>
          <c:showVal val="0"/>
          <c:showCatName val="0"/>
          <c:showSerName val="0"/>
          <c:showPercent val="0"/>
          <c:showBubbleSize val="0"/>
        </c:dLbls>
        <c:axId val="515130143"/>
        <c:axId val="515134303"/>
      </c:scatterChart>
      <c:valAx>
        <c:axId val="5151301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dirty="0"/>
                  <a:t>Lățime bob, mm: 6 6.5 7 7.5 </a:t>
                </a:r>
                <a:r>
                  <a:rPr lang="ro-RO" u="sng" dirty="0">
                    <a:solidFill>
                      <a:srgbClr val="C00000"/>
                    </a:solidFill>
                  </a:rPr>
                  <a:t>8</a:t>
                </a:r>
                <a:r>
                  <a:rPr lang="ro-RO" dirty="0"/>
                  <a:t> 8.5 </a:t>
                </a:r>
              </a:p>
              <a:p>
                <a:pPr>
                  <a:defRPr/>
                </a:pPr>
                <a:r>
                  <a:rPr lang="ro-RO" dirty="0"/>
                  <a:t>9 9.5 10 10.5</a:t>
                </a:r>
                <a:endParaRPr lang="en-US" dirty="0"/>
              </a:p>
            </c:rich>
          </c:tx>
          <c:layout>
            <c:manualLayout>
              <c:xMode val="edge"/>
              <c:yMode val="edge"/>
              <c:x val="0.17239656665202654"/>
              <c:y val="0.81954891966164234"/>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15134303"/>
        <c:crosses val="autoZero"/>
        <c:crossBetween val="midCat"/>
      </c:valAx>
      <c:valAx>
        <c:axId val="515134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o-RO"/>
                  <a:t>Frecvența, %</a:t>
                </a:r>
                <a:endParaRPr lang="en-US"/>
              </a:p>
            </c:rich>
          </c:tx>
          <c:layout>
            <c:manualLayout>
              <c:xMode val="edge"/>
              <c:yMode val="edge"/>
              <c:x val="4.7031149433885682E-3"/>
              <c:y val="0.24445569449721563"/>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15130143"/>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175" cap="flat" cmpd="sng" algn="ctr">
      <a:solidFill>
        <a:sysClr val="windowText" lastClr="000000"/>
      </a:solidFill>
      <a:round/>
    </a:ln>
    <a:effectLst/>
  </c:spPr>
  <c:txPr>
    <a:bodyPr/>
    <a:lstStyle/>
    <a:p>
      <a:pPr>
        <a:defRPr sz="20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9" y="13296914"/>
            <a:ext cx="25737979" cy="9175065"/>
          </a:xfrm>
        </p:spPr>
        <p:txBody>
          <a:bodyPr/>
          <a:lstStyle/>
          <a:p>
            <a:r>
              <a:rPr lang="en-US"/>
              <a:t>Click to edit Master title style</a:t>
            </a:r>
          </a:p>
        </p:txBody>
      </p:sp>
      <p:sp>
        <p:nvSpPr>
          <p:cNvPr id="3" name="Subtitle 2"/>
          <p:cNvSpPr>
            <a:spLocks noGrp="1"/>
          </p:cNvSpPr>
          <p:nvPr>
            <p:ph type="subTitle" idx="1"/>
          </p:nvPr>
        </p:nvSpPr>
        <p:spPr>
          <a:xfrm>
            <a:off x="4541997" y="24255466"/>
            <a:ext cx="21195983" cy="10938739"/>
          </a:xfrm>
        </p:spPr>
        <p:txBody>
          <a:bodyPr/>
          <a:lstStyle>
            <a:lvl1pPr marL="0" indent="0" algn="ctr">
              <a:buNone/>
              <a:defRPr>
                <a:solidFill>
                  <a:schemeClr val="tx1">
                    <a:tint val="75000"/>
                  </a:schemeClr>
                </a:solidFill>
              </a:defRPr>
            </a:lvl1pPr>
            <a:lvl2pPr marL="2088117" indent="0" algn="ctr">
              <a:buNone/>
              <a:defRPr>
                <a:solidFill>
                  <a:schemeClr val="tx1">
                    <a:tint val="75000"/>
                  </a:schemeClr>
                </a:solidFill>
              </a:defRPr>
            </a:lvl2pPr>
            <a:lvl3pPr marL="4176234" indent="0" algn="ctr">
              <a:buNone/>
              <a:defRPr>
                <a:solidFill>
                  <a:schemeClr val="tx1">
                    <a:tint val="75000"/>
                  </a:schemeClr>
                </a:solidFill>
              </a:defRPr>
            </a:lvl3pPr>
            <a:lvl4pPr marL="6264351" indent="0" algn="ctr">
              <a:buNone/>
              <a:defRPr>
                <a:solidFill>
                  <a:schemeClr val="tx1">
                    <a:tint val="75000"/>
                  </a:schemeClr>
                </a:solidFill>
              </a:defRPr>
            </a:lvl4pPr>
            <a:lvl5pPr marL="8352468" indent="0" algn="ctr">
              <a:buNone/>
              <a:defRPr>
                <a:solidFill>
                  <a:schemeClr val="tx1">
                    <a:tint val="75000"/>
                  </a:schemeClr>
                </a:solidFill>
              </a:defRPr>
            </a:lvl5pPr>
            <a:lvl6pPr marL="10440585" indent="0" algn="ctr">
              <a:buNone/>
              <a:defRPr>
                <a:solidFill>
                  <a:schemeClr val="tx1">
                    <a:tint val="75000"/>
                  </a:schemeClr>
                </a:solidFill>
              </a:defRPr>
            </a:lvl6pPr>
            <a:lvl7pPr marL="12528702" indent="0" algn="ctr">
              <a:buNone/>
              <a:defRPr>
                <a:solidFill>
                  <a:schemeClr val="tx1">
                    <a:tint val="75000"/>
                  </a:schemeClr>
                </a:solidFill>
              </a:defRPr>
            </a:lvl7pPr>
            <a:lvl8pPr marL="14616819" indent="0" algn="ctr">
              <a:buNone/>
              <a:defRPr>
                <a:solidFill>
                  <a:schemeClr val="tx1">
                    <a:tint val="75000"/>
                  </a:schemeClr>
                </a:solidFill>
              </a:defRPr>
            </a:lvl8pPr>
            <a:lvl9pPr marL="1670493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31F2DD-338B-4D60-B29F-B79A938C05CA}" type="datetimeFigureOut">
              <a:rPr lang="en-US"/>
              <a:pPr>
                <a:defRPr/>
              </a:pPr>
              <a:t>5/20/2024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2B4830-9F1C-4509-90F8-03CE23BAE0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ACF426-8DF7-449B-96C5-0A4CC25F3CB3}" type="datetimeFigureOut">
              <a:rPr lang="en-US"/>
              <a:pPr>
                <a:defRPr/>
              </a:pPr>
              <a:t>5/20/2024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FB6653-262B-4DB9-A4A1-61702F3A9C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5052" y="8996719"/>
            <a:ext cx="21458829" cy="1917450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68046" y="8996719"/>
            <a:ext cx="63882336" cy="1917450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8389F5-4F3D-4A57-9B7E-844A6A6D4DE0}" type="datetimeFigureOut">
              <a:rPr lang="en-US"/>
              <a:pPr>
                <a:defRPr/>
              </a:pPr>
              <a:t>5/20/2024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646A4-4371-4DFA-8058-4E2CA19641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409062-8452-411F-9393-0DBB483AC560}" type="datetimeFigureOut">
              <a:rPr lang="en-US"/>
              <a:pPr>
                <a:defRPr/>
              </a:pPr>
              <a:t>5/20/2024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35CDCA-303B-46E9-8AF8-0C22A804F45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10" y="27505386"/>
            <a:ext cx="25737979" cy="8501303"/>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2391910" y="18142065"/>
            <a:ext cx="25737979" cy="9363320"/>
          </a:xfrm>
        </p:spPr>
        <p:txBody>
          <a:bodyPr anchor="b"/>
          <a:lstStyle>
            <a:lvl1pPr marL="0" indent="0">
              <a:buNone/>
              <a:defRPr sz="9100">
                <a:solidFill>
                  <a:schemeClr val="tx1">
                    <a:tint val="75000"/>
                  </a:schemeClr>
                </a:solidFill>
              </a:defRPr>
            </a:lvl1pPr>
            <a:lvl2pPr marL="2088117" indent="0">
              <a:buNone/>
              <a:defRPr sz="8200">
                <a:solidFill>
                  <a:schemeClr val="tx1">
                    <a:tint val="75000"/>
                  </a:schemeClr>
                </a:solidFill>
              </a:defRPr>
            </a:lvl2pPr>
            <a:lvl3pPr marL="4176234" indent="0">
              <a:buNone/>
              <a:defRPr sz="7300">
                <a:solidFill>
                  <a:schemeClr val="tx1">
                    <a:tint val="75000"/>
                  </a:schemeClr>
                </a:solidFill>
              </a:defRPr>
            </a:lvl3pPr>
            <a:lvl4pPr marL="6264351" indent="0">
              <a:buNone/>
              <a:defRPr sz="6400">
                <a:solidFill>
                  <a:schemeClr val="tx1">
                    <a:tint val="75000"/>
                  </a:schemeClr>
                </a:solidFill>
              </a:defRPr>
            </a:lvl4pPr>
            <a:lvl5pPr marL="8352468" indent="0">
              <a:buNone/>
              <a:defRPr sz="6400">
                <a:solidFill>
                  <a:schemeClr val="tx1">
                    <a:tint val="75000"/>
                  </a:schemeClr>
                </a:solidFill>
              </a:defRPr>
            </a:lvl5pPr>
            <a:lvl6pPr marL="10440585" indent="0">
              <a:buNone/>
              <a:defRPr sz="6400">
                <a:solidFill>
                  <a:schemeClr val="tx1">
                    <a:tint val="75000"/>
                  </a:schemeClr>
                </a:solidFill>
              </a:defRPr>
            </a:lvl6pPr>
            <a:lvl7pPr marL="12528702" indent="0">
              <a:buNone/>
              <a:defRPr sz="6400">
                <a:solidFill>
                  <a:schemeClr val="tx1">
                    <a:tint val="75000"/>
                  </a:schemeClr>
                </a:solidFill>
              </a:defRPr>
            </a:lvl7pPr>
            <a:lvl8pPr marL="14616819" indent="0">
              <a:buNone/>
              <a:defRPr sz="6400">
                <a:solidFill>
                  <a:schemeClr val="tx1">
                    <a:tint val="75000"/>
                  </a:schemeClr>
                </a:solidFill>
              </a:defRPr>
            </a:lvl8pPr>
            <a:lvl9pPr marL="16704936"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1F94BD-6FD3-425F-B814-070C56911BAF}" type="datetimeFigureOut">
              <a:rPr lang="en-US"/>
              <a:pPr>
                <a:defRPr/>
              </a:pPr>
              <a:t>5/20/2024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DB2A0A-A08E-4F33-AF20-A9AA284AD6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68048" y="52434610"/>
            <a:ext cx="42670582" cy="148307113"/>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43295" y="52434610"/>
            <a:ext cx="42670585" cy="148307113"/>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534EC9-CA45-422D-9369-5D514B765907}" type="datetimeFigureOut">
              <a:rPr lang="en-US"/>
              <a:pPr>
                <a:defRPr/>
              </a:pPr>
              <a:t>5/20/2024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0452C3-55D6-4836-A405-5577EB025B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99" y="1714136"/>
            <a:ext cx="27251978" cy="713396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999" y="9581309"/>
            <a:ext cx="13378914" cy="3993034"/>
          </a:xfrm>
        </p:spPr>
        <p:txBody>
          <a:bodyPr anchor="b"/>
          <a:lstStyle>
            <a:lvl1pPr marL="0" indent="0">
              <a:buNone/>
              <a:defRPr sz="10900" b="1"/>
            </a:lvl1pPr>
            <a:lvl2pPr marL="2088117" indent="0">
              <a:buNone/>
              <a:defRPr sz="9100" b="1"/>
            </a:lvl2pPr>
            <a:lvl3pPr marL="4176234" indent="0">
              <a:buNone/>
              <a:defRPr sz="8200" b="1"/>
            </a:lvl3pPr>
            <a:lvl4pPr marL="6264351" indent="0">
              <a:buNone/>
              <a:defRPr sz="7300" b="1"/>
            </a:lvl4pPr>
            <a:lvl5pPr marL="8352468" indent="0">
              <a:buNone/>
              <a:defRPr sz="7300" b="1"/>
            </a:lvl5pPr>
            <a:lvl6pPr marL="10440585" indent="0">
              <a:buNone/>
              <a:defRPr sz="7300" b="1"/>
            </a:lvl6pPr>
            <a:lvl7pPr marL="12528702" indent="0">
              <a:buNone/>
              <a:defRPr sz="7300" b="1"/>
            </a:lvl7pPr>
            <a:lvl8pPr marL="14616819" indent="0">
              <a:buNone/>
              <a:defRPr sz="7300" b="1"/>
            </a:lvl8pPr>
            <a:lvl9pPr marL="16704936" indent="0">
              <a:buNone/>
              <a:defRPr sz="7300" b="1"/>
            </a:lvl9pPr>
          </a:lstStyle>
          <a:p>
            <a:pPr lvl="0"/>
            <a:r>
              <a:rPr lang="en-US"/>
              <a:t>Click to edit Master text styles</a:t>
            </a:r>
          </a:p>
        </p:txBody>
      </p:sp>
      <p:sp>
        <p:nvSpPr>
          <p:cNvPr id="4" name="Content Placeholder 3"/>
          <p:cNvSpPr>
            <a:spLocks noGrp="1"/>
          </p:cNvSpPr>
          <p:nvPr>
            <p:ph sz="half" idx="2"/>
          </p:nvPr>
        </p:nvSpPr>
        <p:spPr>
          <a:xfrm>
            <a:off x="1513999" y="13574342"/>
            <a:ext cx="13378914" cy="24661708"/>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81810" y="9581309"/>
            <a:ext cx="13384169" cy="3993034"/>
          </a:xfrm>
        </p:spPr>
        <p:txBody>
          <a:bodyPr anchor="b"/>
          <a:lstStyle>
            <a:lvl1pPr marL="0" indent="0">
              <a:buNone/>
              <a:defRPr sz="10900" b="1"/>
            </a:lvl1pPr>
            <a:lvl2pPr marL="2088117" indent="0">
              <a:buNone/>
              <a:defRPr sz="9100" b="1"/>
            </a:lvl2pPr>
            <a:lvl3pPr marL="4176234" indent="0">
              <a:buNone/>
              <a:defRPr sz="8200" b="1"/>
            </a:lvl3pPr>
            <a:lvl4pPr marL="6264351" indent="0">
              <a:buNone/>
              <a:defRPr sz="7300" b="1"/>
            </a:lvl4pPr>
            <a:lvl5pPr marL="8352468" indent="0">
              <a:buNone/>
              <a:defRPr sz="7300" b="1"/>
            </a:lvl5pPr>
            <a:lvl6pPr marL="10440585" indent="0">
              <a:buNone/>
              <a:defRPr sz="7300" b="1"/>
            </a:lvl6pPr>
            <a:lvl7pPr marL="12528702" indent="0">
              <a:buNone/>
              <a:defRPr sz="7300" b="1"/>
            </a:lvl7pPr>
            <a:lvl8pPr marL="14616819" indent="0">
              <a:buNone/>
              <a:defRPr sz="7300" b="1"/>
            </a:lvl8pPr>
            <a:lvl9pPr marL="16704936" indent="0">
              <a:buNone/>
              <a:defRPr sz="7300" b="1"/>
            </a:lvl9pPr>
          </a:lstStyle>
          <a:p>
            <a:pPr lvl="0"/>
            <a:r>
              <a:rPr lang="en-US"/>
              <a:t>Click to edit Master text styles</a:t>
            </a:r>
          </a:p>
        </p:txBody>
      </p:sp>
      <p:sp>
        <p:nvSpPr>
          <p:cNvPr id="6" name="Content Placeholder 5"/>
          <p:cNvSpPr>
            <a:spLocks noGrp="1"/>
          </p:cNvSpPr>
          <p:nvPr>
            <p:ph sz="quarter" idx="4"/>
          </p:nvPr>
        </p:nvSpPr>
        <p:spPr>
          <a:xfrm>
            <a:off x="15381810" y="13574342"/>
            <a:ext cx="13384169" cy="24661708"/>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4DAE73B-D6A4-4FAD-9711-F5688D0848E8}" type="datetimeFigureOut">
              <a:rPr lang="en-US"/>
              <a:pPr>
                <a:defRPr/>
              </a:pPr>
              <a:t>5/20/2024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797D21-91AD-4A61-B17E-6E7F621E21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DFA775F-2C91-41CE-B4E1-1518BD8BED26}" type="datetimeFigureOut">
              <a:rPr lang="en-US"/>
              <a:pPr>
                <a:defRPr/>
              </a:pPr>
              <a:t>5/20/2024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DF58C5-ECDA-45FC-916B-4573122B62D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43394D-F0F0-42E3-9B65-F160C3233D46}" type="datetimeFigureOut">
              <a:rPr lang="en-US"/>
              <a:pPr>
                <a:defRPr/>
              </a:pPr>
              <a:t>5/20/2024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BB88388-04A3-4101-908C-59F6377B00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2" y="1704225"/>
            <a:ext cx="9961903" cy="725286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1838629" y="1704227"/>
            <a:ext cx="16927348" cy="36531826"/>
          </a:xfrm>
        </p:spPr>
        <p:txBody>
          <a:bodyPr/>
          <a:lstStyle>
            <a:lvl1pPr>
              <a:defRPr sz="14700"/>
            </a:lvl1pPr>
            <a:lvl2pPr>
              <a:defRPr sz="127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4002" y="8957087"/>
            <a:ext cx="9961903" cy="29278967"/>
          </a:xfrm>
        </p:spPr>
        <p:txBody>
          <a:bodyPr/>
          <a:lstStyle>
            <a:lvl1pPr marL="0" indent="0">
              <a:buNone/>
              <a:defRPr sz="6400"/>
            </a:lvl1pPr>
            <a:lvl2pPr marL="2088117" indent="0">
              <a:buNone/>
              <a:defRPr sz="5500"/>
            </a:lvl2pPr>
            <a:lvl3pPr marL="4176234" indent="0">
              <a:buNone/>
              <a:defRPr sz="4600"/>
            </a:lvl3pPr>
            <a:lvl4pPr marL="6264351" indent="0">
              <a:buNone/>
              <a:defRPr sz="4100"/>
            </a:lvl4pPr>
            <a:lvl5pPr marL="8352468" indent="0">
              <a:buNone/>
              <a:defRPr sz="4100"/>
            </a:lvl5pPr>
            <a:lvl6pPr marL="10440585" indent="0">
              <a:buNone/>
              <a:defRPr sz="4100"/>
            </a:lvl6pPr>
            <a:lvl7pPr marL="12528702" indent="0">
              <a:buNone/>
              <a:defRPr sz="4100"/>
            </a:lvl7pPr>
            <a:lvl8pPr marL="14616819" indent="0">
              <a:buNone/>
              <a:defRPr sz="4100"/>
            </a:lvl8pPr>
            <a:lvl9pPr marL="16704936"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334652-485D-440F-953E-46FC3E376C7B}" type="datetimeFigureOut">
              <a:rPr lang="en-US"/>
              <a:pPr>
                <a:defRPr/>
              </a:pPr>
              <a:t>5/20/2024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703294-30BE-4D7B-B716-3EFF1824AA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8" y="29962635"/>
            <a:ext cx="18167985" cy="3537259"/>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5935088" y="3824596"/>
            <a:ext cx="18167985" cy="25682258"/>
          </a:xfrm>
        </p:spPr>
        <p:txBody>
          <a:bodyPr rtlCol="0">
            <a:normAutofit/>
          </a:bodyPr>
          <a:lstStyle>
            <a:lvl1pPr marL="0" indent="0">
              <a:buNone/>
              <a:defRPr sz="14700"/>
            </a:lvl1pPr>
            <a:lvl2pPr marL="2088117" indent="0">
              <a:buNone/>
              <a:defRPr sz="12700"/>
            </a:lvl2pPr>
            <a:lvl3pPr marL="4176234" indent="0">
              <a:buNone/>
              <a:defRPr sz="10900"/>
            </a:lvl3pPr>
            <a:lvl4pPr marL="6264351" indent="0">
              <a:buNone/>
              <a:defRPr sz="9100"/>
            </a:lvl4pPr>
            <a:lvl5pPr marL="8352468" indent="0">
              <a:buNone/>
              <a:defRPr sz="9100"/>
            </a:lvl5pPr>
            <a:lvl6pPr marL="10440585" indent="0">
              <a:buNone/>
              <a:defRPr sz="9100"/>
            </a:lvl6pPr>
            <a:lvl7pPr marL="12528702" indent="0">
              <a:buNone/>
              <a:defRPr sz="9100"/>
            </a:lvl7pPr>
            <a:lvl8pPr marL="14616819" indent="0">
              <a:buNone/>
              <a:defRPr sz="9100"/>
            </a:lvl8pPr>
            <a:lvl9pPr marL="16704936" indent="0">
              <a:buNone/>
              <a:defRPr sz="9100"/>
            </a:lvl9pPr>
          </a:lstStyle>
          <a:p>
            <a:pPr lvl="0"/>
            <a:endParaRPr lang="en-US" noProof="0"/>
          </a:p>
        </p:txBody>
      </p:sp>
      <p:sp>
        <p:nvSpPr>
          <p:cNvPr id="4" name="Text Placeholder 3"/>
          <p:cNvSpPr>
            <a:spLocks noGrp="1"/>
          </p:cNvSpPr>
          <p:nvPr>
            <p:ph type="body" sz="half" idx="2"/>
          </p:nvPr>
        </p:nvSpPr>
        <p:spPr>
          <a:xfrm>
            <a:off x="5935088" y="33499892"/>
            <a:ext cx="18167985" cy="5023495"/>
          </a:xfrm>
        </p:spPr>
        <p:txBody>
          <a:bodyPr/>
          <a:lstStyle>
            <a:lvl1pPr marL="0" indent="0">
              <a:buNone/>
              <a:defRPr sz="6400"/>
            </a:lvl1pPr>
            <a:lvl2pPr marL="2088117" indent="0">
              <a:buNone/>
              <a:defRPr sz="5500"/>
            </a:lvl2pPr>
            <a:lvl3pPr marL="4176234" indent="0">
              <a:buNone/>
              <a:defRPr sz="4600"/>
            </a:lvl3pPr>
            <a:lvl4pPr marL="6264351" indent="0">
              <a:buNone/>
              <a:defRPr sz="4100"/>
            </a:lvl4pPr>
            <a:lvl5pPr marL="8352468" indent="0">
              <a:buNone/>
              <a:defRPr sz="4100"/>
            </a:lvl5pPr>
            <a:lvl6pPr marL="10440585" indent="0">
              <a:buNone/>
              <a:defRPr sz="4100"/>
            </a:lvl6pPr>
            <a:lvl7pPr marL="12528702" indent="0">
              <a:buNone/>
              <a:defRPr sz="4100"/>
            </a:lvl7pPr>
            <a:lvl8pPr marL="14616819" indent="0">
              <a:buNone/>
              <a:defRPr sz="4100"/>
            </a:lvl8pPr>
            <a:lvl9pPr marL="16704936"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1C358F-B2A8-4811-823B-2D98DCDC9DF6}" type="datetimeFigureOut">
              <a:rPr lang="en-US"/>
              <a:pPr>
                <a:defRPr/>
              </a:pPr>
              <a:t>5/20/2024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8FF64D-A37E-4207-A3D2-200E768DA9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4476" y="1714310"/>
            <a:ext cx="27251025" cy="7133431"/>
          </a:xfrm>
          <a:prstGeom prst="rect">
            <a:avLst/>
          </a:prstGeom>
          <a:noFill/>
          <a:ln w="9525">
            <a:noFill/>
            <a:miter lim="800000"/>
            <a:headEnd/>
            <a:tailEnd/>
          </a:ln>
        </p:spPr>
        <p:txBody>
          <a:bodyPr vert="horz" wrap="square" lIns="417623" tIns="208812" rIns="417623" bIns="20881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514476" y="9987439"/>
            <a:ext cx="27251025" cy="28248007"/>
          </a:xfrm>
          <a:prstGeom prst="rect">
            <a:avLst/>
          </a:prstGeom>
          <a:noFill/>
          <a:ln w="9525">
            <a:noFill/>
            <a:miter lim="800000"/>
            <a:headEnd/>
            <a:tailEnd/>
          </a:ln>
        </p:spPr>
        <p:txBody>
          <a:bodyPr vert="horz" wrap="square" lIns="417623" tIns="208812" rIns="417623" bIns="2088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14476" y="39671975"/>
            <a:ext cx="7064375" cy="2279396"/>
          </a:xfrm>
          <a:prstGeom prst="rect">
            <a:avLst/>
          </a:prstGeom>
        </p:spPr>
        <p:txBody>
          <a:bodyPr vert="horz" lIns="417623" tIns="208812" rIns="417623" bIns="208812" rtlCol="0" anchor="ctr"/>
          <a:lstStyle>
            <a:lvl1pPr algn="l" defTabSz="4176234" fontAlgn="auto">
              <a:spcBef>
                <a:spcPts val="0"/>
              </a:spcBef>
              <a:spcAft>
                <a:spcPts val="0"/>
              </a:spcAft>
              <a:defRPr sz="5500" smtClean="0">
                <a:solidFill>
                  <a:schemeClr val="tx1">
                    <a:tint val="75000"/>
                  </a:schemeClr>
                </a:solidFill>
                <a:latin typeface="+mn-lt"/>
                <a:cs typeface="+mn-cs"/>
              </a:defRPr>
            </a:lvl1pPr>
          </a:lstStyle>
          <a:p>
            <a:pPr>
              <a:defRPr/>
            </a:pPr>
            <a:fld id="{DB91CECD-3240-4E72-95A8-435272695EE6}" type="datetimeFigureOut">
              <a:rPr lang="en-US"/>
              <a:pPr>
                <a:defRPr/>
              </a:pPr>
              <a:t>5/20/2024</a:t>
            </a:fld>
            <a:endParaRPr lang="en-US"/>
          </a:p>
        </p:txBody>
      </p:sp>
      <p:sp>
        <p:nvSpPr>
          <p:cNvPr id="5" name="Footer Placeholder 4"/>
          <p:cNvSpPr>
            <a:spLocks noGrp="1"/>
          </p:cNvSpPr>
          <p:nvPr>
            <p:ph type="ftr" sz="quarter" idx="3"/>
          </p:nvPr>
        </p:nvSpPr>
        <p:spPr>
          <a:xfrm>
            <a:off x="10345738" y="39671975"/>
            <a:ext cx="9588500" cy="2279396"/>
          </a:xfrm>
          <a:prstGeom prst="rect">
            <a:avLst/>
          </a:prstGeom>
        </p:spPr>
        <p:txBody>
          <a:bodyPr vert="horz" lIns="417623" tIns="208812" rIns="417623" bIns="208812" rtlCol="0" anchor="ctr"/>
          <a:lstStyle>
            <a:lvl1pPr algn="ctr" defTabSz="4176234" fontAlgn="auto">
              <a:spcBef>
                <a:spcPts val="0"/>
              </a:spcBef>
              <a:spcAft>
                <a:spcPts val="0"/>
              </a:spcAft>
              <a:defRPr sz="55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21701126" y="39671975"/>
            <a:ext cx="7064375" cy="2279396"/>
          </a:xfrm>
          <a:prstGeom prst="rect">
            <a:avLst/>
          </a:prstGeom>
        </p:spPr>
        <p:txBody>
          <a:bodyPr vert="horz" lIns="417623" tIns="208812" rIns="417623" bIns="208812" rtlCol="0" anchor="ctr"/>
          <a:lstStyle>
            <a:lvl1pPr algn="r" defTabSz="4176234" fontAlgn="auto">
              <a:spcBef>
                <a:spcPts val="0"/>
              </a:spcBef>
              <a:spcAft>
                <a:spcPts val="0"/>
              </a:spcAft>
              <a:defRPr sz="5500" smtClean="0">
                <a:solidFill>
                  <a:schemeClr val="tx1">
                    <a:tint val="75000"/>
                  </a:schemeClr>
                </a:solidFill>
                <a:latin typeface="+mn-lt"/>
                <a:cs typeface="+mn-cs"/>
              </a:defRPr>
            </a:lvl1pPr>
          </a:lstStyle>
          <a:p>
            <a:pPr>
              <a:defRPr/>
            </a:pPr>
            <a:fld id="{169DE07D-3771-4B2B-AB6D-B6A3695FE9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fontAlgn="base">
        <a:spcBef>
          <a:spcPct val="0"/>
        </a:spcBef>
        <a:spcAft>
          <a:spcPct val="0"/>
        </a:spcAft>
        <a:defRPr sz="20100" kern="1200">
          <a:solidFill>
            <a:schemeClr val="tx1"/>
          </a:solidFill>
          <a:latin typeface="+mj-lt"/>
          <a:ea typeface="+mj-ea"/>
          <a:cs typeface="+mj-cs"/>
        </a:defRPr>
      </a:lvl1pPr>
      <a:lvl2pPr algn="ctr" defTabSz="4175125" rtl="0" fontAlgn="base">
        <a:spcBef>
          <a:spcPct val="0"/>
        </a:spcBef>
        <a:spcAft>
          <a:spcPct val="0"/>
        </a:spcAft>
        <a:defRPr sz="20100">
          <a:solidFill>
            <a:schemeClr val="tx1"/>
          </a:solidFill>
          <a:latin typeface="Calibri" pitchFamily="34" charset="0"/>
        </a:defRPr>
      </a:lvl2pPr>
      <a:lvl3pPr algn="ctr" defTabSz="4175125" rtl="0" fontAlgn="base">
        <a:spcBef>
          <a:spcPct val="0"/>
        </a:spcBef>
        <a:spcAft>
          <a:spcPct val="0"/>
        </a:spcAft>
        <a:defRPr sz="20100">
          <a:solidFill>
            <a:schemeClr val="tx1"/>
          </a:solidFill>
          <a:latin typeface="Calibri" pitchFamily="34" charset="0"/>
        </a:defRPr>
      </a:lvl3pPr>
      <a:lvl4pPr algn="ctr" defTabSz="4175125" rtl="0" fontAlgn="base">
        <a:spcBef>
          <a:spcPct val="0"/>
        </a:spcBef>
        <a:spcAft>
          <a:spcPct val="0"/>
        </a:spcAft>
        <a:defRPr sz="20100">
          <a:solidFill>
            <a:schemeClr val="tx1"/>
          </a:solidFill>
          <a:latin typeface="Calibri" pitchFamily="34" charset="0"/>
        </a:defRPr>
      </a:lvl4pPr>
      <a:lvl5pPr algn="ctr" defTabSz="4175125" rtl="0" fontAlgn="base">
        <a:spcBef>
          <a:spcPct val="0"/>
        </a:spcBef>
        <a:spcAft>
          <a:spcPct val="0"/>
        </a:spcAft>
        <a:defRPr sz="20100">
          <a:solidFill>
            <a:schemeClr val="tx1"/>
          </a:solidFill>
          <a:latin typeface="Calibri" pitchFamily="34" charset="0"/>
        </a:defRPr>
      </a:lvl5pPr>
      <a:lvl6pPr marL="457200" algn="ctr" defTabSz="4175125" rtl="0" fontAlgn="base">
        <a:spcBef>
          <a:spcPct val="0"/>
        </a:spcBef>
        <a:spcAft>
          <a:spcPct val="0"/>
        </a:spcAft>
        <a:defRPr sz="20100">
          <a:solidFill>
            <a:schemeClr val="tx1"/>
          </a:solidFill>
          <a:latin typeface="Calibri" pitchFamily="34" charset="0"/>
        </a:defRPr>
      </a:lvl6pPr>
      <a:lvl7pPr marL="914400" algn="ctr" defTabSz="4175125" rtl="0" fontAlgn="base">
        <a:spcBef>
          <a:spcPct val="0"/>
        </a:spcBef>
        <a:spcAft>
          <a:spcPct val="0"/>
        </a:spcAft>
        <a:defRPr sz="20100">
          <a:solidFill>
            <a:schemeClr val="tx1"/>
          </a:solidFill>
          <a:latin typeface="Calibri" pitchFamily="34" charset="0"/>
        </a:defRPr>
      </a:lvl7pPr>
      <a:lvl8pPr marL="1371600" algn="ctr" defTabSz="4175125" rtl="0" fontAlgn="base">
        <a:spcBef>
          <a:spcPct val="0"/>
        </a:spcBef>
        <a:spcAft>
          <a:spcPct val="0"/>
        </a:spcAft>
        <a:defRPr sz="20100">
          <a:solidFill>
            <a:schemeClr val="tx1"/>
          </a:solidFill>
          <a:latin typeface="Calibri" pitchFamily="34" charset="0"/>
        </a:defRPr>
      </a:lvl8pPr>
      <a:lvl9pPr marL="1828800" algn="ctr" defTabSz="4175125" rtl="0" fontAlgn="base">
        <a:spcBef>
          <a:spcPct val="0"/>
        </a:spcBef>
        <a:spcAft>
          <a:spcPct val="0"/>
        </a:spcAft>
        <a:defRPr sz="20100">
          <a:solidFill>
            <a:schemeClr val="tx1"/>
          </a:solidFill>
          <a:latin typeface="Calibri" pitchFamily="34" charset="0"/>
        </a:defRPr>
      </a:lvl9pPr>
    </p:titleStyle>
    <p:bodyStyle>
      <a:lvl1pPr marL="1565275" indent="-1565275" algn="l" defTabSz="4175125" rtl="0" fontAlgn="base">
        <a:spcBef>
          <a:spcPct val="20000"/>
        </a:spcBef>
        <a:spcAft>
          <a:spcPct val="0"/>
        </a:spcAft>
        <a:buFont typeface="Arial" charset="0"/>
        <a:buChar char="•"/>
        <a:defRPr sz="14700" kern="1200">
          <a:solidFill>
            <a:schemeClr val="tx1"/>
          </a:solidFill>
          <a:latin typeface="+mn-lt"/>
          <a:ea typeface="+mn-ea"/>
          <a:cs typeface="+mn-cs"/>
        </a:defRPr>
      </a:lvl1pPr>
      <a:lvl2pPr marL="3392488" indent="-1304925" algn="l" defTabSz="4175125" rtl="0" fontAlgn="base">
        <a:spcBef>
          <a:spcPct val="20000"/>
        </a:spcBef>
        <a:spcAft>
          <a:spcPct val="0"/>
        </a:spcAft>
        <a:buFont typeface="Arial" charset="0"/>
        <a:buChar char="–"/>
        <a:defRPr sz="12700" kern="1200">
          <a:solidFill>
            <a:schemeClr val="tx1"/>
          </a:solidFill>
          <a:latin typeface="+mn-lt"/>
          <a:ea typeface="+mn-ea"/>
          <a:cs typeface="+mn-cs"/>
        </a:defRPr>
      </a:lvl2pPr>
      <a:lvl3pPr marL="5219700" indent="-1042988" algn="l" defTabSz="4175125" rtl="0" fontAlgn="base">
        <a:spcBef>
          <a:spcPct val="20000"/>
        </a:spcBef>
        <a:spcAft>
          <a:spcPct val="0"/>
        </a:spcAft>
        <a:buFont typeface="Arial" charset="0"/>
        <a:buChar char="•"/>
        <a:defRPr sz="10900" kern="1200">
          <a:solidFill>
            <a:schemeClr val="tx1"/>
          </a:solidFill>
          <a:latin typeface="+mn-lt"/>
          <a:ea typeface="+mn-ea"/>
          <a:cs typeface="+mn-cs"/>
        </a:defRPr>
      </a:lvl3pPr>
      <a:lvl4pPr marL="7307263" indent="-1042988" algn="l" defTabSz="4175125" rtl="0" fontAlgn="base">
        <a:spcBef>
          <a:spcPct val="20000"/>
        </a:spcBef>
        <a:spcAft>
          <a:spcPct val="0"/>
        </a:spcAft>
        <a:buFont typeface="Arial" charset="0"/>
        <a:buChar char="–"/>
        <a:defRPr sz="9100" kern="1200">
          <a:solidFill>
            <a:schemeClr val="tx1"/>
          </a:solidFill>
          <a:latin typeface="+mn-lt"/>
          <a:ea typeface="+mn-ea"/>
          <a:cs typeface="+mn-cs"/>
        </a:defRPr>
      </a:lvl4pPr>
      <a:lvl5pPr marL="9396413" indent="-1042988" algn="l" defTabSz="4175125" rtl="0" fontAlgn="base">
        <a:spcBef>
          <a:spcPct val="20000"/>
        </a:spcBef>
        <a:spcAft>
          <a:spcPct val="0"/>
        </a:spcAft>
        <a:buFont typeface="Arial" charset="0"/>
        <a:buChar char="»"/>
        <a:defRPr sz="9100" kern="1200">
          <a:solidFill>
            <a:schemeClr val="tx1"/>
          </a:solidFill>
          <a:latin typeface="+mn-lt"/>
          <a:ea typeface="+mn-ea"/>
          <a:cs typeface="+mn-cs"/>
        </a:defRPr>
      </a:lvl5pPr>
      <a:lvl6pPr marL="11484643" indent="-1044058" algn="l" defTabSz="4176234"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2760" indent="-1044058" algn="l" defTabSz="4176234"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0877" indent="-1044058" algn="l" defTabSz="4176234"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8994" indent="-1044058" algn="l" defTabSz="4176234"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234" rtl="0" eaLnBrk="1" latinLnBrk="0" hangingPunct="1">
        <a:defRPr sz="8200" kern="1200">
          <a:solidFill>
            <a:schemeClr val="tx1"/>
          </a:solidFill>
          <a:latin typeface="+mn-lt"/>
          <a:ea typeface="+mn-ea"/>
          <a:cs typeface="+mn-cs"/>
        </a:defRPr>
      </a:lvl1pPr>
      <a:lvl2pPr marL="2088117" algn="l" defTabSz="4176234" rtl="0" eaLnBrk="1" latinLnBrk="0" hangingPunct="1">
        <a:defRPr sz="8200" kern="1200">
          <a:solidFill>
            <a:schemeClr val="tx1"/>
          </a:solidFill>
          <a:latin typeface="+mn-lt"/>
          <a:ea typeface="+mn-ea"/>
          <a:cs typeface="+mn-cs"/>
        </a:defRPr>
      </a:lvl2pPr>
      <a:lvl3pPr marL="4176234" algn="l" defTabSz="4176234" rtl="0" eaLnBrk="1" latinLnBrk="0" hangingPunct="1">
        <a:defRPr sz="8200" kern="1200">
          <a:solidFill>
            <a:schemeClr val="tx1"/>
          </a:solidFill>
          <a:latin typeface="+mn-lt"/>
          <a:ea typeface="+mn-ea"/>
          <a:cs typeface="+mn-cs"/>
        </a:defRPr>
      </a:lvl3pPr>
      <a:lvl4pPr marL="6264351" algn="l" defTabSz="4176234" rtl="0" eaLnBrk="1" latinLnBrk="0" hangingPunct="1">
        <a:defRPr sz="8200" kern="1200">
          <a:solidFill>
            <a:schemeClr val="tx1"/>
          </a:solidFill>
          <a:latin typeface="+mn-lt"/>
          <a:ea typeface="+mn-ea"/>
          <a:cs typeface="+mn-cs"/>
        </a:defRPr>
      </a:lvl4pPr>
      <a:lvl5pPr marL="8352468" algn="l" defTabSz="4176234" rtl="0" eaLnBrk="1" latinLnBrk="0" hangingPunct="1">
        <a:defRPr sz="8200" kern="1200">
          <a:solidFill>
            <a:schemeClr val="tx1"/>
          </a:solidFill>
          <a:latin typeface="+mn-lt"/>
          <a:ea typeface="+mn-ea"/>
          <a:cs typeface="+mn-cs"/>
        </a:defRPr>
      </a:lvl5pPr>
      <a:lvl6pPr marL="10440585" algn="l" defTabSz="4176234" rtl="0" eaLnBrk="1" latinLnBrk="0" hangingPunct="1">
        <a:defRPr sz="8200" kern="1200">
          <a:solidFill>
            <a:schemeClr val="tx1"/>
          </a:solidFill>
          <a:latin typeface="+mn-lt"/>
          <a:ea typeface="+mn-ea"/>
          <a:cs typeface="+mn-cs"/>
        </a:defRPr>
      </a:lvl6pPr>
      <a:lvl7pPr marL="12528702" algn="l" defTabSz="4176234" rtl="0" eaLnBrk="1" latinLnBrk="0" hangingPunct="1">
        <a:defRPr sz="8200" kern="1200">
          <a:solidFill>
            <a:schemeClr val="tx1"/>
          </a:solidFill>
          <a:latin typeface="+mn-lt"/>
          <a:ea typeface="+mn-ea"/>
          <a:cs typeface="+mn-cs"/>
        </a:defRPr>
      </a:lvl7pPr>
      <a:lvl8pPr marL="14616819" algn="l" defTabSz="4176234" rtl="0" eaLnBrk="1" latinLnBrk="0" hangingPunct="1">
        <a:defRPr sz="8200" kern="1200">
          <a:solidFill>
            <a:schemeClr val="tx1"/>
          </a:solidFill>
          <a:latin typeface="+mn-lt"/>
          <a:ea typeface="+mn-ea"/>
          <a:cs typeface="+mn-cs"/>
        </a:defRPr>
      </a:lvl8pPr>
      <a:lvl9pPr marL="16704936" algn="l" defTabSz="4176234"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chart" Target="../charts/chart7.xml"/><Relationship Id="rId18" Type="http://schemas.microsoft.com/office/2007/relationships/hdphoto" Target="../media/hdphoto1.wdp"/><Relationship Id="rId3" Type="http://schemas.openxmlformats.org/officeDocument/2006/relationships/image" Target="../media/image1.png"/><Relationship Id="rId7" Type="http://schemas.openxmlformats.org/officeDocument/2006/relationships/chart" Target="../charts/chart2.xml"/><Relationship Id="rId12" Type="http://schemas.openxmlformats.org/officeDocument/2006/relationships/chart" Target="../charts/chart6.xml"/><Relationship Id="rId17" Type="http://schemas.openxmlformats.org/officeDocument/2006/relationships/image" Target="../media/image5.png"/><Relationship Id="rId2" Type="http://schemas.openxmlformats.org/officeDocument/2006/relationships/slideLayout" Target="../slideLayouts/slideLayout1.xml"/><Relationship Id="rId16" Type="http://schemas.openxmlformats.org/officeDocument/2006/relationships/chart" Target="../charts/chart10.xml"/><Relationship Id="rId1" Type="http://schemas.openxmlformats.org/officeDocument/2006/relationships/tags" Target="../tags/tag2.xml"/><Relationship Id="rId6" Type="http://schemas.openxmlformats.org/officeDocument/2006/relationships/chart" Target="../charts/chart1.xml"/><Relationship Id="rId11" Type="http://schemas.openxmlformats.org/officeDocument/2006/relationships/chart" Target="../charts/chart5.xml"/><Relationship Id="rId5" Type="http://schemas.openxmlformats.org/officeDocument/2006/relationships/image" Target="../media/image3.png"/><Relationship Id="rId15" Type="http://schemas.openxmlformats.org/officeDocument/2006/relationships/chart" Target="../charts/chart9.xml"/><Relationship Id="rId10" Type="http://schemas.openxmlformats.org/officeDocument/2006/relationships/image" Target="../media/image4.jpeg"/><Relationship Id="rId4" Type="http://schemas.openxmlformats.org/officeDocument/2006/relationships/image" Target="../media/image2.png"/><Relationship Id="rId9" Type="http://schemas.openxmlformats.org/officeDocument/2006/relationships/chart" Target="../charts/chart4.xml"/><Relationship Id="rId1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94630" y="3822702"/>
            <a:ext cx="27290713" cy="4162631"/>
          </a:xfrm>
        </p:spPr>
        <p:txBody>
          <a:bodyPr rtlCol="0">
            <a:noAutofit/>
          </a:bodyPr>
          <a:lstStyle/>
          <a:p>
            <a:pPr algn="ctr">
              <a:lnSpc>
                <a:spcPct val="107000"/>
              </a:lnSpc>
              <a:spcAft>
                <a:spcPts val="800"/>
              </a:spcAft>
            </a:pPr>
            <a:r>
              <a:rPr lang="ro-RO" sz="8000" b="1" dirty="0">
                <a:effectLst/>
                <a:latin typeface="Times New Roman" panose="02020603050405020304" pitchFamily="18" charset="0"/>
                <a:ea typeface="Calibri" panose="020F0502020204030204" pitchFamily="34" charset="0"/>
                <a:cs typeface="Times New Roman" panose="02020603050405020304" pitchFamily="18" charset="0"/>
              </a:rPr>
              <a:t/>
            </a:r>
            <a:br>
              <a:rPr lang="ro-RO" sz="8000" b="1" dirty="0">
                <a:effectLst/>
                <a:latin typeface="Times New Roman" panose="02020603050405020304" pitchFamily="18" charset="0"/>
                <a:ea typeface="Calibri" panose="020F0502020204030204" pitchFamily="34" charset="0"/>
                <a:cs typeface="Times New Roman" panose="02020603050405020304" pitchFamily="18" charset="0"/>
              </a:rPr>
            </a:br>
            <a:r>
              <a:rPr lang="ro-RO" sz="8000" b="1" dirty="0">
                <a:effectLst/>
                <a:latin typeface="Times New Roman" panose="02020603050405020304" pitchFamily="18" charset="0"/>
                <a:ea typeface="Calibri" panose="020F0502020204030204" pitchFamily="34" charset="0"/>
                <a:cs typeface="Times New Roman" panose="02020603050405020304" pitchFamily="18" charset="0"/>
              </a:rPr>
              <a:t>VARIABILITATEA MORFOLOGIEI ȘTIULETELUI </a:t>
            </a:r>
            <a:r>
              <a:rPr lang="en-150" sz="8000" dirty="0">
                <a:effectLst/>
                <a:latin typeface="Calibri" panose="020F0502020204030204" pitchFamily="34" charset="0"/>
                <a:ea typeface="Calibri" panose="020F0502020204030204" pitchFamily="34" charset="0"/>
                <a:cs typeface="Times New Roman" panose="02020603050405020304" pitchFamily="18" charset="0"/>
              </a:rPr>
              <a:t/>
            </a:r>
            <a:br>
              <a:rPr lang="en-150" sz="8000" dirty="0">
                <a:effectLst/>
                <a:latin typeface="Calibri" panose="020F0502020204030204" pitchFamily="34" charset="0"/>
                <a:ea typeface="Calibri" panose="020F0502020204030204" pitchFamily="34" charset="0"/>
                <a:cs typeface="Times New Roman" panose="02020603050405020304" pitchFamily="18" charset="0"/>
              </a:rPr>
            </a:br>
            <a:r>
              <a:rPr lang="ro-RO" sz="8000" b="1" dirty="0">
                <a:effectLst/>
                <a:latin typeface="Times New Roman" panose="02020603050405020304" pitchFamily="18" charset="0"/>
                <a:ea typeface="Calibri" panose="020F0502020204030204" pitchFamily="34" charset="0"/>
                <a:cs typeface="Times New Roman" panose="02020603050405020304" pitchFamily="18" charset="0"/>
              </a:rPr>
              <a:t>HIBRIDULUI DE PORUMB FELIX  ÎN CONDIȚII </a:t>
            </a:r>
            <a:r>
              <a:rPr lang="en-150" sz="8000" dirty="0">
                <a:effectLst/>
                <a:latin typeface="Calibri" panose="020F0502020204030204" pitchFamily="34" charset="0"/>
                <a:ea typeface="Calibri" panose="020F0502020204030204" pitchFamily="34" charset="0"/>
                <a:cs typeface="Times New Roman" panose="02020603050405020304" pitchFamily="18" charset="0"/>
              </a:rPr>
              <a:t/>
            </a:r>
            <a:br>
              <a:rPr lang="en-150" sz="8000" dirty="0">
                <a:effectLst/>
                <a:latin typeface="Calibri" panose="020F0502020204030204" pitchFamily="34" charset="0"/>
                <a:ea typeface="Calibri" panose="020F0502020204030204" pitchFamily="34" charset="0"/>
                <a:cs typeface="Times New Roman" panose="02020603050405020304" pitchFamily="18" charset="0"/>
              </a:rPr>
            </a:br>
            <a:r>
              <a:rPr lang="ro-RO" sz="8000" b="1" dirty="0">
                <a:effectLst/>
                <a:latin typeface="Times New Roman" panose="02020603050405020304" pitchFamily="18" charset="0"/>
                <a:ea typeface="Calibri" panose="020F0502020204030204" pitchFamily="34" charset="0"/>
                <a:cs typeface="Times New Roman" panose="02020603050405020304" pitchFamily="18" charset="0"/>
              </a:rPr>
              <a:t>CLIMATICE CONTRASTANTE</a:t>
            </a:r>
            <a:r>
              <a:rPr lang="en-150" sz="8000" dirty="0">
                <a:effectLst/>
                <a:latin typeface="Calibri" panose="020F0502020204030204" pitchFamily="34" charset="0"/>
                <a:ea typeface="Calibri" panose="020F0502020204030204" pitchFamily="34" charset="0"/>
                <a:cs typeface="Times New Roman" panose="02020603050405020304" pitchFamily="18" charset="0"/>
              </a:rPr>
              <a:t/>
            </a:r>
            <a:br>
              <a:rPr lang="en-150" sz="8000" dirty="0">
                <a:effectLst/>
                <a:latin typeface="Calibri" panose="020F0502020204030204" pitchFamily="34" charset="0"/>
                <a:ea typeface="Calibri" panose="020F0502020204030204" pitchFamily="34" charset="0"/>
                <a:cs typeface="Times New Roman" panose="02020603050405020304" pitchFamily="18" charset="0"/>
              </a:rPr>
            </a:br>
            <a:endParaRPr lang="en-US" sz="8000" b="1" dirty="0">
              <a:latin typeface="Times New Roman" pitchFamily="18" charset="0"/>
              <a:cs typeface="Times New Roman" pitchFamily="18" charset="0"/>
            </a:endParaRPr>
          </a:p>
        </p:txBody>
      </p:sp>
      <p:sp>
        <p:nvSpPr>
          <p:cNvPr id="3" name="Subtitle 2"/>
          <p:cNvSpPr>
            <a:spLocks noGrp="1"/>
          </p:cNvSpPr>
          <p:nvPr>
            <p:ph type="subTitle" idx="1"/>
          </p:nvPr>
        </p:nvSpPr>
        <p:spPr>
          <a:xfrm>
            <a:off x="3298801" y="7854943"/>
            <a:ext cx="23218799" cy="2507980"/>
          </a:xfrm>
        </p:spPr>
        <p:txBody>
          <a:bodyPr rtlCol="0">
            <a:noAutofit/>
          </a:bodyPr>
          <a:lstStyle/>
          <a:p>
            <a:pPr defTabSz="4176234" fontAlgn="auto">
              <a:spcAft>
                <a:spcPts val="0"/>
              </a:spcAft>
              <a:defRPr/>
            </a:pPr>
            <a:r>
              <a:rPr lang="it-IT" sz="5400" b="1" dirty="0">
                <a:solidFill>
                  <a:schemeClr val="tx1"/>
                </a:solidFill>
                <a:latin typeface="Times New Roman" panose="02020603050405020304" pitchFamily="18" charset="0"/>
                <a:cs typeface="Times New Roman" panose="02020603050405020304" pitchFamily="18" charset="0"/>
              </a:rPr>
              <a:t>N</a:t>
            </a:r>
            <a:r>
              <a:rPr lang="ro-RO" sz="5400" b="1" dirty="0">
                <a:solidFill>
                  <a:schemeClr val="tx1"/>
                </a:solidFill>
                <a:latin typeface="Times New Roman" panose="02020603050405020304" pitchFamily="18" charset="0"/>
                <a:cs typeface="Times New Roman" panose="02020603050405020304" pitchFamily="18" charset="0"/>
              </a:rPr>
              <a:t>icolaie Ionescu</a:t>
            </a:r>
            <a:r>
              <a:rPr lang="it-IT" sz="5400" b="1" dirty="0">
                <a:solidFill>
                  <a:schemeClr val="tx1"/>
                </a:solidFill>
                <a:latin typeface="Times New Roman" panose="02020603050405020304" pitchFamily="18" charset="0"/>
                <a:cs typeface="Times New Roman" panose="02020603050405020304" pitchFamily="18" charset="0"/>
              </a:rPr>
              <a:t>, </a:t>
            </a:r>
            <a:r>
              <a:rPr lang="ro-RO" sz="5400" b="1" dirty="0">
                <a:solidFill>
                  <a:schemeClr val="tx1"/>
                </a:solidFill>
                <a:latin typeface="Times New Roman" panose="02020603050405020304" pitchFamily="18" charset="0"/>
                <a:cs typeface="Times New Roman" panose="02020603050405020304" pitchFamily="18" charset="0"/>
              </a:rPr>
              <a:t>Mariana Cristina NICOLAE</a:t>
            </a:r>
            <a:r>
              <a:rPr lang="it-IT" sz="5400" b="1" dirty="0">
                <a:solidFill>
                  <a:schemeClr val="tx1"/>
                </a:solidFill>
                <a:latin typeface="Times New Roman" panose="02020603050405020304" pitchFamily="18" charset="0"/>
                <a:cs typeface="Times New Roman" panose="02020603050405020304" pitchFamily="18" charset="0"/>
              </a:rPr>
              <a:t>, </a:t>
            </a:r>
            <a:r>
              <a:rPr lang="ro-RO" sz="5400" b="1" dirty="0">
                <a:solidFill>
                  <a:schemeClr val="tx1"/>
                </a:solidFill>
                <a:latin typeface="Times New Roman" panose="02020603050405020304" pitchFamily="18" charset="0"/>
                <a:cs typeface="Times New Roman" panose="02020603050405020304" pitchFamily="18" charset="0"/>
              </a:rPr>
              <a:t>Diana Maria Popescu</a:t>
            </a:r>
            <a:endParaRPr lang="it-IT" sz="5400" b="1" baseline="30000" dirty="0">
              <a:solidFill>
                <a:schemeClr val="tx1"/>
              </a:solidFill>
              <a:latin typeface="Times New Roman" panose="02020603050405020304" pitchFamily="18" charset="0"/>
              <a:cs typeface="Times New Roman" panose="02020603050405020304" pitchFamily="18" charset="0"/>
            </a:endParaRPr>
          </a:p>
          <a:p>
            <a:pPr defTabSz="4176234" fontAlgn="auto">
              <a:spcAft>
                <a:spcPts val="0"/>
              </a:spcAft>
              <a:defRPr/>
            </a:pPr>
            <a:r>
              <a:rPr lang="ro-RO" sz="4000" dirty="0">
                <a:solidFill>
                  <a:schemeClr val="tx1"/>
                </a:solidFill>
                <a:latin typeface="Times New Roman" panose="02020603050405020304" pitchFamily="18" charset="0"/>
                <a:cs typeface="Times New Roman" panose="02020603050405020304" pitchFamily="18" charset="0"/>
              </a:rPr>
              <a:t>Agricultural Research and Development Station Pitești, Romania</a:t>
            </a:r>
            <a:endParaRPr lang="en-US" sz="4000" dirty="0">
              <a:solidFill>
                <a:schemeClr val="tx1"/>
              </a:solidFill>
              <a:latin typeface="Times New Roman" panose="02020603050405020304" pitchFamily="18" charset="0"/>
              <a:cs typeface="Times New Roman" panose="02020603050405020304" pitchFamily="18" charset="0"/>
            </a:endParaRPr>
          </a:p>
          <a:p>
            <a:pPr defTabSz="4176234" fontAlgn="auto">
              <a:spcAft>
                <a:spcPts val="0"/>
              </a:spcAft>
              <a:defRPr/>
            </a:pPr>
            <a:r>
              <a:rPr lang="en-GB" sz="4000" dirty="0">
                <a:solidFill>
                  <a:schemeClr val="tx1"/>
                </a:solidFill>
                <a:latin typeface="Times New Roman" panose="02020603050405020304" pitchFamily="18" charset="0"/>
                <a:cs typeface="Times New Roman" panose="02020603050405020304" pitchFamily="18" charset="0"/>
              </a:rPr>
              <a:t>5</a:t>
            </a:r>
            <a:r>
              <a:rPr lang="ro-RO" sz="4000" dirty="0">
                <a:solidFill>
                  <a:schemeClr val="tx1"/>
                </a:solidFill>
                <a:latin typeface="Times New Roman" panose="02020603050405020304" pitchFamily="18" charset="0"/>
                <a:cs typeface="Times New Roman" panose="02020603050405020304" pitchFamily="18" charset="0"/>
              </a:rPr>
              <a:t> Pitești-Slatina</a:t>
            </a:r>
            <a:r>
              <a:rPr lang="en-GB" sz="4000" dirty="0">
                <a:solidFill>
                  <a:schemeClr val="tx1"/>
                </a:solidFill>
                <a:latin typeface="Times New Roman" panose="02020603050405020304" pitchFamily="18" charset="0"/>
                <a:cs typeface="Times New Roman" panose="02020603050405020304" pitchFamily="18" charset="0"/>
              </a:rPr>
              <a:t>,</a:t>
            </a:r>
            <a:r>
              <a:rPr lang="ro-RO" sz="4000" dirty="0">
                <a:solidFill>
                  <a:schemeClr val="tx1"/>
                </a:solidFill>
                <a:latin typeface="Times New Roman" panose="02020603050405020304" pitchFamily="18" charset="0"/>
                <a:cs typeface="Times New Roman" panose="02020603050405020304" pitchFamily="18" charset="0"/>
              </a:rPr>
              <a:t> 117030, Pitești</a:t>
            </a:r>
            <a:r>
              <a:rPr lang="en-GB" sz="4000" dirty="0">
                <a:solidFill>
                  <a:schemeClr val="tx1"/>
                </a:solidFill>
                <a:latin typeface="Times New Roman" panose="02020603050405020304" pitchFamily="18" charset="0"/>
                <a:cs typeface="Times New Roman" panose="02020603050405020304" pitchFamily="18" charset="0"/>
              </a:rPr>
              <a:t>, Romania, email</a:t>
            </a:r>
            <a:r>
              <a:rPr lang="ro-RO" sz="4000" dirty="0">
                <a:solidFill>
                  <a:schemeClr val="tx1"/>
                </a:solidFill>
                <a:latin typeface="Times New Roman" panose="02020603050405020304" pitchFamily="18" charset="0"/>
                <a:cs typeface="Times New Roman" panose="02020603050405020304" pitchFamily="18" charset="0"/>
              </a:rPr>
              <a:t> scda.pitesti</a:t>
            </a:r>
            <a:r>
              <a:rPr lang="en-GB" sz="4000" dirty="0">
                <a:solidFill>
                  <a:schemeClr val="tx1"/>
                </a:solidFill>
                <a:latin typeface="Times New Roman" panose="02020603050405020304" pitchFamily="18" charset="0"/>
                <a:cs typeface="Times New Roman" panose="02020603050405020304" pitchFamily="18" charset="0"/>
              </a:rPr>
              <a:t>@</a:t>
            </a:r>
            <a:r>
              <a:rPr lang="ro-RO" sz="4000" dirty="0">
                <a:solidFill>
                  <a:schemeClr val="tx1"/>
                </a:solidFill>
                <a:latin typeface="Times New Roman" panose="02020603050405020304" pitchFamily="18" charset="0"/>
                <a:cs typeface="Times New Roman" panose="02020603050405020304" pitchFamily="18" charset="0"/>
              </a:rPr>
              <a:t>gmail.com</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94630" y="10546032"/>
            <a:ext cx="13033375" cy="523220"/>
          </a:xfrm>
          <a:prstGeom prst="rect">
            <a:avLst/>
          </a:prstGeom>
        </p:spPr>
        <p:txBody>
          <a:bodyPr wrap="square">
            <a:spAutoFit/>
          </a:bodyPr>
          <a:lstStyle/>
          <a:p>
            <a:pPr defTabSz="4176234" fontAlgn="auto">
              <a:spcBef>
                <a:spcPts val="0"/>
              </a:spcBef>
              <a:spcAft>
                <a:spcPts val="0"/>
              </a:spcAft>
              <a:defRPr/>
            </a:pPr>
            <a:r>
              <a:rPr lang="ro-RO" sz="2800" b="1" dirty="0">
                <a:latin typeface="Times New Roman" panose="02020603050405020304" pitchFamily="18" charset="0"/>
                <a:cs typeface="Times New Roman" panose="02020603050405020304" pitchFamily="18" charset="0"/>
              </a:rPr>
              <a:t>Cuvinte cheie</a:t>
            </a:r>
            <a:r>
              <a:rPr lang="ro-RO" sz="2800" dirty="0">
                <a:latin typeface="Times New Roman" panose="02020603050405020304" pitchFamily="18" charset="0"/>
                <a:cs typeface="Times New Roman" panose="02020603050405020304" pitchFamily="18" charset="0"/>
              </a:rPr>
              <a:t>:</a:t>
            </a:r>
            <a:r>
              <a:rPr lang="en" sz="2800" dirty="0">
                <a:effectLst/>
                <a:latin typeface="Times New Roman" panose="02020603050405020304" pitchFamily="18" charset="0"/>
                <a:ea typeface="Times New Roman" panose="02020603050405020304" pitchFamily="18" charset="0"/>
                <a:cs typeface="Times New Roman" panose="02020603050405020304" pitchFamily="18" charset="0"/>
              </a:rPr>
              <a:t>boabe, Felix, porumb, știuleți, variabilitate</a:t>
            </a:r>
            <a:r>
              <a:rPr lang="ro-RO"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p>
        </p:txBody>
      </p:sp>
      <p:sp>
        <p:nvSpPr>
          <p:cNvPr id="11266" name="Rectangle 2"/>
          <p:cNvSpPr>
            <a:spLocks noChangeArrowheads="1"/>
          </p:cNvSpPr>
          <p:nvPr/>
        </p:nvSpPr>
        <p:spPr bwMode="auto">
          <a:xfrm>
            <a:off x="1494629" y="11419401"/>
            <a:ext cx="13033375" cy="6740307"/>
          </a:xfrm>
          <a:prstGeom prst="rect">
            <a:avLst/>
          </a:prstGeom>
          <a:noFill/>
          <a:ln w="9525">
            <a:noFill/>
            <a:miter lim="800000"/>
            <a:headEnd/>
            <a:tailEnd/>
          </a:ln>
          <a:effectLst/>
        </p:spPr>
        <p:txBody>
          <a:bodyPr wrap="square" anchor="ctr">
            <a:spAutoFit/>
          </a:bodyPr>
          <a:lstStyle/>
          <a:p>
            <a:pPr algn="just" defTabSz="914400">
              <a:defRPr/>
            </a:pPr>
            <a:r>
              <a:rPr lang="en-US" sz="2400" b="1" noProof="1">
                <a:latin typeface="Times New Roman" panose="02020603050405020304" pitchFamily="18" charset="0"/>
                <a:ea typeface="Calibri" pitchFamily="34" charset="0"/>
                <a:cs typeface="Times New Roman" panose="02020603050405020304" pitchFamily="18" charset="0"/>
              </a:rPr>
              <a:t>INTRODU</a:t>
            </a:r>
            <a:r>
              <a:rPr lang="ro-RO" sz="2400" b="1" noProof="1">
                <a:latin typeface="Times New Roman" panose="02020603050405020304" pitchFamily="18" charset="0"/>
                <a:ea typeface="Calibri" pitchFamily="34" charset="0"/>
                <a:cs typeface="Times New Roman" panose="02020603050405020304" pitchFamily="18" charset="0"/>
              </a:rPr>
              <a:t>CERE</a:t>
            </a:r>
          </a:p>
          <a:p>
            <a:pPr algn="just" defTabSz="914400">
              <a:defRPr/>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timp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planta 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cunoscut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evoluții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evidente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prin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caracterele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dorite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inclusiv</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rezistența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perioadele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lungi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scurte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secetă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consideră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astăzi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porumbul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reprezintă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un model important,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atât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genetică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biologie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general.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momentul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față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are loc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exprimarea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evidentă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fenomenului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încălzire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globală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trebuiesc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găsite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căi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noi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(ORT &amp; LONG, 2014) de 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permite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noilor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creații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genetice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porumb</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fie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tolerante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uneori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chiar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rezistente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fenomenul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secetei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Cercetările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din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ultime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decadă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axat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special la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unele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modificări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ale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morfologiei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plantelor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dar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exprimări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noi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ale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fiziologiei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porumbului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Astfel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unele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studii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efectuat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scopul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dovedi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un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anumit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grad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toleranță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secetă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(ASHRAF, 2010; ARAÚJO et al., 2015),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iar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altele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demonstra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formarea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boabelor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porumb</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hibrizi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crescuți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condiții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limitarea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apei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(BOYER &amp; WESTGATE, 2004; DE SOUSA et al., 2013; GARCIA-LARA et al., 2019).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Rezultate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importante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obținut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unele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modificări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ale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sistemului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radicular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sporirea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rezistenței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secetă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(CAI et al., 2012; POSTMA et al., 2014).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Cercetări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noi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efectuat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unele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modificări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ale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țesutului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parenchim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corical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rădăcina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porumb</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(BOURANIS et al., 2006; ZHU et al., 2010; CHIMUNGU et al., 2014a; CHIMUNGU et al., 2014b).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același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timp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obținut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rezultate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noi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privind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găsirea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unor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gene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noi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toleranță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secetă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fie la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multe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plante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cultură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(Alter et al., 2015), fie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cazul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porumbului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(COOPER et al., 2014).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Porumbul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forma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diploidă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conține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2n = 2x (2x10) = 20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cromozomi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fixează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carbonul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tipul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având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eficiență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sporită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valorificării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apei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150"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267" name="Rectangle 3"/>
              <p:cNvSpPr>
                <a:spLocks noChangeArrowheads="1"/>
              </p:cNvSpPr>
              <p:nvPr/>
            </p:nvSpPr>
            <p:spPr bwMode="auto">
              <a:xfrm>
                <a:off x="15139986" y="11597366"/>
                <a:ext cx="13645357" cy="5812232"/>
              </a:xfrm>
              <a:prstGeom prst="rect">
                <a:avLst/>
              </a:prstGeom>
              <a:noFill/>
              <a:ln w="9525">
                <a:noFill/>
                <a:miter lim="800000"/>
                <a:headEnd/>
                <a:tailEnd/>
              </a:ln>
              <a:effectLst/>
            </p:spPr>
            <p:txBody>
              <a:bodyPr wrap="square" anchor="ctr">
                <a:spAutoFit/>
              </a:bodyPr>
              <a:lstStyle/>
              <a:p>
                <a:pPr algn="just" defTabSz="914400">
                  <a:defRPr/>
                </a:pPr>
                <a:r>
                  <a:rPr lang="en-US" sz="2400" b="1" noProof="1">
                    <a:latin typeface="Times New Roman" panose="02020603050405020304" pitchFamily="18" charset="0"/>
                    <a:ea typeface="Calibri" pitchFamily="34" charset="0"/>
                    <a:cs typeface="Times New Roman" panose="02020603050405020304" pitchFamily="18" charset="0"/>
                  </a:rPr>
                  <a:t>MATERIAL</a:t>
                </a:r>
                <a:r>
                  <a:rPr lang="ro-RO" sz="2400" b="1" noProof="1">
                    <a:latin typeface="Times New Roman" panose="02020603050405020304" pitchFamily="18" charset="0"/>
                    <a:ea typeface="Calibri" pitchFamily="34" charset="0"/>
                    <a:cs typeface="Times New Roman" panose="02020603050405020304" pitchFamily="18" charset="0"/>
                  </a:rPr>
                  <a:t>E</a:t>
                </a:r>
                <a:r>
                  <a:rPr lang="en-US" sz="2400" b="1" noProof="1">
                    <a:latin typeface="Times New Roman" panose="02020603050405020304" pitchFamily="18" charset="0"/>
                    <a:ea typeface="Calibri" pitchFamily="34" charset="0"/>
                    <a:cs typeface="Times New Roman" panose="02020603050405020304" pitchFamily="18" charset="0"/>
                  </a:rPr>
                  <a:t> </a:t>
                </a:r>
                <a:r>
                  <a:rPr lang="ro-RO" sz="2400" b="1" noProof="1">
                    <a:latin typeface="Times New Roman" panose="02020603050405020304" pitchFamily="18" charset="0"/>
                    <a:ea typeface="Calibri" pitchFamily="34" charset="0"/>
                    <a:cs typeface="Times New Roman" panose="02020603050405020304" pitchFamily="18" charset="0"/>
                  </a:rPr>
                  <a:t>ȘI</a:t>
                </a:r>
                <a:r>
                  <a:rPr lang="en-US" sz="2400" b="1" noProof="1">
                    <a:latin typeface="Times New Roman" panose="02020603050405020304" pitchFamily="18" charset="0"/>
                    <a:ea typeface="Calibri" pitchFamily="34" charset="0"/>
                    <a:cs typeface="Times New Roman" panose="02020603050405020304" pitchFamily="18" charset="0"/>
                  </a:rPr>
                  <a:t> MET</a:t>
                </a:r>
                <a:r>
                  <a:rPr lang="ro-RO" sz="2400" b="1" noProof="1">
                    <a:latin typeface="Times New Roman" panose="02020603050405020304" pitchFamily="18" charset="0"/>
                    <a:ea typeface="Calibri" pitchFamily="34" charset="0"/>
                    <a:cs typeface="Times New Roman" panose="02020603050405020304" pitchFamily="18" charset="0"/>
                  </a:rPr>
                  <a:t>ODE</a:t>
                </a:r>
              </a:p>
              <a:p>
                <a:pPr algn="just" defTabSz="914400">
                  <a:defRPr/>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Variantele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fost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cultivate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ultimii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 ani (2020-2022) cu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hibridul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Felix,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din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grupa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semitârzie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FAO 400-450.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Experiența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înființat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după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metoda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blocurilor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avut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variantele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25 m</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repetiții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Tehnologia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folosită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fost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recomandată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stațiune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maturitatea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deplină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s-au ales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aleator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25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știuleți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din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fiecare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repeti</a:t>
                </a:r>
                <a:r>
                  <a:rPr lang="ro-RO" sz="2400" dirty="0">
                    <a:effectLst/>
                    <a:latin typeface="Times New Roman" panose="02020603050405020304" pitchFamily="18" charset="0"/>
                    <a:ea typeface="Calibri" panose="020F0502020204030204" pitchFamily="34" charset="0"/>
                    <a:cs typeface="Times New Roman" panose="02020603050405020304" pitchFamily="18" charset="0"/>
                  </a:rPr>
                  <a:t>ț</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total 100), s-au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decupat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adus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laborator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Celor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100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știuleți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li s-au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măsurat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determinat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lungimea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totală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grosimea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zona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centrală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greutatea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numărul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total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boabe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greuatea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totală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boabelor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randamentul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boabe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lungimea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bobului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lățimea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grosimea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bobului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masa a 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mie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boabe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Caracterele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morfologice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obținute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fost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analizate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prin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u="sng" dirty="0" err="1">
                    <a:effectLst/>
                    <a:latin typeface="Times New Roman" panose="02020603050405020304" pitchFamily="18" charset="0"/>
                    <a:ea typeface="Calibri" panose="020F0502020204030204" pitchFamily="34" charset="0"/>
                    <a:cs typeface="Times New Roman" panose="02020603050405020304" pitchFamily="18" charset="0"/>
                  </a:rPr>
                  <a:t>metoda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histogramelor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poligoanele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fracvență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exprimarea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acestora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folosit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intervalele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clasă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stabilite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funcție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șirul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specific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valori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obținut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2400" b="1" noProof="1">
                  <a:latin typeface="Times New Roman" panose="02020603050405020304" pitchFamily="18" charset="0"/>
                  <a:ea typeface="Calibri" pitchFamily="34" charset="0"/>
                  <a:cs typeface="Times New Roman" panose="02020603050405020304" pitchFamily="18" charset="0"/>
                </a:endParaRPr>
              </a:p>
              <a:p>
                <a:pPr indent="450215" algn="just">
                  <a:lnSpc>
                    <a:spcPct val="107000"/>
                  </a:lnSpc>
                  <a:spcAft>
                    <a:spcPts val="80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exprimarea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valorilor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folosit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programul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Excel.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Semnificația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coeficienților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corelație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obținut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prin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compararea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valorile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a:t>
                </a:r>
                <a:r>
                  <a:rPr lang="en-US" sz="2400" baseline="-25000" dirty="0" err="1">
                    <a:effectLst/>
                    <a:latin typeface="Times New Roman" panose="02020603050405020304" pitchFamily="18" charset="0"/>
                    <a:ea typeface="Calibri" panose="020F0502020204030204" pitchFamily="34" charset="0"/>
                    <a:cs typeface="Times New Roman" panose="02020603050405020304" pitchFamily="18" charset="0"/>
                  </a:rPr>
                  <a:t>max</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nivelele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5%, 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0.1% ale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probabilităților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transgresiune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calculul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statistic al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tuturor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valorilor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obținute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folosit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analiza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varianţei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Anova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test) pe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şirurile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variaţie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Parametri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statistici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calculat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folosind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formulele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ā =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Σ</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unde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ā = media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determinărilor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iar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x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valorile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determinate, S</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varianţa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1/n-1x [</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x</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Σ</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eroarea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standard) = </a:t>
                </a:r>
                <a14:m>
                  <m:oMath xmlns:m="http://schemas.openxmlformats.org/officeDocument/2006/math">
                    <m:rad>
                      <m:radPr>
                        <m:degHide m:val="on"/>
                        <m:ctrlPr>
                          <a:rPr lang="en-150" sz="24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150"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S</m:t>
                            </m:r>
                          </m:e>
                          <m:sup>
                            <m:r>
                              <a:rPr lang="en-US" sz="2400">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coeficientul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variaţie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s/</a:t>
                </a:r>
                <a:r>
                  <a:rPr lang="en-US" sz="2400" dirty="0">
                    <a:effectLst/>
                    <a:latin typeface="Georgia" panose="02040502050405020303" pitchFamily="18" charset="0"/>
                    <a:ea typeface="Calibri" panose="020F0502020204030204" pitchFamily="34" charset="0"/>
                    <a:cs typeface="Times New Roman" panose="02020603050405020304" pitchFamily="18" charset="0"/>
                  </a:rPr>
                  <a:t>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x100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150"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267" name="Rectangle 3"/>
              <p:cNvSpPr>
                <a:spLocks noRot="1" noChangeAspect="1" noMove="1" noResize="1" noEditPoints="1" noAdjustHandles="1" noChangeArrowheads="1" noChangeShapeType="1" noTextEdit="1"/>
              </p:cNvSpPr>
              <p:nvPr/>
            </p:nvSpPr>
            <p:spPr bwMode="auto">
              <a:xfrm>
                <a:off x="15139986" y="11597366"/>
                <a:ext cx="13645357" cy="5812232"/>
              </a:xfrm>
              <a:prstGeom prst="rect">
                <a:avLst/>
              </a:prstGeom>
              <a:blipFill>
                <a:blip r:embed="rId3"/>
                <a:stretch>
                  <a:fillRect l="-715" t="-314" r="-670" b="-1992"/>
                </a:stretch>
              </a:blipFill>
              <a:ln w="9525">
                <a:noFill/>
                <a:miter lim="800000"/>
                <a:headEnd/>
                <a:tailEnd/>
              </a:ln>
              <a:effectLst/>
            </p:spPr>
            <p:txBody>
              <a:bodyPr/>
              <a:lstStyle/>
              <a:p>
                <a:r>
                  <a:rPr lang="en-150">
                    <a:noFill/>
                  </a:rPr>
                  <a:t> </a:t>
                </a:r>
              </a:p>
            </p:txBody>
          </p:sp>
        </mc:Fallback>
      </mc:AlternateContent>
      <p:sp>
        <p:nvSpPr>
          <p:cNvPr id="11269" name="Rectangle 5"/>
          <p:cNvSpPr>
            <a:spLocks noChangeArrowheads="1"/>
          </p:cNvSpPr>
          <p:nvPr/>
        </p:nvSpPr>
        <p:spPr bwMode="auto">
          <a:xfrm>
            <a:off x="588525" y="35421111"/>
            <a:ext cx="4536504" cy="646259"/>
          </a:xfrm>
          <a:prstGeom prst="rect">
            <a:avLst/>
          </a:prstGeom>
          <a:noFill/>
          <a:ln w="9525">
            <a:noFill/>
            <a:miter lim="800000"/>
            <a:headEnd/>
            <a:tailEnd/>
          </a:ln>
          <a:effectLst/>
        </p:spPr>
        <p:txBody>
          <a:bodyPr wrap="square" anchor="ctr">
            <a:spAutoFit/>
          </a:bodyPr>
          <a:lstStyle/>
          <a:p>
            <a:pPr algn="ctr" defTabSz="914400">
              <a:defRPr/>
            </a:pPr>
            <a:r>
              <a:rPr lang="en-US" sz="2000" b="1" noProof="1">
                <a:latin typeface="+mj-lt"/>
                <a:ea typeface="Calibri" pitchFamily="34" charset="0"/>
                <a:cs typeface="Times New Roman" pitchFamily="18" charset="0"/>
              </a:rPr>
              <a:t>  </a:t>
            </a:r>
            <a:r>
              <a:rPr lang="en-US" sz="3600" b="1" noProof="1">
                <a:latin typeface="+mj-lt"/>
                <a:ea typeface="Calibri" pitchFamily="34" charset="0"/>
                <a:cs typeface="Times New Roman" pitchFamily="18" charset="0"/>
              </a:rPr>
              <a:t>CONCLUSIONS</a:t>
            </a:r>
            <a:endParaRPr lang="en-US" sz="3600" noProof="1">
              <a:latin typeface="+mj-lt"/>
              <a:cs typeface="Arial" pitchFamily="34" charset="0"/>
            </a:endParaRPr>
          </a:p>
        </p:txBody>
      </p:sp>
      <p:sp>
        <p:nvSpPr>
          <p:cNvPr id="11271" name="Rectangle 7"/>
          <p:cNvSpPr>
            <a:spLocks noChangeArrowheads="1"/>
          </p:cNvSpPr>
          <p:nvPr/>
        </p:nvSpPr>
        <p:spPr bwMode="auto">
          <a:xfrm>
            <a:off x="12679671" y="37274758"/>
            <a:ext cx="5256584" cy="646259"/>
          </a:xfrm>
          <a:prstGeom prst="rect">
            <a:avLst/>
          </a:prstGeom>
          <a:noFill/>
          <a:ln w="9525">
            <a:noFill/>
            <a:miter lim="800000"/>
            <a:headEnd/>
            <a:tailEnd/>
          </a:ln>
          <a:effectLst/>
        </p:spPr>
        <p:txBody>
          <a:bodyPr wrap="square" anchor="ctr">
            <a:spAutoFit/>
          </a:bodyPr>
          <a:lstStyle/>
          <a:p>
            <a:pPr algn="r" defTabSz="4176234" fontAlgn="auto">
              <a:spcBef>
                <a:spcPts val="0"/>
              </a:spcBef>
              <a:spcAft>
                <a:spcPts val="0"/>
              </a:spcAft>
              <a:defRPr/>
            </a:pPr>
            <a:r>
              <a:rPr lang="en-US" sz="3600" b="1" noProof="1">
                <a:latin typeface="+mn-lt"/>
                <a:cs typeface="+mn-cs"/>
              </a:rPr>
              <a:t>REFERENCES</a:t>
            </a:r>
          </a:p>
        </p:txBody>
      </p:sp>
      <p:sp>
        <p:nvSpPr>
          <p:cNvPr id="11276" name="Rectangle 12"/>
          <p:cNvSpPr>
            <a:spLocks noChangeArrowheads="1"/>
          </p:cNvSpPr>
          <p:nvPr/>
        </p:nvSpPr>
        <p:spPr bwMode="auto">
          <a:xfrm>
            <a:off x="0" y="-677788"/>
            <a:ext cx="184150" cy="1355575"/>
          </a:xfrm>
          <a:prstGeom prst="rect">
            <a:avLst/>
          </a:prstGeom>
          <a:noFill/>
          <a:ln w="9525">
            <a:noFill/>
            <a:miter lim="800000"/>
            <a:headEnd/>
            <a:tailEnd/>
          </a:ln>
          <a:effectLst/>
        </p:spPr>
        <p:txBody>
          <a:bodyPr wrap="none" anchor="ctr">
            <a:spAutoFit/>
          </a:bodyPr>
          <a:lstStyle/>
          <a:p>
            <a:pPr defTabSz="4176234" fontAlgn="auto">
              <a:spcBef>
                <a:spcPts val="0"/>
              </a:spcBef>
              <a:spcAft>
                <a:spcPts val="0"/>
              </a:spcAft>
              <a:defRPr/>
            </a:pPr>
            <a:endParaRPr lang="en-US">
              <a:latin typeface="+mj-lt"/>
              <a:cs typeface="+mn-cs"/>
            </a:endParaRPr>
          </a:p>
        </p:txBody>
      </p:sp>
      <p:cxnSp>
        <p:nvCxnSpPr>
          <p:cNvPr id="189" name="Straight Connector 188"/>
          <p:cNvCxnSpPr/>
          <p:nvPr/>
        </p:nvCxnSpPr>
        <p:spPr>
          <a:xfrm flipV="1">
            <a:off x="-12700" y="20682089"/>
            <a:ext cx="0" cy="2592000"/>
          </a:xfrm>
          <a:prstGeom prst="line">
            <a:avLst/>
          </a:prstGeom>
          <a:ln w="76200">
            <a:noFill/>
          </a:ln>
          <a:effectLst>
            <a:softEdge rad="12700"/>
          </a:effectLst>
          <a:scene3d>
            <a:camera prst="orthographicFront">
              <a:rot lat="0" lon="0" rev="0"/>
            </a:camera>
            <a:lightRig rig="chilly" dir="t">
              <a:rot lat="0" lon="0" rev="18480000"/>
            </a:lightRig>
          </a:scene3d>
          <a:sp3d prstMaterial="clear">
            <a:bevelT h="63500"/>
          </a:sp3d>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1494629" y="18390432"/>
            <a:ext cx="26731116" cy="3231654"/>
          </a:xfrm>
          <a:prstGeom prst="rect">
            <a:avLst/>
          </a:prstGeom>
          <a:noFill/>
        </p:spPr>
        <p:txBody>
          <a:bodyPr wrap="square" rtlCol="0">
            <a:spAutoFit/>
          </a:bodyPr>
          <a:lstStyle/>
          <a:p>
            <a:pPr algn="just"/>
            <a:r>
              <a:rPr lang="en-GB" sz="2400" b="1" dirty="0">
                <a:latin typeface="Times New Roman" panose="02020603050405020304" pitchFamily="18" charset="0"/>
                <a:cs typeface="Times New Roman" panose="02020603050405020304" pitchFamily="18" charset="0"/>
              </a:rPr>
              <a:t>RE</a:t>
            </a:r>
            <a:r>
              <a:rPr lang="ro-RO" sz="2400" b="1" dirty="0">
                <a:latin typeface="Times New Roman" panose="02020603050405020304" pitchFamily="18" charset="0"/>
                <a:cs typeface="Times New Roman" panose="02020603050405020304" pitchFamily="18" charset="0"/>
              </a:rPr>
              <a:t>ZULTATE</a:t>
            </a:r>
            <a:r>
              <a:rPr lang="en-GB" sz="2400" b="1" dirty="0">
                <a:latin typeface="Times New Roman" panose="02020603050405020304" pitchFamily="18" charset="0"/>
                <a:cs typeface="Times New Roman" panose="02020603050405020304" pitchFamily="18" charset="0"/>
              </a:rPr>
              <a:t> </a:t>
            </a:r>
            <a:r>
              <a:rPr lang="ro-RO" sz="2400" b="1" dirty="0">
                <a:latin typeface="Times New Roman" panose="02020603050405020304" pitchFamily="18" charset="0"/>
                <a:cs typeface="Times New Roman" panose="02020603050405020304" pitchFamily="18" charset="0"/>
              </a:rPr>
              <a:t>ȘI</a:t>
            </a:r>
            <a:r>
              <a:rPr lang="en-GB" sz="2400" b="1" dirty="0">
                <a:latin typeface="Times New Roman" panose="02020603050405020304" pitchFamily="18" charset="0"/>
                <a:cs typeface="Times New Roman" panose="02020603050405020304" pitchFamily="18" charset="0"/>
              </a:rPr>
              <a:t> DISCU</a:t>
            </a:r>
            <a:r>
              <a:rPr lang="ro-RO" sz="2400" b="1" dirty="0">
                <a:latin typeface="Times New Roman" panose="02020603050405020304" pitchFamily="18" charset="0"/>
                <a:cs typeface="Times New Roman" panose="02020603050405020304" pitchFamily="18" charset="0"/>
              </a:rPr>
              <a:t>ȚII</a:t>
            </a:r>
          </a:p>
          <a:p>
            <a:pPr algn="ctr"/>
            <a:endParaRPr lang="ro-RO" sz="3600" b="1" dirty="0">
              <a:latin typeface="Times New Roman" panose="02020603050405020304" pitchFamily="18" charset="0"/>
              <a:cs typeface="Times New Roman" panose="02020603050405020304" pitchFamily="18" charset="0"/>
            </a:endParaRPr>
          </a:p>
          <a:p>
            <a:pPr algn="ctr"/>
            <a:endParaRPr lang="ro-RO" sz="3600" b="1" dirty="0">
              <a:latin typeface="Times New Roman" panose="02020603050405020304" pitchFamily="18" charset="0"/>
              <a:cs typeface="Times New Roman" panose="02020603050405020304" pitchFamily="18" charset="0"/>
            </a:endParaRPr>
          </a:p>
          <a:p>
            <a:pPr algn="ctr"/>
            <a:endParaRPr lang="ro-RO" sz="3600" b="1" dirty="0">
              <a:latin typeface="Times New Roman" panose="02020603050405020304" pitchFamily="18" charset="0"/>
              <a:cs typeface="Times New Roman" panose="02020603050405020304" pitchFamily="18" charset="0"/>
            </a:endParaRPr>
          </a:p>
          <a:p>
            <a:pPr algn="ctr"/>
            <a:endParaRPr lang="ro-RO" sz="3600" b="1"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01389EC-65F7-4DA5-8318-CEE3CC3C7C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8801" y="66248"/>
            <a:ext cx="3855687" cy="3704289"/>
          </a:xfrm>
          <a:prstGeom prst="rect">
            <a:avLst/>
          </a:prstGeom>
          <a:noFill/>
          <a:ln>
            <a:noFill/>
          </a:ln>
        </p:spPr>
      </p:pic>
      <p:pic>
        <p:nvPicPr>
          <p:cNvPr id="16" name="Picture 15">
            <a:extLst>
              <a:ext uri="{FF2B5EF4-FFF2-40B4-BE49-F238E27FC236}">
                <a16:creationId xmlns:a16="http://schemas.microsoft.com/office/drawing/2014/main" id="{854D9A14-488D-456E-9551-84424D9A40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125488" y="217645"/>
            <a:ext cx="3855686" cy="3855686"/>
          </a:xfrm>
          <a:prstGeom prst="rect">
            <a:avLst/>
          </a:prstGeom>
          <a:noFill/>
        </p:spPr>
      </p:pic>
      <p:graphicFrame>
        <p:nvGraphicFramePr>
          <p:cNvPr id="5" name="Table 4">
            <a:extLst>
              <a:ext uri="{FF2B5EF4-FFF2-40B4-BE49-F238E27FC236}">
                <a16:creationId xmlns:a16="http://schemas.microsoft.com/office/drawing/2014/main" id="{AE3B5535-620A-479C-8E78-CF345C1662D7}"/>
              </a:ext>
            </a:extLst>
          </p:cNvPr>
          <p:cNvGraphicFramePr>
            <a:graphicFrameLocks noGrp="1"/>
          </p:cNvGraphicFramePr>
          <p:nvPr>
            <p:extLst>
              <p:ext uri="{D42A27DB-BD31-4B8C-83A1-F6EECF244321}">
                <p14:modId xmlns:p14="http://schemas.microsoft.com/office/powerpoint/2010/main" val="1622717390"/>
              </p:ext>
            </p:extLst>
          </p:nvPr>
        </p:nvGraphicFramePr>
        <p:xfrm>
          <a:off x="1602484" y="18820437"/>
          <a:ext cx="12957582" cy="3885309"/>
        </p:xfrm>
        <a:graphic>
          <a:graphicData uri="http://schemas.openxmlformats.org/drawingml/2006/table">
            <a:tbl>
              <a:tblPr firstRow="1" firstCol="1" bandRow="1">
                <a:tableStyleId>{5C22544A-7EE6-4342-B048-85BDC9FD1C3A}</a:tableStyleId>
              </a:tblPr>
              <a:tblGrid>
                <a:gridCol w="1293950">
                  <a:extLst>
                    <a:ext uri="{9D8B030D-6E8A-4147-A177-3AD203B41FA5}">
                      <a16:colId xmlns:a16="http://schemas.microsoft.com/office/drawing/2014/main" val="3354018512"/>
                    </a:ext>
                  </a:extLst>
                </a:gridCol>
                <a:gridCol w="1293950">
                  <a:extLst>
                    <a:ext uri="{9D8B030D-6E8A-4147-A177-3AD203B41FA5}">
                      <a16:colId xmlns:a16="http://schemas.microsoft.com/office/drawing/2014/main" val="3431124371"/>
                    </a:ext>
                  </a:extLst>
                </a:gridCol>
                <a:gridCol w="1293950">
                  <a:extLst>
                    <a:ext uri="{9D8B030D-6E8A-4147-A177-3AD203B41FA5}">
                      <a16:colId xmlns:a16="http://schemas.microsoft.com/office/drawing/2014/main" val="382471859"/>
                    </a:ext>
                  </a:extLst>
                </a:gridCol>
                <a:gridCol w="1293950">
                  <a:extLst>
                    <a:ext uri="{9D8B030D-6E8A-4147-A177-3AD203B41FA5}">
                      <a16:colId xmlns:a16="http://schemas.microsoft.com/office/drawing/2014/main" val="286484808"/>
                    </a:ext>
                  </a:extLst>
                </a:gridCol>
                <a:gridCol w="1293950">
                  <a:extLst>
                    <a:ext uri="{9D8B030D-6E8A-4147-A177-3AD203B41FA5}">
                      <a16:colId xmlns:a16="http://schemas.microsoft.com/office/drawing/2014/main" val="1826624242"/>
                    </a:ext>
                  </a:extLst>
                </a:gridCol>
                <a:gridCol w="1293950">
                  <a:extLst>
                    <a:ext uri="{9D8B030D-6E8A-4147-A177-3AD203B41FA5}">
                      <a16:colId xmlns:a16="http://schemas.microsoft.com/office/drawing/2014/main" val="1752532112"/>
                    </a:ext>
                  </a:extLst>
                </a:gridCol>
                <a:gridCol w="1293950">
                  <a:extLst>
                    <a:ext uri="{9D8B030D-6E8A-4147-A177-3AD203B41FA5}">
                      <a16:colId xmlns:a16="http://schemas.microsoft.com/office/drawing/2014/main" val="1579871862"/>
                    </a:ext>
                  </a:extLst>
                </a:gridCol>
                <a:gridCol w="1293950">
                  <a:extLst>
                    <a:ext uri="{9D8B030D-6E8A-4147-A177-3AD203B41FA5}">
                      <a16:colId xmlns:a16="http://schemas.microsoft.com/office/drawing/2014/main" val="711971746"/>
                    </a:ext>
                  </a:extLst>
                </a:gridCol>
                <a:gridCol w="1302991">
                  <a:extLst>
                    <a:ext uri="{9D8B030D-6E8A-4147-A177-3AD203B41FA5}">
                      <a16:colId xmlns:a16="http://schemas.microsoft.com/office/drawing/2014/main" val="2232884416"/>
                    </a:ext>
                  </a:extLst>
                </a:gridCol>
                <a:gridCol w="1302991">
                  <a:extLst>
                    <a:ext uri="{9D8B030D-6E8A-4147-A177-3AD203B41FA5}">
                      <a16:colId xmlns:a16="http://schemas.microsoft.com/office/drawing/2014/main" val="2898893617"/>
                    </a:ext>
                  </a:extLst>
                </a:gridCol>
              </a:tblGrid>
              <a:tr h="893189">
                <a:tc rowSpan="2">
                  <a:txBody>
                    <a:bodyPr/>
                    <a:lstStyle/>
                    <a:p>
                      <a:pPr algn="ctr">
                        <a:lnSpc>
                          <a:spcPct val="107000"/>
                        </a:lnSpc>
                        <a:spcAft>
                          <a:spcPts val="800"/>
                        </a:spcAft>
                      </a:pPr>
                      <a:r>
                        <a:rPr lang="ro-RO" sz="2400" dirty="0">
                          <a:solidFill>
                            <a:schemeClr val="tx1"/>
                          </a:solidFill>
                          <a:effectLst/>
                        </a:rPr>
                        <a:t>Luna </a:t>
                      </a:r>
                      <a:endParaRPr lang="en-150"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gridSpan="4">
                  <a:txBody>
                    <a:bodyPr/>
                    <a:lstStyle/>
                    <a:p>
                      <a:pPr algn="ctr">
                        <a:lnSpc>
                          <a:spcPct val="107000"/>
                        </a:lnSpc>
                        <a:spcAft>
                          <a:spcPts val="800"/>
                        </a:spcAft>
                      </a:pPr>
                      <a:r>
                        <a:rPr lang="ro-RO" sz="2400" dirty="0">
                          <a:solidFill>
                            <a:schemeClr val="tx1"/>
                          </a:solidFill>
                          <a:effectLst/>
                        </a:rPr>
                        <a:t>Temperaturi medii, </a:t>
                      </a:r>
                      <a:endParaRPr lang="en-150" sz="2400" dirty="0">
                        <a:solidFill>
                          <a:schemeClr val="tx1"/>
                        </a:solidFill>
                        <a:effectLst/>
                      </a:endParaRPr>
                    </a:p>
                    <a:p>
                      <a:pPr algn="ctr">
                        <a:lnSpc>
                          <a:spcPct val="107000"/>
                        </a:lnSpc>
                        <a:spcAft>
                          <a:spcPts val="800"/>
                        </a:spcAft>
                      </a:pPr>
                      <a:r>
                        <a:rPr lang="ro-RO" sz="2400" dirty="0">
                          <a:solidFill>
                            <a:schemeClr val="tx1"/>
                          </a:solidFill>
                          <a:effectLst/>
                        </a:rPr>
                        <a:t>tn</a:t>
                      </a:r>
                      <a:r>
                        <a:rPr lang="ro-RO" sz="2400" baseline="30000" dirty="0">
                          <a:solidFill>
                            <a:schemeClr val="tx1"/>
                          </a:solidFill>
                          <a:effectLst/>
                        </a:rPr>
                        <a:t>0</a:t>
                      </a:r>
                      <a:r>
                        <a:rPr lang="ro-RO" sz="2400" dirty="0">
                          <a:solidFill>
                            <a:schemeClr val="tx1"/>
                          </a:solidFill>
                          <a:effectLst/>
                        </a:rPr>
                        <a:t>C</a:t>
                      </a:r>
                      <a:endParaRPr lang="en-150"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accent6">
                        <a:lumMod val="20000"/>
                        <a:lumOff val="80000"/>
                      </a:schemeClr>
                    </a:solidFill>
                  </a:tcPr>
                </a:tc>
                <a:tc hMerge="1">
                  <a:txBody>
                    <a:bodyPr/>
                    <a:lstStyle/>
                    <a:p>
                      <a:endParaRPr lang="en-150"/>
                    </a:p>
                  </a:txBody>
                  <a:tcPr/>
                </a:tc>
                <a:tc hMerge="1">
                  <a:txBody>
                    <a:bodyPr/>
                    <a:lstStyle/>
                    <a:p>
                      <a:endParaRPr lang="en-150"/>
                    </a:p>
                  </a:txBody>
                  <a:tcPr/>
                </a:tc>
                <a:tc hMerge="1">
                  <a:txBody>
                    <a:bodyPr/>
                    <a:lstStyle/>
                    <a:p>
                      <a:endParaRPr lang="en-150"/>
                    </a:p>
                  </a:txBody>
                  <a:tcPr/>
                </a:tc>
                <a:tc gridSpan="4">
                  <a:txBody>
                    <a:bodyPr/>
                    <a:lstStyle/>
                    <a:p>
                      <a:pPr algn="ctr">
                        <a:lnSpc>
                          <a:spcPct val="100000"/>
                        </a:lnSpc>
                        <a:spcAft>
                          <a:spcPts val="800"/>
                        </a:spcAft>
                      </a:pPr>
                      <a:r>
                        <a:rPr lang="ro-RO" sz="2400" dirty="0">
                          <a:solidFill>
                            <a:schemeClr val="tx1"/>
                          </a:solidFill>
                          <a:effectLst/>
                        </a:rPr>
                        <a:t>Precipitații, </a:t>
                      </a:r>
                      <a:endParaRPr lang="en-150" sz="2400" dirty="0">
                        <a:solidFill>
                          <a:schemeClr val="tx1"/>
                        </a:solidFill>
                        <a:effectLst/>
                      </a:endParaRPr>
                    </a:p>
                    <a:p>
                      <a:pPr algn="ctr">
                        <a:lnSpc>
                          <a:spcPct val="107000"/>
                        </a:lnSpc>
                        <a:spcAft>
                          <a:spcPts val="800"/>
                        </a:spcAft>
                      </a:pPr>
                      <a:r>
                        <a:rPr lang="ro-RO" sz="2400" dirty="0">
                          <a:solidFill>
                            <a:schemeClr val="tx1"/>
                          </a:solidFill>
                          <a:effectLst/>
                        </a:rPr>
                        <a:t>mm</a:t>
                      </a:r>
                      <a:endParaRPr lang="en-150"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accent6">
                        <a:lumMod val="20000"/>
                        <a:lumOff val="80000"/>
                      </a:schemeClr>
                    </a:solidFill>
                  </a:tcPr>
                </a:tc>
                <a:tc hMerge="1">
                  <a:txBody>
                    <a:bodyPr/>
                    <a:lstStyle/>
                    <a:p>
                      <a:endParaRPr lang="en-150"/>
                    </a:p>
                  </a:txBody>
                  <a:tcPr/>
                </a:tc>
                <a:tc hMerge="1">
                  <a:txBody>
                    <a:bodyPr/>
                    <a:lstStyle/>
                    <a:p>
                      <a:endParaRPr lang="en-150"/>
                    </a:p>
                  </a:txBody>
                  <a:tcPr/>
                </a:tc>
                <a:tc hMerge="1">
                  <a:txBody>
                    <a:bodyPr/>
                    <a:lstStyle/>
                    <a:p>
                      <a:endParaRPr lang="en-150"/>
                    </a:p>
                  </a:txBody>
                  <a:tcPr/>
                </a:tc>
                <a:tc>
                  <a:txBody>
                    <a:bodyPr/>
                    <a:lstStyle/>
                    <a:p>
                      <a:pPr algn="ctr">
                        <a:lnSpc>
                          <a:spcPct val="107000"/>
                        </a:lnSpc>
                        <a:spcAft>
                          <a:spcPts val="800"/>
                        </a:spcAft>
                      </a:pPr>
                      <a:r>
                        <a:rPr lang="ro-RO" sz="2400" dirty="0">
                          <a:solidFill>
                            <a:schemeClr val="tx1"/>
                          </a:solidFill>
                          <a:effectLst/>
                        </a:rPr>
                        <a:t> ETP</a:t>
                      </a:r>
                      <a:endParaRPr lang="en-150"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3336983324"/>
                  </a:ext>
                </a:extLst>
              </a:tr>
              <a:tr h="232226">
                <a:tc vMerge="1">
                  <a:txBody>
                    <a:bodyPr/>
                    <a:lstStyle/>
                    <a:p>
                      <a:endParaRPr lang="en-150"/>
                    </a:p>
                  </a:txBody>
                  <a:tcPr/>
                </a:tc>
                <a:tc>
                  <a:txBody>
                    <a:bodyPr/>
                    <a:lstStyle/>
                    <a:p>
                      <a:pPr algn="ctr">
                        <a:lnSpc>
                          <a:spcPct val="107000"/>
                        </a:lnSpc>
                        <a:spcAft>
                          <a:spcPts val="800"/>
                        </a:spcAft>
                      </a:pPr>
                      <a:r>
                        <a:rPr lang="ro-RO" sz="2400" b="1" dirty="0">
                          <a:solidFill>
                            <a:schemeClr val="tx1"/>
                          </a:solidFill>
                          <a:effectLst/>
                        </a:rPr>
                        <a:t>Multi</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dirty="0">
                          <a:solidFill>
                            <a:schemeClr val="tx1"/>
                          </a:solidFill>
                          <a:effectLst/>
                        </a:rPr>
                        <a:t>2020</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dirty="0">
                          <a:solidFill>
                            <a:schemeClr val="tx1"/>
                          </a:solidFill>
                          <a:effectLst/>
                        </a:rPr>
                        <a:t>2021</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dirty="0">
                          <a:solidFill>
                            <a:schemeClr val="tx1"/>
                          </a:solidFill>
                          <a:effectLst/>
                        </a:rPr>
                        <a:t>2022</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dirty="0">
                          <a:solidFill>
                            <a:schemeClr val="tx1"/>
                          </a:solidFill>
                          <a:effectLst/>
                        </a:rPr>
                        <a:t>Multi</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dirty="0">
                          <a:solidFill>
                            <a:schemeClr val="tx1"/>
                          </a:solidFill>
                          <a:effectLst/>
                        </a:rPr>
                        <a:t>2020</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dirty="0">
                          <a:solidFill>
                            <a:schemeClr val="tx1"/>
                          </a:solidFill>
                          <a:effectLst/>
                        </a:rPr>
                        <a:t>2021</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dirty="0">
                          <a:solidFill>
                            <a:schemeClr val="tx1"/>
                          </a:solidFill>
                          <a:effectLst/>
                        </a:rPr>
                        <a:t>2022</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dirty="0">
                          <a:solidFill>
                            <a:schemeClr val="tx1"/>
                          </a:solidFill>
                          <a:effectLst/>
                        </a:rPr>
                        <a:t>mm</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03449464"/>
                  </a:ext>
                </a:extLst>
              </a:tr>
              <a:tr h="331000">
                <a:tc>
                  <a:txBody>
                    <a:bodyPr/>
                    <a:lstStyle/>
                    <a:p>
                      <a:pPr algn="ctr">
                        <a:lnSpc>
                          <a:spcPct val="107000"/>
                        </a:lnSpc>
                        <a:spcAft>
                          <a:spcPts val="800"/>
                        </a:spcAft>
                      </a:pPr>
                      <a:r>
                        <a:rPr lang="ro-RO" sz="2400" dirty="0">
                          <a:solidFill>
                            <a:schemeClr val="tx1"/>
                          </a:solidFill>
                          <a:effectLst/>
                        </a:rPr>
                        <a:t>Apr.</a:t>
                      </a:r>
                      <a:endParaRPr lang="en-150"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algn="ctr">
                        <a:lnSpc>
                          <a:spcPct val="107000"/>
                        </a:lnSpc>
                        <a:spcAft>
                          <a:spcPts val="800"/>
                        </a:spcAft>
                      </a:pPr>
                      <a:r>
                        <a:rPr lang="ro-RO" sz="2400" b="1">
                          <a:solidFill>
                            <a:schemeClr val="tx1"/>
                          </a:solidFill>
                          <a:effectLst/>
                        </a:rPr>
                        <a:t>11,0</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11,8</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9,0</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10,8</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dirty="0">
                          <a:solidFill>
                            <a:schemeClr val="tx1"/>
                          </a:solidFill>
                          <a:effectLst/>
                        </a:rPr>
                        <a:t>56</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dirty="0">
                          <a:solidFill>
                            <a:schemeClr val="tx1"/>
                          </a:solidFill>
                          <a:effectLst/>
                        </a:rPr>
                        <a:t>24</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47</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66</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65</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78590982"/>
                  </a:ext>
                </a:extLst>
              </a:tr>
              <a:tr h="331000">
                <a:tc>
                  <a:txBody>
                    <a:bodyPr/>
                    <a:lstStyle/>
                    <a:p>
                      <a:pPr algn="ctr">
                        <a:lnSpc>
                          <a:spcPct val="107000"/>
                        </a:lnSpc>
                        <a:spcAft>
                          <a:spcPts val="800"/>
                        </a:spcAft>
                      </a:pPr>
                      <a:r>
                        <a:rPr lang="ro-RO" sz="2400" dirty="0">
                          <a:solidFill>
                            <a:schemeClr val="tx1"/>
                          </a:solidFill>
                          <a:effectLst/>
                        </a:rPr>
                        <a:t>Mai</a:t>
                      </a:r>
                      <a:endParaRPr lang="en-150"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algn="ctr">
                        <a:lnSpc>
                          <a:spcPct val="107000"/>
                        </a:lnSpc>
                        <a:spcAft>
                          <a:spcPts val="800"/>
                        </a:spcAft>
                      </a:pPr>
                      <a:r>
                        <a:rPr lang="ro-RO" sz="2400" b="1">
                          <a:solidFill>
                            <a:schemeClr val="tx1"/>
                          </a:solidFill>
                          <a:effectLst/>
                        </a:rPr>
                        <a:t>16,3</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15,8</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16,0</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17,1</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81</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dirty="0">
                          <a:solidFill>
                            <a:schemeClr val="tx1"/>
                          </a:solidFill>
                          <a:effectLst/>
                        </a:rPr>
                        <a:t>92</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95</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77</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77</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327129"/>
                  </a:ext>
                </a:extLst>
              </a:tr>
              <a:tr h="331000">
                <a:tc>
                  <a:txBody>
                    <a:bodyPr/>
                    <a:lstStyle/>
                    <a:p>
                      <a:pPr algn="ctr">
                        <a:lnSpc>
                          <a:spcPct val="107000"/>
                        </a:lnSpc>
                        <a:spcAft>
                          <a:spcPts val="800"/>
                        </a:spcAft>
                      </a:pPr>
                      <a:r>
                        <a:rPr lang="ro-RO" sz="2400" dirty="0">
                          <a:solidFill>
                            <a:schemeClr val="tx1"/>
                          </a:solidFill>
                          <a:effectLst/>
                        </a:rPr>
                        <a:t>Iun.</a:t>
                      </a:r>
                      <a:endParaRPr lang="en-150"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algn="ctr">
                        <a:lnSpc>
                          <a:spcPct val="107000"/>
                        </a:lnSpc>
                        <a:spcAft>
                          <a:spcPts val="800"/>
                        </a:spcAft>
                      </a:pPr>
                      <a:r>
                        <a:rPr lang="ro-RO" sz="2400" b="1">
                          <a:solidFill>
                            <a:schemeClr val="tx1"/>
                          </a:solidFill>
                          <a:effectLst/>
                        </a:rPr>
                        <a:t>19,5</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19,9</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19,9</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21,6</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94</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138</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dirty="0">
                          <a:solidFill>
                            <a:schemeClr val="tx1"/>
                          </a:solidFill>
                          <a:effectLst/>
                        </a:rPr>
                        <a:t>80</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14</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95</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10170639"/>
                  </a:ext>
                </a:extLst>
              </a:tr>
              <a:tr h="331000">
                <a:tc>
                  <a:txBody>
                    <a:bodyPr/>
                    <a:lstStyle/>
                    <a:p>
                      <a:pPr algn="ctr">
                        <a:lnSpc>
                          <a:spcPct val="107000"/>
                        </a:lnSpc>
                        <a:spcAft>
                          <a:spcPts val="800"/>
                        </a:spcAft>
                      </a:pPr>
                      <a:r>
                        <a:rPr lang="ro-RO" sz="2400" dirty="0">
                          <a:solidFill>
                            <a:schemeClr val="tx1"/>
                          </a:solidFill>
                          <a:effectLst/>
                        </a:rPr>
                        <a:t>Iul.</a:t>
                      </a:r>
                      <a:endParaRPr lang="en-150"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algn="ctr">
                        <a:lnSpc>
                          <a:spcPct val="107000"/>
                        </a:lnSpc>
                        <a:spcAft>
                          <a:spcPts val="800"/>
                        </a:spcAft>
                      </a:pPr>
                      <a:r>
                        <a:rPr lang="ro-RO" sz="2400" b="1">
                          <a:solidFill>
                            <a:schemeClr val="tx1"/>
                          </a:solidFill>
                          <a:effectLst/>
                        </a:rPr>
                        <a:t>21,7</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22,6</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24,5</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23,8</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81</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10</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50</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dirty="0">
                          <a:solidFill>
                            <a:schemeClr val="tx1"/>
                          </a:solidFill>
                          <a:effectLst/>
                        </a:rPr>
                        <a:t>71</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152</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12763867"/>
                  </a:ext>
                </a:extLst>
              </a:tr>
              <a:tr h="331000">
                <a:tc>
                  <a:txBody>
                    <a:bodyPr/>
                    <a:lstStyle/>
                    <a:p>
                      <a:pPr algn="ctr">
                        <a:lnSpc>
                          <a:spcPct val="107000"/>
                        </a:lnSpc>
                        <a:spcAft>
                          <a:spcPts val="800"/>
                        </a:spcAft>
                      </a:pPr>
                      <a:r>
                        <a:rPr lang="ro-RO" sz="2400" dirty="0">
                          <a:solidFill>
                            <a:schemeClr val="tx1"/>
                          </a:solidFill>
                          <a:effectLst/>
                        </a:rPr>
                        <a:t>Aug.</a:t>
                      </a:r>
                      <a:endParaRPr lang="en-150"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algn="ctr">
                        <a:lnSpc>
                          <a:spcPct val="107000"/>
                        </a:lnSpc>
                        <a:spcAft>
                          <a:spcPts val="800"/>
                        </a:spcAft>
                      </a:pPr>
                      <a:r>
                        <a:rPr lang="ro-RO" sz="2400" b="1">
                          <a:solidFill>
                            <a:schemeClr val="tx1"/>
                          </a:solidFill>
                          <a:effectLst/>
                        </a:rPr>
                        <a:t>21,3</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23,6</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23,7</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23,7</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60</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33</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47</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dirty="0">
                          <a:solidFill>
                            <a:schemeClr val="tx1"/>
                          </a:solidFill>
                          <a:effectLst/>
                        </a:rPr>
                        <a:t>105</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dirty="0">
                          <a:solidFill>
                            <a:schemeClr val="tx1"/>
                          </a:solidFill>
                          <a:effectLst/>
                        </a:rPr>
                        <a:t>111</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63578043"/>
                  </a:ext>
                </a:extLst>
              </a:tr>
              <a:tr h="309305">
                <a:tc>
                  <a:txBody>
                    <a:bodyPr/>
                    <a:lstStyle/>
                    <a:p>
                      <a:pPr algn="ctr">
                        <a:lnSpc>
                          <a:spcPct val="107000"/>
                        </a:lnSpc>
                        <a:spcAft>
                          <a:spcPts val="800"/>
                        </a:spcAft>
                      </a:pPr>
                      <a:r>
                        <a:rPr lang="ro-RO" sz="2400" dirty="0">
                          <a:solidFill>
                            <a:schemeClr val="tx1"/>
                          </a:solidFill>
                          <a:effectLst/>
                        </a:rPr>
                        <a:t>M, S</a:t>
                      </a:r>
                      <a:endParaRPr lang="en-150"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algn="ctr">
                        <a:lnSpc>
                          <a:spcPct val="107000"/>
                        </a:lnSpc>
                        <a:spcAft>
                          <a:spcPts val="800"/>
                        </a:spcAft>
                      </a:pPr>
                      <a:r>
                        <a:rPr lang="ro-RO" sz="2400" b="1">
                          <a:solidFill>
                            <a:schemeClr val="tx1"/>
                          </a:solidFill>
                          <a:effectLst/>
                        </a:rPr>
                        <a:t>17,96</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18,74</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18,62</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19,40</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372</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297</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319</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a:solidFill>
                            <a:schemeClr val="tx1"/>
                          </a:solidFill>
                          <a:effectLst/>
                        </a:rPr>
                        <a:t>333</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o-RO" sz="2400" b="1" dirty="0">
                          <a:solidFill>
                            <a:schemeClr val="tx1"/>
                          </a:solidFill>
                          <a:effectLst/>
                        </a:rPr>
                        <a:t>500</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75769050"/>
                  </a:ext>
                </a:extLst>
              </a:tr>
              <a:tr h="331000">
                <a:tc>
                  <a:txBody>
                    <a:bodyPr/>
                    <a:lstStyle/>
                    <a:p>
                      <a:pPr algn="ctr">
                        <a:lnSpc>
                          <a:spcPct val="107000"/>
                        </a:lnSpc>
                        <a:spcAft>
                          <a:spcPts val="800"/>
                        </a:spcAft>
                      </a:pPr>
                      <a:r>
                        <a:rPr lang="ro-RO" sz="2400" dirty="0">
                          <a:solidFill>
                            <a:schemeClr val="tx1"/>
                          </a:solidFill>
                          <a:effectLst/>
                        </a:rPr>
                        <a:t> </a:t>
                      </a:r>
                      <a:endParaRPr lang="en-150"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ro-RO" sz="2400" b="1">
                          <a:solidFill>
                            <a:schemeClr val="tx1"/>
                          </a:solidFill>
                          <a:effectLst/>
                        </a:rPr>
                        <a:t>±</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o-RO" sz="2400" b="1" dirty="0">
                          <a:solidFill>
                            <a:schemeClr val="tx1"/>
                          </a:solidFill>
                          <a:effectLst/>
                        </a:rPr>
                        <a:t>+0,78</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o-RO" sz="2400" b="1">
                          <a:solidFill>
                            <a:schemeClr val="tx1"/>
                          </a:solidFill>
                          <a:effectLst/>
                        </a:rPr>
                        <a:t>+0,66</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o-RO" sz="2400" b="1">
                          <a:solidFill>
                            <a:schemeClr val="tx1"/>
                          </a:solidFill>
                          <a:effectLst/>
                        </a:rPr>
                        <a:t>+1,44</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o-RO" sz="2400" b="1" dirty="0">
                          <a:solidFill>
                            <a:schemeClr val="tx1"/>
                          </a:solidFill>
                          <a:effectLst/>
                        </a:rPr>
                        <a:t>±</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o-RO" sz="2400" b="1">
                          <a:solidFill>
                            <a:schemeClr val="tx1"/>
                          </a:solidFill>
                          <a:effectLst/>
                        </a:rPr>
                        <a:t>-75</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o-RO" sz="2400" b="1">
                          <a:solidFill>
                            <a:schemeClr val="tx1"/>
                          </a:solidFill>
                          <a:effectLst/>
                        </a:rPr>
                        <a:t>-53</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o-RO" sz="2400" b="1">
                          <a:solidFill>
                            <a:schemeClr val="tx1"/>
                          </a:solidFill>
                          <a:effectLst/>
                        </a:rPr>
                        <a:t>-39</a:t>
                      </a:r>
                      <a:endParaRPr lang="en-150"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o-RO" sz="2400" b="1" dirty="0">
                          <a:solidFill>
                            <a:schemeClr val="tx1"/>
                          </a:solidFill>
                          <a:effectLst/>
                        </a:rPr>
                        <a:t> </a:t>
                      </a:r>
                      <a:endParaRPr lang="en-150"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3689244"/>
                  </a:ext>
                </a:extLst>
              </a:tr>
            </a:tbl>
          </a:graphicData>
        </a:graphic>
      </p:graphicFrame>
      <p:graphicFrame>
        <p:nvGraphicFramePr>
          <p:cNvPr id="17" name="Chart 16">
            <a:extLst>
              <a:ext uri="{FF2B5EF4-FFF2-40B4-BE49-F238E27FC236}">
                <a16:creationId xmlns:a16="http://schemas.microsoft.com/office/drawing/2014/main" id="{9FB109A8-4B66-48E1-B922-A7EF91EF3DC4}"/>
              </a:ext>
            </a:extLst>
          </p:cNvPr>
          <p:cNvGraphicFramePr/>
          <p:nvPr>
            <p:extLst>
              <p:ext uri="{D42A27DB-BD31-4B8C-83A1-F6EECF244321}">
                <p14:modId xmlns:p14="http://schemas.microsoft.com/office/powerpoint/2010/main" val="2983797057"/>
              </p:ext>
            </p:extLst>
          </p:nvPr>
        </p:nvGraphicFramePr>
        <p:xfrm>
          <a:off x="15348364" y="18772601"/>
          <a:ext cx="6451292" cy="38853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a:extLst>
              <a:ext uri="{FF2B5EF4-FFF2-40B4-BE49-F238E27FC236}">
                <a16:creationId xmlns:a16="http://schemas.microsoft.com/office/drawing/2014/main" id="{099D3DBE-847A-4BBB-AA3D-FFC3348BC406}"/>
              </a:ext>
            </a:extLst>
          </p:cNvPr>
          <p:cNvGraphicFramePr/>
          <p:nvPr>
            <p:extLst>
              <p:ext uri="{D42A27DB-BD31-4B8C-83A1-F6EECF244321}">
                <p14:modId xmlns:p14="http://schemas.microsoft.com/office/powerpoint/2010/main" val="3224432558"/>
              </p:ext>
            </p:extLst>
          </p:nvPr>
        </p:nvGraphicFramePr>
        <p:xfrm>
          <a:off x="22467063" y="18796519"/>
          <a:ext cx="6210427" cy="38374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a:extLst>
              <a:ext uri="{FF2B5EF4-FFF2-40B4-BE49-F238E27FC236}">
                <a16:creationId xmlns:a16="http://schemas.microsoft.com/office/drawing/2014/main" id="{4D427A7A-D550-4ECA-9B8C-4425DD151149}"/>
              </a:ext>
            </a:extLst>
          </p:cNvPr>
          <p:cNvGraphicFramePr/>
          <p:nvPr>
            <p:extLst>
              <p:ext uri="{D42A27DB-BD31-4B8C-83A1-F6EECF244321}">
                <p14:modId xmlns:p14="http://schemas.microsoft.com/office/powerpoint/2010/main" val="2408391298"/>
              </p:ext>
            </p:extLst>
          </p:nvPr>
        </p:nvGraphicFramePr>
        <p:xfrm>
          <a:off x="1602484" y="23274088"/>
          <a:ext cx="6345761" cy="363037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19">
            <a:extLst>
              <a:ext uri="{FF2B5EF4-FFF2-40B4-BE49-F238E27FC236}">
                <a16:creationId xmlns:a16="http://schemas.microsoft.com/office/drawing/2014/main" id="{43ABCDAC-CD2A-41EC-8A7A-E610EFC3451F}"/>
              </a:ext>
            </a:extLst>
          </p:cNvPr>
          <p:cNvGraphicFramePr/>
          <p:nvPr>
            <p:extLst>
              <p:ext uri="{D42A27DB-BD31-4B8C-83A1-F6EECF244321}">
                <p14:modId xmlns:p14="http://schemas.microsoft.com/office/powerpoint/2010/main" val="415257838"/>
              </p:ext>
            </p:extLst>
          </p:nvPr>
        </p:nvGraphicFramePr>
        <p:xfrm>
          <a:off x="15348364" y="23164969"/>
          <a:ext cx="6451289" cy="3630373"/>
        </p:xfrm>
        <a:graphic>
          <a:graphicData uri="http://schemas.openxmlformats.org/drawingml/2006/chart">
            <c:chart xmlns:c="http://schemas.openxmlformats.org/drawingml/2006/chart" xmlns:r="http://schemas.openxmlformats.org/officeDocument/2006/relationships" r:id="rId9"/>
          </a:graphicData>
        </a:graphic>
      </p:graphicFrame>
      <p:pic>
        <p:nvPicPr>
          <p:cNvPr id="21" name="Picture 20">
            <a:extLst>
              <a:ext uri="{FF2B5EF4-FFF2-40B4-BE49-F238E27FC236}">
                <a16:creationId xmlns:a16="http://schemas.microsoft.com/office/drawing/2014/main" id="{0893DC23-0D24-4826-82C1-6526BFF43A0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74027" y="23216550"/>
            <a:ext cx="6086039" cy="3681912"/>
          </a:xfrm>
          <a:prstGeom prst="rect">
            <a:avLst/>
          </a:prstGeom>
          <a:noFill/>
          <a:ln w="3175">
            <a:solidFill>
              <a:schemeClr val="tx1"/>
            </a:solidFill>
          </a:ln>
        </p:spPr>
      </p:pic>
      <p:graphicFrame>
        <p:nvGraphicFramePr>
          <p:cNvPr id="22" name="Chart 21">
            <a:extLst>
              <a:ext uri="{FF2B5EF4-FFF2-40B4-BE49-F238E27FC236}">
                <a16:creationId xmlns:a16="http://schemas.microsoft.com/office/drawing/2014/main" id="{BF81B0A5-8732-4BD4-808B-F634B2467105}"/>
              </a:ext>
            </a:extLst>
          </p:cNvPr>
          <p:cNvGraphicFramePr/>
          <p:nvPr>
            <p:extLst>
              <p:ext uri="{D42A27DB-BD31-4B8C-83A1-F6EECF244321}">
                <p14:modId xmlns:p14="http://schemas.microsoft.com/office/powerpoint/2010/main" val="4178960486"/>
              </p:ext>
            </p:extLst>
          </p:nvPr>
        </p:nvGraphicFramePr>
        <p:xfrm>
          <a:off x="22467063" y="23164969"/>
          <a:ext cx="6210427" cy="363037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3" name="Chart 22">
            <a:extLst>
              <a:ext uri="{FF2B5EF4-FFF2-40B4-BE49-F238E27FC236}">
                <a16:creationId xmlns:a16="http://schemas.microsoft.com/office/drawing/2014/main" id="{E81CB770-42BD-4A75-8B2D-DF90982BE152}"/>
              </a:ext>
            </a:extLst>
          </p:cNvPr>
          <p:cNvGraphicFramePr/>
          <p:nvPr>
            <p:extLst>
              <p:ext uri="{D42A27DB-BD31-4B8C-83A1-F6EECF244321}">
                <p14:modId xmlns:p14="http://schemas.microsoft.com/office/powerpoint/2010/main" val="1238100533"/>
              </p:ext>
            </p:extLst>
          </p:nvPr>
        </p:nvGraphicFramePr>
        <p:xfrm>
          <a:off x="1602484" y="27652831"/>
          <a:ext cx="6345760" cy="363037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4" name="Chart 23">
            <a:extLst>
              <a:ext uri="{FF2B5EF4-FFF2-40B4-BE49-F238E27FC236}">
                <a16:creationId xmlns:a16="http://schemas.microsoft.com/office/drawing/2014/main" id="{BD00933F-8C4F-4749-84AA-76B6D3CCAE8E}"/>
              </a:ext>
            </a:extLst>
          </p:cNvPr>
          <p:cNvGraphicFramePr/>
          <p:nvPr>
            <p:extLst>
              <p:ext uri="{D42A27DB-BD31-4B8C-83A1-F6EECF244321}">
                <p14:modId xmlns:p14="http://schemas.microsoft.com/office/powerpoint/2010/main" val="292876771"/>
              </p:ext>
            </p:extLst>
          </p:nvPr>
        </p:nvGraphicFramePr>
        <p:xfrm>
          <a:off x="8474026" y="27609372"/>
          <a:ext cx="6053977" cy="363037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5" name="Chart 24">
            <a:extLst>
              <a:ext uri="{FF2B5EF4-FFF2-40B4-BE49-F238E27FC236}">
                <a16:creationId xmlns:a16="http://schemas.microsoft.com/office/drawing/2014/main" id="{B33DEE99-B1A9-415D-8B50-CB41813C843A}"/>
              </a:ext>
            </a:extLst>
          </p:cNvPr>
          <p:cNvGraphicFramePr/>
          <p:nvPr>
            <p:extLst>
              <p:ext uri="{D42A27DB-BD31-4B8C-83A1-F6EECF244321}">
                <p14:modId xmlns:p14="http://schemas.microsoft.com/office/powerpoint/2010/main" val="1690266881"/>
              </p:ext>
            </p:extLst>
          </p:nvPr>
        </p:nvGraphicFramePr>
        <p:xfrm>
          <a:off x="15348364" y="27650457"/>
          <a:ext cx="6451289" cy="358928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6" name="Chart 25">
            <a:extLst>
              <a:ext uri="{FF2B5EF4-FFF2-40B4-BE49-F238E27FC236}">
                <a16:creationId xmlns:a16="http://schemas.microsoft.com/office/drawing/2014/main" id="{2477237C-5A16-4A1E-A42F-DE9CC39D1470}"/>
              </a:ext>
            </a:extLst>
          </p:cNvPr>
          <p:cNvGraphicFramePr/>
          <p:nvPr>
            <p:extLst>
              <p:ext uri="{D42A27DB-BD31-4B8C-83A1-F6EECF244321}">
                <p14:modId xmlns:p14="http://schemas.microsoft.com/office/powerpoint/2010/main" val="3031973979"/>
              </p:ext>
            </p:extLst>
          </p:nvPr>
        </p:nvGraphicFramePr>
        <p:xfrm>
          <a:off x="22467062" y="27593496"/>
          <a:ext cx="6210427" cy="3589287"/>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7" name="Chart 26">
            <a:extLst>
              <a:ext uri="{FF2B5EF4-FFF2-40B4-BE49-F238E27FC236}">
                <a16:creationId xmlns:a16="http://schemas.microsoft.com/office/drawing/2014/main" id="{D90936F1-2A1A-4B37-A457-FD2FBF63E4A1}"/>
              </a:ext>
            </a:extLst>
          </p:cNvPr>
          <p:cNvGraphicFramePr/>
          <p:nvPr>
            <p:extLst>
              <p:ext uri="{D42A27DB-BD31-4B8C-83A1-F6EECF244321}">
                <p14:modId xmlns:p14="http://schemas.microsoft.com/office/powerpoint/2010/main" val="3310073405"/>
              </p:ext>
            </p:extLst>
          </p:nvPr>
        </p:nvGraphicFramePr>
        <p:xfrm>
          <a:off x="1602484" y="31908526"/>
          <a:ext cx="6345760" cy="3356834"/>
        </p:xfrm>
        <a:graphic>
          <a:graphicData uri="http://schemas.openxmlformats.org/drawingml/2006/chart">
            <c:chart xmlns:c="http://schemas.openxmlformats.org/drawingml/2006/chart" xmlns:r="http://schemas.openxmlformats.org/officeDocument/2006/relationships" r:id="rId16"/>
          </a:graphicData>
        </a:graphic>
      </p:graphicFrame>
      <p:pic>
        <p:nvPicPr>
          <p:cNvPr id="28" name="Picture 27">
            <a:extLst>
              <a:ext uri="{FF2B5EF4-FFF2-40B4-BE49-F238E27FC236}">
                <a16:creationId xmlns:a16="http://schemas.microsoft.com/office/drawing/2014/main" id="{AFD1899C-A402-4F84-9CA8-AD79BE72CF14}"/>
              </a:ext>
            </a:extLst>
          </p:cNvPr>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590271" y="31909193"/>
            <a:ext cx="5937731" cy="3356168"/>
          </a:xfrm>
          <a:prstGeom prst="rect">
            <a:avLst/>
          </a:prstGeom>
          <a:noFill/>
          <a:ln w="3175">
            <a:solidFill>
              <a:schemeClr val="tx1">
                <a:lumMod val="95000"/>
                <a:lumOff val="5000"/>
              </a:schemeClr>
            </a:solidFill>
          </a:ln>
        </p:spPr>
      </p:pic>
      <p:graphicFrame>
        <p:nvGraphicFramePr>
          <p:cNvPr id="6" name="Table 5">
            <a:extLst>
              <a:ext uri="{FF2B5EF4-FFF2-40B4-BE49-F238E27FC236}">
                <a16:creationId xmlns:a16="http://schemas.microsoft.com/office/drawing/2014/main" id="{3BCE616B-1EF0-47FC-9E2D-DC971DB3FEBB}"/>
              </a:ext>
            </a:extLst>
          </p:cNvPr>
          <p:cNvGraphicFramePr>
            <a:graphicFrameLocks noGrp="1"/>
          </p:cNvGraphicFramePr>
          <p:nvPr>
            <p:extLst>
              <p:ext uri="{D42A27DB-BD31-4B8C-83A1-F6EECF244321}">
                <p14:modId xmlns:p14="http://schemas.microsoft.com/office/powerpoint/2010/main" val="1808238183"/>
              </p:ext>
            </p:extLst>
          </p:nvPr>
        </p:nvGraphicFramePr>
        <p:xfrm>
          <a:off x="15348364" y="31486721"/>
          <a:ext cx="13329123" cy="5597470"/>
        </p:xfrm>
        <a:graphic>
          <a:graphicData uri="http://schemas.openxmlformats.org/drawingml/2006/table">
            <a:tbl>
              <a:tblPr firstRow="1" firstCol="1" bandRow="1">
                <a:tableStyleId>{5C22544A-7EE6-4342-B048-85BDC9FD1C3A}</a:tableStyleId>
              </a:tblPr>
              <a:tblGrid>
                <a:gridCol w="1198543">
                  <a:extLst>
                    <a:ext uri="{9D8B030D-6E8A-4147-A177-3AD203B41FA5}">
                      <a16:colId xmlns:a16="http://schemas.microsoft.com/office/drawing/2014/main" val="38610075"/>
                    </a:ext>
                  </a:extLst>
                </a:gridCol>
                <a:gridCol w="1237345">
                  <a:extLst>
                    <a:ext uri="{9D8B030D-6E8A-4147-A177-3AD203B41FA5}">
                      <a16:colId xmlns:a16="http://schemas.microsoft.com/office/drawing/2014/main" val="3814102126"/>
                    </a:ext>
                  </a:extLst>
                </a:gridCol>
                <a:gridCol w="1237345">
                  <a:extLst>
                    <a:ext uri="{9D8B030D-6E8A-4147-A177-3AD203B41FA5}">
                      <a16:colId xmlns:a16="http://schemas.microsoft.com/office/drawing/2014/main" val="3055260128"/>
                    </a:ext>
                  </a:extLst>
                </a:gridCol>
                <a:gridCol w="1435665">
                  <a:extLst>
                    <a:ext uri="{9D8B030D-6E8A-4147-A177-3AD203B41FA5}">
                      <a16:colId xmlns:a16="http://schemas.microsoft.com/office/drawing/2014/main" val="2964878772"/>
                    </a:ext>
                  </a:extLst>
                </a:gridCol>
                <a:gridCol w="1435665">
                  <a:extLst>
                    <a:ext uri="{9D8B030D-6E8A-4147-A177-3AD203B41FA5}">
                      <a16:colId xmlns:a16="http://schemas.microsoft.com/office/drawing/2014/main" val="1078510729"/>
                    </a:ext>
                  </a:extLst>
                </a:gridCol>
                <a:gridCol w="1212914">
                  <a:extLst>
                    <a:ext uri="{9D8B030D-6E8A-4147-A177-3AD203B41FA5}">
                      <a16:colId xmlns:a16="http://schemas.microsoft.com/office/drawing/2014/main" val="3767954425"/>
                    </a:ext>
                  </a:extLst>
                </a:gridCol>
                <a:gridCol w="1054833">
                  <a:extLst>
                    <a:ext uri="{9D8B030D-6E8A-4147-A177-3AD203B41FA5}">
                      <a16:colId xmlns:a16="http://schemas.microsoft.com/office/drawing/2014/main" val="3716463206"/>
                    </a:ext>
                  </a:extLst>
                </a:gridCol>
                <a:gridCol w="1054833">
                  <a:extLst>
                    <a:ext uri="{9D8B030D-6E8A-4147-A177-3AD203B41FA5}">
                      <a16:colId xmlns:a16="http://schemas.microsoft.com/office/drawing/2014/main" val="3695319472"/>
                    </a:ext>
                  </a:extLst>
                </a:gridCol>
                <a:gridCol w="1221537">
                  <a:extLst>
                    <a:ext uri="{9D8B030D-6E8A-4147-A177-3AD203B41FA5}">
                      <a16:colId xmlns:a16="http://schemas.microsoft.com/office/drawing/2014/main" val="1565084378"/>
                    </a:ext>
                  </a:extLst>
                </a:gridCol>
                <a:gridCol w="1221537">
                  <a:extLst>
                    <a:ext uri="{9D8B030D-6E8A-4147-A177-3AD203B41FA5}">
                      <a16:colId xmlns:a16="http://schemas.microsoft.com/office/drawing/2014/main" val="3801298938"/>
                    </a:ext>
                  </a:extLst>
                </a:gridCol>
                <a:gridCol w="1018906">
                  <a:extLst>
                    <a:ext uri="{9D8B030D-6E8A-4147-A177-3AD203B41FA5}">
                      <a16:colId xmlns:a16="http://schemas.microsoft.com/office/drawing/2014/main" val="2435917624"/>
                    </a:ext>
                  </a:extLst>
                </a:gridCol>
              </a:tblGrid>
              <a:tr h="227740">
                <a:tc rowSpan="3">
                  <a:txBody>
                    <a:bodyPr/>
                    <a:lstStyle/>
                    <a:p>
                      <a:pPr algn="ctr">
                        <a:lnSpc>
                          <a:spcPct val="107000"/>
                        </a:lnSpc>
                        <a:spcAft>
                          <a:spcPts val="800"/>
                        </a:spcAft>
                      </a:pPr>
                      <a:r>
                        <a:rPr lang="en-US" sz="2000" b="1" dirty="0" err="1">
                          <a:solidFill>
                            <a:schemeClr val="tx1"/>
                          </a:solidFill>
                          <a:effectLst/>
                          <a:latin typeface="Times New Roman" panose="02020603050405020304" pitchFamily="18" charset="0"/>
                          <a:cs typeface="Times New Roman" panose="02020603050405020304" pitchFamily="18" charset="0"/>
                        </a:rPr>
                        <a:t>Indicii</a:t>
                      </a:r>
                      <a:r>
                        <a:rPr lang="en-US" sz="2000" b="1" dirty="0">
                          <a:solidFill>
                            <a:schemeClr val="tx1"/>
                          </a:solidFill>
                          <a:effectLst/>
                          <a:latin typeface="Times New Roman" panose="02020603050405020304" pitchFamily="18" charset="0"/>
                          <a:cs typeface="Times New Roman" panose="02020603050405020304" pitchFamily="18" charset="0"/>
                        </a:rPr>
                        <a:t>* </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gridSpan="3">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Știuletele </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150"/>
                    </a:p>
                  </a:txBody>
                  <a:tcPr/>
                </a:tc>
                <a:tc hMerge="1">
                  <a:txBody>
                    <a:bodyPr/>
                    <a:lstStyle/>
                    <a:p>
                      <a:endParaRPr lang="en-150"/>
                    </a:p>
                  </a:txBody>
                  <a:tcPr/>
                </a:tc>
                <a:tc gridSpan="7">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Boabele </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extLst>
                  <a:ext uri="{0D108BD9-81ED-4DB2-BD59-A6C34878D82A}">
                    <a16:rowId xmlns:a16="http://schemas.microsoft.com/office/drawing/2014/main" val="837632200"/>
                  </a:ext>
                </a:extLst>
              </a:tr>
              <a:tr h="651447">
                <a:tc vMerge="1">
                  <a:txBody>
                    <a:bodyPr/>
                    <a:lstStyle/>
                    <a:p>
                      <a:endParaRPr lang="en-150"/>
                    </a:p>
                  </a:txBody>
                  <a:tcPr/>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Lungime,</a:t>
                      </a:r>
                      <a:endParaRPr lang="en-150" sz="2000" b="1">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cm</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Grosime, cm</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Greutate, </a:t>
                      </a:r>
                      <a:endParaRPr lang="en-150" sz="2000" b="1">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g</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No./ știulete</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Greutate, g</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ŋ, %</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Lung, mm</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Lățime mm</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Grosime,</a:t>
                      </a:r>
                      <a:endParaRPr lang="en-150" sz="2000" b="1">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mm</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MMB, </a:t>
                      </a:r>
                      <a:endParaRPr lang="en-150" sz="2000" b="1">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g</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8333737"/>
                  </a:ext>
                </a:extLst>
              </a:tr>
              <a:tr h="284559">
                <a:tc vMerge="1">
                  <a:txBody>
                    <a:bodyPr/>
                    <a:lstStyle/>
                    <a:p>
                      <a:endParaRPr lang="en-150"/>
                    </a:p>
                  </a:txBody>
                  <a:tcPr/>
                </a:tc>
                <a:tc gridSpan="10">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2020</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extLst>
                  <a:ext uri="{0D108BD9-81ED-4DB2-BD59-A6C34878D82A}">
                    <a16:rowId xmlns:a16="http://schemas.microsoft.com/office/drawing/2014/main" val="3834745436"/>
                  </a:ext>
                </a:extLst>
              </a:tr>
              <a:tr h="227740">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Media </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17.36</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4.24</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157.0</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565.4</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130.6</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83.1</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11.2</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8.17</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3.96</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235.5</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1980787"/>
                  </a:ext>
                </a:extLst>
              </a:tr>
              <a:tr h="227740">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s</a:t>
                      </a:r>
                      <a:r>
                        <a:rPr lang="en-US" sz="2000" b="1" baseline="30000" dirty="0">
                          <a:solidFill>
                            <a:schemeClr val="tx1"/>
                          </a:solidFill>
                          <a:effectLst/>
                          <a:latin typeface="Times New Roman" panose="02020603050405020304" pitchFamily="18" charset="0"/>
                          <a:cs typeface="Times New Roman" panose="02020603050405020304" pitchFamily="18" charset="0"/>
                        </a:rPr>
                        <a:t>2</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2.34</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0.09</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1896</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3524</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1346</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1.95</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1.20</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0.49</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0.15</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3661</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4577280"/>
                  </a:ext>
                </a:extLst>
              </a:tr>
              <a:tr h="227740">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s</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1.53</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0.30</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43,55</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59.36</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36.69</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1.39</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1.09</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0.70</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0.38</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60.5</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8446733"/>
                  </a:ext>
                </a:extLst>
              </a:tr>
              <a:tr h="227740">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CV, %</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8.85</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7.08</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27.7</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10.5</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28.1</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1.68</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9.79</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8.55</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9.64</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25.7</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2577340"/>
                  </a:ext>
                </a:extLst>
              </a:tr>
              <a:tr h="284559">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 </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gridSpan="10">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2021</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extLst>
                  <a:ext uri="{0D108BD9-81ED-4DB2-BD59-A6C34878D82A}">
                    <a16:rowId xmlns:a16="http://schemas.microsoft.com/office/drawing/2014/main" val="1180417921"/>
                  </a:ext>
                </a:extLst>
              </a:tr>
              <a:tr h="227740">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Media </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19.78</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4.53</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223.4</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584.1</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186.3</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83.3</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11.8</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8.31</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4.53</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309.1</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1952073"/>
                  </a:ext>
                </a:extLst>
              </a:tr>
              <a:tr h="227740">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s</a:t>
                      </a:r>
                      <a:r>
                        <a:rPr lang="en-US" sz="2000" b="1" baseline="30000" dirty="0">
                          <a:solidFill>
                            <a:schemeClr val="tx1"/>
                          </a:solidFill>
                          <a:effectLst/>
                          <a:latin typeface="Times New Roman" panose="02020603050405020304" pitchFamily="18" charset="0"/>
                          <a:cs typeface="Times New Roman" panose="02020603050405020304" pitchFamily="18" charset="0"/>
                        </a:rPr>
                        <a:t>2</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2.82</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0.05</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1481</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5763</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970.4</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2.24</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0.59</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0.54</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0.22</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2104</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0897091"/>
                  </a:ext>
                </a:extLst>
              </a:tr>
              <a:tr h="227740">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s</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1.63</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0.20</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38.44</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75.92</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31.12</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1.44</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0.73</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0.75</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0.51</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45.8</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660046"/>
                  </a:ext>
                </a:extLst>
              </a:tr>
              <a:tr h="227740">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CV, %</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8.50</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5.32</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17.2</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12.9</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16.7</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1.72</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6.61</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8.71</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11.51</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14.8</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5974304"/>
                  </a:ext>
                </a:extLst>
              </a:tr>
              <a:tr h="284559">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 </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gridSpan="10">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2022</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tc hMerge="1">
                  <a:txBody>
                    <a:bodyPr/>
                    <a:lstStyle/>
                    <a:p>
                      <a:endParaRPr lang="en-150"/>
                    </a:p>
                  </a:txBody>
                  <a:tcPr/>
                </a:tc>
                <a:extLst>
                  <a:ext uri="{0D108BD9-81ED-4DB2-BD59-A6C34878D82A}">
                    <a16:rowId xmlns:a16="http://schemas.microsoft.com/office/drawing/2014/main" val="538709097"/>
                  </a:ext>
                </a:extLst>
              </a:tr>
              <a:tr h="227740">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Media </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19.90</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4.74</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233.5</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600.3</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195.9</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84.0</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12.2</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8.15</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4.44</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333.0</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894075"/>
                  </a:ext>
                </a:extLst>
              </a:tr>
              <a:tr h="227740">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s</a:t>
                      </a:r>
                      <a:r>
                        <a:rPr lang="en-US" sz="2000" b="1" baseline="30000" dirty="0">
                          <a:solidFill>
                            <a:schemeClr val="tx1"/>
                          </a:solidFill>
                          <a:effectLst/>
                          <a:latin typeface="Times New Roman" panose="02020603050405020304" pitchFamily="18" charset="0"/>
                          <a:cs typeface="Times New Roman" panose="02020603050405020304" pitchFamily="18" charset="0"/>
                        </a:rPr>
                        <a:t>2</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3.27</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0.09</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2363</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8097</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1583</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2.62</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0.95</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0.43</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0.15</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3197</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2026288"/>
                  </a:ext>
                </a:extLst>
              </a:tr>
              <a:tr h="227740">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s</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1.81</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0.31</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48.61</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89.99</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39.78</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1.62</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0.98</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0.65</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0.39</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56.5</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3598750"/>
                  </a:ext>
                </a:extLst>
              </a:tr>
              <a:tr h="227740">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CV, %</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9.09</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6.44</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a:solidFill>
                            <a:schemeClr val="tx1"/>
                          </a:solidFill>
                          <a:effectLst/>
                          <a:latin typeface="Times New Roman" panose="02020603050405020304" pitchFamily="18" charset="0"/>
                          <a:cs typeface="Times New Roman" panose="02020603050405020304" pitchFamily="18" charset="0"/>
                        </a:rPr>
                        <a:t>20.82</a:t>
                      </a:r>
                      <a:endParaRPr lang="en-150"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15.0</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20.3</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1.93</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8.02</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8.02</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8.73</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b="1" dirty="0">
                          <a:solidFill>
                            <a:schemeClr val="tx1"/>
                          </a:solidFill>
                          <a:effectLst/>
                          <a:latin typeface="Times New Roman" panose="02020603050405020304" pitchFamily="18" charset="0"/>
                          <a:cs typeface="Times New Roman" panose="02020603050405020304" pitchFamily="18" charset="0"/>
                        </a:rPr>
                        <a:t>8.7</a:t>
                      </a:r>
                      <a:endParaRPr lang="en-150"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6146271"/>
                  </a:ext>
                </a:extLst>
              </a:tr>
            </a:tbl>
          </a:graphicData>
        </a:graphic>
      </p:graphicFrame>
      <p:sp>
        <p:nvSpPr>
          <p:cNvPr id="30" name="TextBox 29">
            <a:extLst>
              <a:ext uri="{FF2B5EF4-FFF2-40B4-BE49-F238E27FC236}">
                <a16:creationId xmlns:a16="http://schemas.microsoft.com/office/drawing/2014/main" id="{FF905229-F6A3-4E84-A9F0-F17332D6362A}"/>
              </a:ext>
            </a:extLst>
          </p:cNvPr>
          <p:cNvSpPr txBox="1"/>
          <p:nvPr/>
        </p:nvSpPr>
        <p:spPr>
          <a:xfrm>
            <a:off x="1431556" y="36223121"/>
            <a:ext cx="13033376" cy="5632311"/>
          </a:xfrm>
          <a:prstGeom prst="rect">
            <a:avLst/>
          </a:prstGeom>
          <a:noFill/>
        </p:spPr>
        <p:txBody>
          <a:bodyPr wrap="square">
            <a:spAutoFit/>
          </a:bodyPr>
          <a:lstStyle/>
          <a:p>
            <a:pPr marL="540385" indent="-540385" algn="just"/>
            <a:r>
              <a:rPr lang="ro-RO" sz="2400" dirty="0">
                <a:effectLst/>
                <a:latin typeface="Times New Roman" panose="02020603050405020304" pitchFamily="18" charset="0"/>
                <a:ea typeface="Calibri" panose="020F0502020204030204" pitchFamily="34" charset="0"/>
                <a:cs typeface="Times New Roman" panose="02020603050405020304" pitchFamily="18" charset="0"/>
              </a:rPr>
              <a:t>Caracterele morfologice ale știuleților obținuți în cei trei ani, un an mai secetos- 2020 și ultimii doi ani cu perioade mai puțin evidențe de secetă, au fost specifice. Astfel, în anul secetos lungimea medie a știuleților a pierdut circa 2.5 cm, iar grosimea acestora s-a redus cu 0,5 cm. Știuleții au cântărit mai puțin cu 40-60 g și au format cu 150 boabe mai puține. Boabele de pe știuleți au cântărit mai puțin cu 76.5 g și au avut masa a o mie de boabe redusă cu 97.5 g. Randamentul în boabe al știuleților a fost redus cu circa 1 %. Bobul de porumb a avut lungimi mai mici cu1,0 mm, lățimea s-a menținut constantă, iar grosimea a scăzut cu 0,48 mm.</a:t>
            </a:r>
          </a:p>
          <a:p>
            <a:pPr marL="540385" indent="-540385" algn="just"/>
            <a:r>
              <a:rPr lang="ro-RO" sz="2400" dirty="0">
                <a:effectLst/>
                <a:latin typeface="Times New Roman" panose="02020603050405020304" pitchFamily="18" charset="0"/>
                <a:ea typeface="Calibri" panose="020F0502020204030204" pitchFamily="34" charset="0"/>
                <a:cs typeface="Times New Roman" panose="02020603050405020304" pitchFamily="18" charset="0"/>
              </a:rPr>
              <a:t>Între toate caracterele studiate s-au stabilit corelații simple, cu unele diferențieri. Între dimensiunile și biomasa știuleților și boabelor corelațiile au fost pozitive și foarte semnificative. </a:t>
            </a:r>
            <a:endParaRPr lang="en-150" sz="24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just"/>
            <a:r>
              <a:rPr lang="ro-RO" sz="2400" dirty="0">
                <a:effectLst/>
                <a:latin typeface="Times New Roman" panose="02020603050405020304" pitchFamily="18" charset="0"/>
                <a:ea typeface="Calibri" panose="020F0502020204030204" pitchFamily="34" charset="0"/>
                <a:cs typeface="Times New Roman" panose="02020603050405020304" pitchFamily="18" charset="0"/>
              </a:rPr>
              <a:t>Corelații negative s-au observat între randamentul în boabe al știuleților cu toate celelalte caractere, în toți anii. Dintre cei trei ani, perioadele de secetă, mai lungi sau mai scurte, au avut înfluența cea mai evidentă în primul an de cultyră al hibridului Felix.</a:t>
            </a:r>
            <a:endParaRPr lang="en-150" sz="24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just"/>
            <a:r>
              <a:rPr lang="ro-RO" sz="2400" dirty="0">
                <a:effectLst/>
                <a:latin typeface="Times New Roman" panose="02020603050405020304" pitchFamily="18" charset="0"/>
                <a:ea typeface="Calibri" panose="020F0502020204030204" pitchFamily="34" charset="0"/>
                <a:cs typeface="Times New Roman" panose="02020603050405020304" pitchFamily="18" charset="0"/>
              </a:rPr>
              <a:t>Indicii statistici studiați au demonstrat valori medii afectate de perioadele de secetă din anii respectivi, iar variabilitatea caracterelor analizate s-a situat de la procente scăzute spre medii și mai rar foarte ridicate.</a:t>
            </a:r>
            <a:endParaRPr lang="en-150"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FE9183E9-05CE-4043-8F1C-61FE4BB55599}"/>
              </a:ext>
            </a:extLst>
          </p:cNvPr>
          <p:cNvSpPr txBox="1"/>
          <p:nvPr/>
        </p:nvSpPr>
        <p:spPr>
          <a:xfrm>
            <a:off x="15139986" y="38111584"/>
            <a:ext cx="13537501" cy="4419800"/>
          </a:xfrm>
          <a:prstGeom prst="rect">
            <a:avLst/>
          </a:prstGeom>
          <a:noFill/>
        </p:spPr>
        <p:txBody>
          <a:bodyPr wrap="square">
            <a:spAutoFit/>
          </a:bodyPr>
          <a:lstStyle/>
          <a:p>
            <a:pPr lvl="0" algn="just">
              <a:lnSpc>
                <a:spcPct val="107000"/>
              </a:lnSpc>
            </a:pPr>
            <a:r>
              <a:rPr lang="en-150" sz="2400" dirty="0">
                <a:effectLst/>
                <a:latin typeface="Times New Roman" panose="02020603050405020304" pitchFamily="18" charset="0"/>
                <a:ea typeface="Times New Roman" panose="02020603050405020304" pitchFamily="18" charset="0"/>
                <a:cs typeface="Times New Roman" panose="02020603050405020304" pitchFamily="18" charset="0"/>
              </a:rPr>
              <a:t>ALTER, S., BADER, K. C., SPANNAGL, M., WANG, Y., BAUER, E., SCHÖN, C. C. Drought DB: an expert-curated compilation of plant drought stress genes and their homologs in nine species</a:t>
            </a: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150" sz="2400" dirty="0">
                <a:effectLst/>
                <a:latin typeface="Times New Roman" panose="02020603050405020304" pitchFamily="18" charset="0"/>
                <a:ea typeface="Times New Roman" panose="02020603050405020304" pitchFamily="18" charset="0"/>
                <a:cs typeface="Times New Roman" panose="02020603050405020304" pitchFamily="18" charset="0"/>
              </a:rPr>
              <a:t>(2015). Database</a:t>
            </a: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 USA.</a:t>
            </a:r>
            <a:endParaRPr lang="en-150"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n-150" sz="2400" dirty="0">
                <a:effectLst/>
                <a:latin typeface="Times New Roman" panose="02020603050405020304" pitchFamily="18" charset="0"/>
                <a:ea typeface="Times New Roman" panose="02020603050405020304" pitchFamily="18" charset="0"/>
                <a:cs typeface="Times New Roman" panose="02020603050405020304" pitchFamily="18" charset="0"/>
              </a:rPr>
              <a:t>ARAÚJO, S. S., BEEBE, S., CRESPI, M., DELBREIL, B., GONZÁLEZ, E. M., GRUBER, V., et al. Abiotic stress responses in legumes: strategies used to cope with environmental challenges</a:t>
            </a: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150" sz="2400" dirty="0">
                <a:effectLst/>
                <a:latin typeface="Times New Roman" panose="02020603050405020304" pitchFamily="18" charset="0"/>
                <a:ea typeface="Times New Roman" panose="02020603050405020304" pitchFamily="18" charset="0"/>
                <a:cs typeface="Times New Roman" panose="02020603050405020304" pitchFamily="18" charset="0"/>
              </a:rPr>
              <a:t>2015. Crit</a:t>
            </a: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ical</a:t>
            </a:r>
            <a:r>
              <a:rPr lang="en-150" sz="2400" dirty="0">
                <a:effectLst/>
                <a:latin typeface="Times New Roman" panose="02020603050405020304" pitchFamily="18" charset="0"/>
                <a:ea typeface="Times New Roman" panose="02020603050405020304" pitchFamily="18" charset="0"/>
                <a:cs typeface="Times New Roman" panose="02020603050405020304" pitchFamily="18" charset="0"/>
              </a:rPr>
              <a:t> Re</a:t>
            </a: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views of</a:t>
            </a:r>
            <a:r>
              <a:rPr lang="en-150" sz="2400" dirty="0">
                <a:effectLst/>
                <a:latin typeface="Times New Roman" panose="02020603050405020304" pitchFamily="18" charset="0"/>
                <a:ea typeface="Times New Roman" panose="02020603050405020304" pitchFamily="18" charset="0"/>
                <a:cs typeface="Times New Roman" panose="02020603050405020304" pitchFamily="18" charset="0"/>
              </a:rPr>
              <a:t>. Plant Sci</a:t>
            </a: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enc</a:t>
            </a:r>
            <a:r>
              <a:rPr lang="ro-RO" sz="2400" i="1"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 Tennessee, USA</a:t>
            </a:r>
            <a:r>
              <a:rPr lang="en-150"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150"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n-150" sz="2400" dirty="0">
                <a:effectLst/>
                <a:latin typeface="Times New Roman" panose="02020603050405020304" pitchFamily="18" charset="0"/>
                <a:ea typeface="Times New Roman" panose="02020603050405020304" pitchFamily="18" charset="0"/>
                <a:cs typeface="Times New Roman" panose="02020603050405020304" pitchFamily="18" charset="0"/>
              </a:rPr>
              <a:t>ASHRAF, M. Inducing drought tolerance in plants: recent advances</a:t>
            </a: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150" sz="2400" dirty="0">
                <a:effectLst/>
                <a:latin typeface="Times New Roman" panose="02020603050405020304" pitchFamily="18" charset="0"/>
                <a:ea typeface="Times New Roman" panose="02020603050405020304" pitchFamily="18" charset="0"/>
                <a:cs typeface="Times New Roman" panose="02020603050405020304" pitchFamily="18" charset="0"/>
              </a:rPr>
              <a:t>2010. </a:t>
            </a:r>
            <a:r>
              <a:rPr lang="en-150" sz="2400" dirty="0" err="1">
                <a:effectLst/>
                <a:latin typeface="Times New Roman" panose="02020603050405020304" pitchFamily="18" charset="0"/>
                <a:ea typeface="Times New Roman" panose="02020603050405020304" pitchFamily="18" charset="0"/>
                <a:cs typeface="Times New Roman" panose="02020603050405020304" pitchFamily="18" charset="0"/>
              </a:rPr>
              <a:t>Biotechnol</a:t>
            </a: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ogy </a:t>
            </a:r>
            <a:r>
              <a:rPr lang="en-150" sz="2400" dirty="0">
                <a:effectLst/>
                <a:latin typeface="Times New Roman" panose="02020603050405020304" pitchFamily="18" charset="0"/>
                <a:ea typeface="Times New Roman" panose="02020603050405020304" pitchFamily="18" charset="0"/>
                <a:cs typeface="Times New Roman" panose="02020603050405020304" pitchFamily="18" charset="0"/>
              </a:rPr>
              <a:t>Adv</a:t>
            </a: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ances</a:t>
            </a:r>
            <a:r>
              <a:rPr lang="ro-RO"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Scotland</a:t>
            </a:r>
            <a:r>
              <a:rPr lang="en-150"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150"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n-150" sz="2400" dirty="0">
                <a:effectLst/>
                <a:latin typeface="Times New Roman" panose="02020603050405020304" pitchFamily="18" charset="0"/>
                <a:ea typeface="Times New Roman" panose="02020603050405020304" pitchFamily="18" charset="0"/>
                <a:cs typeface="Times New Roman" panose="02020603050405020304" pitchFamily="18" charset="0"/>
              </a:rPr>
              <a:t>BOURANIS, D., CHORIANOPOULOU, S. N., KOLLIAS, C., MANIOU, P., PROTONOTARIOS, V. E., SIYIANNIS, V. F., et al.</a:t>
            </a: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150" sz="2400" dirty="0">
                <a:effectLst/>
                <a:latin typeface="Times New Roman" panose="02020603050405020304" pitchFamily="18" charset="0"/>
                <a:ea typeface="Times New Roman" panose="02020603050405020304" pitchFamily="18" charset="0"/>
                <a:cs typeface="Times New Roman" panose="02020603050405020304" pitchFamily="18" charset="0"/>
              </a:rPr>
              <a:t>2006. Dynamics of aerenchyma distribution in the cortex of </a:t>
            </a:r>
            <a:r>
              <a:rPr lang="en-150" sz="2400" dirty="0" err="1">
                <a:effectLst/>
                <a:latin typeface="Times New Roman" panose="02020603050405020304" pitchFamily="18" charset="0"/>
                <a:ea typeface="Times New Roman" panose="02020603050405020304" pitchFamily="18" charset="0"/>
                <a:cs typeface="Times New Roman" panose="02020603050405020304" pitchFamily="18" charset="0"/>
              </a:rPr>
              <a:t>sulfate</a:t>
            </a:r>
            <a:r>
              <a:rPr lang="en-150" sz="2400" dirty="0">
                <a:effectLst/>
                <a:latin typeface="Times New Roman" panose="02020603050405020304" pitchFamily="18" charset="0"/>
                <a:ea typeface="Times New Roman" panose="02020603050405020304" pitchFamily="18" charset="0"/>
                <a:cs typeface="Times New Roman" panose="02020603050405020304" pitchFamily="18" charset="0"/>
              </a:rPr>
              <a:t>-deprived adventitious roots of maize. Ann</a:t>
            </a: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als of</a:t>
            </a:r>
            <a:r>
              <a:rPr lang="en-150" sz="2400" dirty="0">
                <a:effectLst/>
                <a:latin typeface="Times New Roman" panose="02020603050405020304" pitchFamily="18" charset="0"/>
                <a:ea typeface="Times New Roman" panose="02020603050405020304" pitchFamily="18" charset="0"/>
                <a:cs typeface="Times New Roman" panose="02020603050405020304" pitchFamily="18" charset="0"/>
              </a:rPr>
              <a:t> Bot</a:t>
            </a: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any</a:t>
            </a:r>
            <a:r>
              <a:rPr lang="ro-RO"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Oxford, UK</a:t>
            </a:r>
            <a:r>
              <a:rPr lang="ro-RO"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150"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1369</TotalTime>
  <Words>1567</Words>
  <Application>Microsoft Office PowerPoint</Application>
  <PresentationFormat>Custom</PresentationFormat>
  <Paragraphs>295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Bookman Old Style</vt:lpstr>
      <vt:lpstr>Calibri</vt:lpstr>
      <vt:lpstr>Cambria Math</vt:lpstr>
      <vt:lpstr>Georgia</vt:lpstr>
      <vt:lpstr>Times New Roman</vt:lpstr>
      <vt:lpstr>Office Theme</vt:lpstr>
      <vt:lpstr> VARIABILITATEA MORFOLOGIEI ȘTIULETELUI  HIBRIDULUI DE PORUMB FELIX  ÎN CONDIȚII  CLIMATICE CONTRASTANTE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Fruiting of Some Sweet Cherry Cultivars on SL64 Rootstock in the South-Eastern Part of Romania</dc:title>
  <dc:creator>Adrian</dc:creator>
  <cp:lastModifiedBy>aurel.badiu</cp:lastModifiedBy>
  <cp:revision>239</cp:revision>
  <dcterms:created xsi:type="dcterms:W3CDTF">2011-08-18T08:47:05Z</dcterms:created>
  <dcterms:modified xsi:type="dcterms:W3CDTF">2024-05-20T07:55:02Z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DDC012AB-C965-4FC5-865D-E46E5D17E317</vt:lpwstr>
  </property>
  <property fmtid="{D5CDD505-2E9C-101B-9397-08002B2CF9AE}" pid="3" name="ArticulatePath">
    <vt:lpwstr>Poster_Template_2019</vt:lpwstr>
  </property>
</Properties>
</file>