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10" d="100"/>
          <a:sy n="110" d="100"/>
        </p:scale>
        <p:origin x="1614"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800">
                <a:latin typeface="Times New Roman" panose="02020603050405020304" pitchFamily="18" charset="0"/>
                <a:cs typeface="Times New Roman" panose="02020603050405020304" pitchFamily="18" charset="0"/>
              </a:rPr>
              <a:t>Protein (%)</a:t>
            </a:r>
            <a:r>
              <a:rPr lang="ro-RO" sz="800">
                <a:latin typeface="Times New Roman" panose="02020603050405020304" pitchFamily="18" charset="0"/>
                <a:cs typeface="Times New Roman" panose="02020603050405020304" pitchFamily="18" charset="0"/>
              </a:rPr>
              <a:t> - HRO</a:t>
            </a:r>
            <a:endParaRPr lang="en-US" sz="800">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radarChart>
        <c:radarStyle val="marker"/>
        <c:varyColors val="0"/>
        <c:ser>
          <c:idx val="0"/>
          <c:order val="0"/>
          <c:tx>
            <c:strRef>
              <c:f>Sheet3!$J$6</c:f>
              <c:strCache>
                <c:ptCount val="1"/>
                <c:pt idx="0">
                  <c:v>Proteina (%)</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dLbls>
            <c:dLbl>
              <c:idx val="14"/>
              <c:layout>
                <c:manualLayout>
                  <c:x val="-4.1599260457591866E-2"/>
                  <c:y val="-1.29157248950597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B85-4724-859C-DD74ED7F6F3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Sheet3!$I$7:$I$21</c:f>
              <c:strCache>
                <c:ptCount val="15"/>
                <c:pt idx="0">
                  <c:v>HRO 1</c:v>
                </c:pt>
                <c:pt idx="1">
                  <c:v>HRO 2</c:v>
                </c:pt>
                <c:pt idx="2">
                  <c:v>HRO 3</c:v>
                </c:pt>
                <c:pt idx="3">
                  <c:v>HRO 4</c:v>
                </c:pt>
                <c:pt idx="4">
                  <c:v>HRO 5</c:v>
                </c:pt>
                <c:pt idx="5">
                  <c:v>HRO 6</c:v>
                </c:pt>
                <c:pt idx="6">
                  <c:v>HRO 7</c:v>
                </c:pt>
                <c:pt idx="7">
                  <c:v>HRO 8</c:v>
                </c:pt>
                <c:pt idx="8">
                  <c:v>HRO 9</c:v>
                </c:pt>
                <c:pt idx="9">
                  <c:v>HRO 10</c:v>
                </c:pt>
                <c:pt idx="10">
                  <c:v>HRO 11</c:v>
                </c:pt>
                <c:pt idx="11">
                  <c:v>HRO 12</c:v>
                </c:pt>
                <c:pt idx="12">
                  <c:v>HRO 13</c:v>
                </c:pt>
                <c:pt idx="13">
                  <c:v>HRO 14</c:v>
                </c:pt>
                <c:pt idx="14">
                  <c:v>AVERAGE</c:v>
                </c:pt>
              </c:strCache>
            </c:strRef>
          </c:cat>
          <c:val>
            <c:numRef>
              <c:f>Sheet3!$J$7:$J$21</c:f>
              <c:numCache>
                <c:formatCode>General</c:formatCode>
                <c:ptCount val="15"/>
                <c:pt idx="0">
                  <c:v>9.5</c:v>
                </c:pt>
                <c:pt idx="1">
                  <c:v>9.8000000000000007</c:v>
                </c:pt>
                <c:pt idx="2">
                  <c:v>10</c:v>
                </c:pt>
                <c:pt idx="3">
                  <c:v>9.5</c:v>
                </c:pt>
                <c:pt idx="4">
                  <c:v>9.1</c:v>
                </c:pt>
                <c:pt idx="5">
                  <c:v>8.5</c:v>
                </c:pt>
                <c:pt idx="6">
                  <c:v>8.6999999999999993</c:v>
                </c:pt>
                <c:pt idx="7">
                  <c:v>8.8000000000000007</c:v>
                </c:pt>
                <c:pt idx="8">
                  <c:v>8.6</c:v>
                </c:pt>
                <c:pt idx="9">
                  <c:v>9.1</c:v>
                </c:pt>
                <c:pt idx="10">
                  <c:v>9</c:v>
                </c:pt>
                <c:pt idx="11">
                  <c:v>9.9</c:v>
                </c:pt>
                <c:pt idx="12">
                  <c:v>9</c:v>
                </c:pt>
                <c:pt idx="13">
                  <c:v>8.9</c:v>
                </c:pt>
                <c:pt idx="14" formatCode="0.00">
                  <c:v>9.171428571428569</c:v>
                </c:pt>
              </c:numCache>
            </c:numRef>
          </c:val>
          <c:extLst>
            <c:ext xmlns:c16="http://schemas.microsoft.com/office/drawing/2014/chart" uri="{C3380CC4-5D6E-409C-BE32-E72D297353CC}">
              <c16:uniqueId val="{00000001-5B85-4724-859C-DD74ED7F6F36}"/>
            </c:ext>
          </c:extLst>
        </c:ser>
        <c:dLbls>
          <c:showLegendKey val="0"/>
          <c:showVal val="1"/>
          <c:showCatName val="0"/>
          <c:showSerName val="0"/>
          <c:showPercent val="0"/>
          <c:showBubbleSize val="0"/>
        </c:dLbls>
        <c:axId val="1768347648"/>
        <c:axId val="1768355808"/>
      </c:radarChart>
      <c:catAx>
        <c:axId val="17683476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68355808"/>
        <c:crosses val="autoZero"/>
        <c:auto val="1"/>
        <c:lblAlgn val="ctr"/>
        <c:lblOffset val="100"/>
        <c:noMultiLvlLbl val="0"/>
      </c:catAx>
      <c:valAx>
        <c:axId val="17683558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7683476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800" b="1">
                <a:latin typeface="Times New Roman" panose="02020603050405020304" pitchFamily="18" charset="0"/>
                <a:cs typeface="Times New Roman" panose="02020603050405020304" pitchFamily="18" charset="0"/>
              </a:rPr>
              <a:t>Protein (%)</a:t>
            </a:r>
            <a:r>
              <a:rPr lang="ro-RO" sz="800" b="1">
                <a:latin typeface="Times New Roman" panose="02020603050405020304" pitchFamily="18" charset="0"/>
                <a:cs typeface="Times New Roman" panose="02020603050405020304" pitchFamily="18" charset="0"/>
              </a:rPr>
              <a:t> - HEX</a:t>
            </a:r>
            <a:r>
              <a:rPr lang="ro-RO" sz="800" b="1" baseline="0">
                <a:latin typeface="Times New Roman" panose="02020603050405020304" pitchFamily="18" charset="0"/>
                <a:cs typeface="Times New Roman" panose="02020603050405020304" pitchFamily="18" charset="0"/>
              </a:rPr>
              <a:t> RO</a:t>
            </a:r>
            <a:endParaRPr lang="en-US" sz="800" b="1">
              <a:latin typeface="Times New Roman" panose="02020603050405020304" pitchFamily="18" charset="0"/>
              <a:cs typeface="Times New Roman" panose="02020603050405020304" pitchFamily="18" charset="0"/>
            </a:endParaRPr>
          </a:p>
        </c:rich>
      </c:tx>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radarChart>
        <c:radarStyle val="marker"/>
        <c:varyColors val="0"/>
        <c:ser>
          <c:idx val="0"/>
          <c:order val="0"/>
          <c:tx>
            <c:strRef>
              <c:f>Sheet3!$P$6</c:f>
              <c:strCache>
                <c:ptCount val="1"/>
                <c:pt idx="0">
                  <c:v>Proteina (%)</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Sheet3!$O$7:$O$21</c:f>
              <c:strCache>
                <c:ptCount val="15"/>
                <c:pt idx="0">
                  <c:v>HEX RO 1</c:v>
                </c:pt>
                <c:pt idx="1">
                  <c:v>HEX RO 2</c:v>
                </c:pt>
                <c:pt idx="2">
                  <c:v>HEX RO 3</c:v>
                </c:pt>
                <c:pt idx="3">
                  <c:v>HEX RO 4</c:v>
                </c:pt>
                <c:pt idx="4">
                  <c:v>HEX RO 5</c:v>
                </c:pt>
                <c:pt idx="5">
                  <c:v>HEX RO 6</c:v>
                </c:pt>
                <c:pt idx="6">
                  <c:v>HEX RO 7</c:v>
                </c:pt>
                <c:pt idx="7">
                  <c:v>HEX RO 8</c:v>
                </c:pt>
                <c:pt idx="8">
                  <c:v>HEX RO 9</c:v>
                </c:pt>
                <c:pt idx="9">
                  <c:v>HEX RO 10</c:v>
                </c:pt>
                <c:pt idx="10">
                  <c:v>HEX RO 11</c:v>
                </c:pt>
                <c:pt idx="11">
                  <c:v>HEX RO 12</c:v>
                </c:pt>
                <c:pt idx="12">
                  <c:v>HEX RO 13</c:v>
                </c:pt>
                <c:pt idx="13">
                  <c:v>HEX RO 14</c:v>
                </c:pt>
                <c:pt idx="14">
                  <c:v>AVERAGE</c:v>
                </c:pt>
              </c:strCache>
            </c:strRef>
          </c:cat>
          <c:val>
            <c:numRef>
              <c:f>Sheet3!$P$7:$P$21</c:f>
              <c:numCache>
                <c:formatCode>General</c:formatCode>
                <c:ptCount val="15"/>
                <c:pt idx="0">
                  <c:v>7.9</c:v>
                </c:pt>
                <c:pt idx="1">
                  <c:v>7.7</c:v>
                </c:pt>
                <c:pt idx="2">
                  <c:v>8.5</c:v>
                </c:pt>
                <c:pt idx="3">
                  <c:v>8.8000000000000007</c:v>
                </c:pt>
                <c:pt idx="4">
                  <c:v>8.6999999999999993</c:v>
                </c:pt>
                <c:pt idx="5">
                  <c:v>9.1999999999999993</c:v>
                </c:pt>
                <c:pt idx="6">
                  <c:v>9.5</c:v>
                </c:pt>
                <c:pt idx="7">
                  <c:v>10.1</c:v>
                </c:pt>
                <c:pt idx="8">
                  <c:v>8.9</c:v>
                </c:pt>
                <c:pt idx="9">
                  <c:v>8.5</c:v>
                </c:pt>
                <c:pt idx="10">
                  <c:v>8.4</c:v>
                </c:pt>
                <c:pt idx="11">
                  <c:v>9</c:v>
                </c:pt>
                <c:pt idx="12">
                  <c:v>9</c:v>
                </c:pt>
                <c:pt idx="13">
                  <c:v>8.6999999999999993</c:v>
                </c:pt>
                <c:pt idx="14" formatCode="0.00">
                  <c:v>8.7785714285714302</c:v>
                </c:pt>
              </c:numCache>
            </c:numRef>
          </c:val>
          <c:extLst>
            <c:ext xmlns:c16="http://schemas.microsoft.com/office/drawing/2014/chart" uri="{C3380CC4-5D6E-409C-BE32-E72D297353CC}">
              <c16:uniqueId val="{00000000-A67D-4B12-80D8-26F0B33E55BD}"/>
            </c:ext>
          </c:extLst>
        </c:ser>
        <c:dLbls>
          <c:showLegendKey val="0"/>
          <c:showVal val="0"/>
          <c:showCatName val="0"/>
          <c:showSerName val="0"/>
          <c:showPercent val="0"/>
          <c:showBubbleSize val="0"/>
        </c:dLbls>
        <c:axId val="1978140192"/>
        <c:axId val="1978151712"/>
      </c:radarChart>
      <c:catAx>
        <c:axId val="1978140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978151712"/>
        <c:crosses val="autoZero"/>
        <c:auto val="1"/>
        <c:lblAlgn val="ctr"/>
        <c:lblOffset val="100"/>
        <c:noMultiLvlLbl val="0"/>
      </c:catAx>
      <c:valAx>
        <c:axId val="197815171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7814019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o-RO" sz="800" b="1">
                <a:latin typeface="Times New Roman" panose="02020603050405020304" pitchFamily="18" charset="0"/>
                <a:cs typeface="Times New Roman" panose="02020603050405020304" pitchFamily="18" charset="0"/>
              </a:rPr>
              <a:t>Oil</a:t>
            </a:r>
            <a:r>
              <a:rPr lang="en-US" sz="800" b="1">
                <a:latin typeface="Times New Roman" panose="02020603050405020304" pitchFamily="18" charset="0"/>
                <a:cs typeface="Times New Roman" panose="02020603050405020304" pitchFamily="18" charset="0"/>
              </a:rPr>
              <a:t> (%)</a:t>
            </a:r>
            <a:r>
              <a:rPr lang="ro-RO" sz="800" b="1">
                <a:latin typeface="Times New Roman" panose="02020603050405020304" pitchFamily="18" charset="0"/>
                <a:cs typeface="Times New Roman" panose="02020603050405020304" pitchFamily="18" charset="0"/>
              </a:rPr>
              <a:t> - HRO</a:t>
            </a:r>
            <a:endParaRPr lang="en-US" sz="800" b="1">
              <a:latin typeface="Times New Roman" panose="02020603050405020304" pitchFamily="18" charset="0"/>
              <a:cs typeface="Times New Roman" panose="02020603050405020304" pitchFamily="18" charset="0"/>
            </a:endParaRPr>
          </a:p>
        </c:rich>
      </c:tx>
      <c:layout>
        <c:manualLayout>
          <c:xMode val="edge"/>
          <c:yMode val="edge"/>
          <c:x val="0.29487973137487367"/>
          <c:y val="7.5901328273244778E-2"/>
        </c:manualLayout>
      </c:layout>
      <c:overlay val="0"/>
      <c:spPr>
        <a:noFill/>
        <a:ln>
          <a:noFill/>
        </a:ln>
        <a:effectLst/>
      </c:spPr>
      <c:txPr>
        <a:bodyPr rot="0" spcFirstLastPara="1" vertOverflow="ellipsis" vert="horz" wrap="square" anchor="ctr" anchorCtr="1"/>
        <a:lstStyle/>
        <a:p>
          <a:pP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radarChart>
        <c:radarStyle val="marker"/>
        <c:varyColors val="0"/>
        <c:ser>
          <c:idx val="0"/>
          <c:order val="0"/>
          <c:tx>
            <c:strRef>
              <c:f>Sheet3!$J$6</c:f>
              <c:strCache>
                <c:ptCount val="1"/>
                <c:pt idx="0">
                  <c:v>Proteina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Sheet3!$I$7:$I$21</c:f>
              <c:strCache>
                <c:ptCount val="15"/>
                <c:pt idx="0">
                  <c:v>HRO 1</c:v>
                </c:pt>
                <c:pt idx="1">
                  <c:v>HRO 2</c:v>
                </c:pt>
                <c:pt idx="2">
                  <c:v>HRO 3</c:v>
                </c:pt>
                <c:pt idx="3">
                  <c:v>HRO 4</c:v>
                </c:pt>
                <c:pt idx="4">
                  <c:v>HRO 5</c:v>
                </c:pt>
                <c:pt idx="5">
                  <c:v>HRO 6</c:v>
                </c:pt>
                <c:pt idx="6">
                  <c:v>HRO 7</c:v>
                </c:pt>
                <c:pt idx="7">
                  <c:v>HRO 8</c:v>
                </c:pt>
                <c:pt idx="8">
                  <c:v>HRO 9</c:v>
                </c:pt>
                <c:pt idx="9">
                  <c:v>HRO 10</c:v>
                </c:pt>
                <c:pt idx="10">
                  <c:v>HRO 11</c:v>
                </c:pt>
                <c:pt idx="11">
                  <c:v>HRO 12</c:v>
                </c:pt>
                <c:pt idx="12">
                  <c:v>HRO 13</c:v>
                </c:pt>
                <c:pt idx="13">
                  <c:v>HRO 14</c:v>
                </c:pt>
                <c:pt idx="14">
                  <c:v>AVERAGE</c:v>
                </c:pt>
              </c:strCache>
            </c:strRef>
          </c:cat>
          <c:val>
            <c:numRef>
              <c:f>Sheet3!$J$7:$J$21</c:f>
            </c:numRef>
          </c:val>
          <c:extLst>
            <c:ext xmlns:c16="http://schemas.microsoft.com/office/drawing/2014/chart" uri="{C3380CC4-5D6E-409C-BE32-E72D297353CC}">
              <c16:uniqueId val="{00000000-4C12-4CB5-B33E-29456FBA6B69}"/>
            </c:ext>
          </c:extLst>
        </c:ser>
        <c:ser>
          <c:idx val="1"/>
          <c:order val="1"/>
          <c:tx>
            <c:strRef>
              <c:f>Sheet3!$K$6</c:f>
              <c:strCache>
                <c:ptCount val="1"/>
                <c:pt idx="0">
                  <c:v>Ulei (%)</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FF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Sheet3!$I$7:$I$21</c:f>
              <c:strCache>
                <c:ptCount val="15"/>
                <c:pt idx="0">
                  <c:v>HRO 1</c:v>
                </c:pt>
                <c:pt idx="1">
                  <c:v>HRO 2</c:v>
                </c:pt>
                <c:pt idx="2">
                  <c:v>HRO 3</c:v>
                </c:pt>
                <c:pt idx="3">
                  <c:v>HRO 4</c:v>
                </c:pt>
                <c:pt idx="4">
                  <c:v>HRO 5</c:v>
                </c:pt>
                <c:pt idx="5">
                  <c:v>HRO 6</c:v>
                </c:pt>
                <c:pt idx="6">
                  <c:v>HRO 7</c:v>
                </c:pt>
                <c:pt idx="7">
                  <c:v>HRO 8</c:v>
                </c:pt>
                <c:pt idx="8">
                  <c:v>HRO 9</c:v>
                </c:pt>
                <c:pt idx="9">
                  <c:v>HRO 10</c:v>
                </c:pt>
                <c:pt idx="10">
                  <c:v>HRO 11</c:v>
                </c:pt>
                <c:pt idx="11">
                  <c:v>HRO 12</c:v>
                </c:pt>
                <c:pt idx="12">
                  <c:v>HRO 13</c:v>
                </c:pt>
                <c:pt idx="13">
                  <c:v>HRO 14</c:v>
                </c:pt>
                <c:pt idx="14">
                  <c:v>AVERAGE</c:v>
                </c:pt>
              </c:strCache>
            </c:strRef>
          </c:cat>
          <c:val>
            <c:numRef>
              <c:f>Sheet3!$K$7:$K$21</c:f>
              <c:numCache>
                <c:formatCode>General</c:formatCode>
                <c:ptCount val="15"/>
                <c:pt idx="0">
                  <c:v>6.1</c:v>
                </c:pt>
                <c:pt idx="1">
                  <c:v>5.9</c:v>
                </c:pt>
                <c:pt idx="2">
                  <c:v>6</c:v>
                </c:pt>
                <c:pt idx="3">
                  <c:v>5.5</c:v>
                </c:pt>
                <c:pt idx="4">
                  <c:v>5.9</c:v>
                </c:pt>
                <c:pt idx="5">
                  <c:v>5.4</c:v>
                </c:pt>
                <c:pt idx="6">
                  <c:v>5.2</c:v>
                </c:pt>
                <c:pt idx="7">
                  <c:v>5.7</c:v>
                </c:pt>
                <c:pt idx="8">
                  <c:v>4.9000000000000004</c:v>
                </c:pt>
                <c:pt idx="9">
                  <c:v>4.9000000000000004</c:v>
                </c:pt>
                <c:pt idx="10">
                  <c:v>5.4</c:v>
                </c:pt>
                <c:pt idx="11">
                  <c:v>5.6</c:v>
                </c:pt>
                <c:pt idx="12">
                  <c:v>5.0999999999999996</c:v>
                </c:pt>
                <c:pt idx="13">
                  <c:v>5</c:v>
                </c:pt>
                <c:pt idx="14" formatCode="0.00">
                  <c:v>5.4714285714285706</c:v>
                </c:pt>
              </c:numCache>
            </c:numRef>
          </c:val>
          <c:extLst>
            <c:ext xmlns:c16="http://schemas.microsoft.com/office/drawing/2014/chart" uri="{C3380CC4-5D6E-409C-BE32-E72D297353CC}">
              <c16:uniqueId val="{00000001-4C12-4CB5-B33E-29456FBA6B69}"/>
            </c:ext>
          </c:extLst>
        </c:ser>
        <c:dLbls>
          <c:showLegendKey val="0"/>
          <c:showVal val="0"/>
          <c:showCatName val="0"/>
          <c:showSerName val="0"/>
          <c:showPercent val="0"/>
          <c:showBubbleSize val="0"/>
        </c:dLbls>
        <c:axId val="1978139712"/>
        <c:axId val="1978132512"/>
      </c:radarChart>
      <c:catAx>
        <c:axId val="1978139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978132512"/>
        <c:crosses val="autoZero"/>
        <c:auto val="1"/>
        <c:lblAlgn val="ctr"/>
        <c:lblOffset val="100"/>
        <c:noMultiLvlLbl val="0"/>
      </c:catAx>
      <c:valAx>
        <c:axId val="1978132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97813971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o-RO" sz="800" b="1">
                <a:latin typeface="Times New Roman" panose="02020603050405020304" pitchFamily="18" charset="0"/>
                <a:cs typeface="Times New Roman" panose="02020603050405020304" pitchFamily="18" charset="0"/>
              </a:rPr>
              <a:t>Oil</a:t>
            </a:r>
            <a:r>
              <a:rPr lang="en-US" sz="800" b="1">
                <a:latin typeface="Times New Roman" panose="02020603050405020304" pitchFamily="18" charset="0"/>
                <a:cs typeface="Times New Roman" panose="02020603050405020304" pitchFamily="18" charset="0"/>
              </a:rPr>
              <a:t> (%)</a:t>
            </a:r>
            <a:r>
              <a:rPr lang="ro-RO" sz="800" b="1">
                <a:latin typeface="Times New Roman" panose="02020603050405020304" pitchFamily="18" charset="0"/>
                <a:cs typeface="Times New Roman" panose="02020603050405020304" pitchFamily="18" charset="0"/>
              </a:rPr>
              <a:t> - HEX RO</a:t>
            </a:r>
            <a:endParaRPr lang="en-US" sz="800" b="1">
              <a:latin typeface="Times New Roman" panose="02020603050405020304" pitchFamily="18" charset="0"/>
              <a:cs typeface="Times New Roman" panose="02020603050405020304" pitchFamily="18" charset="0"/>
            </a:endParaRPr>
          </a:p>
        </c:rich>
      </c:tx>
      <c:layout>
        <c:manualLayout>
          <c:xMode val="edge"/>
          <c:yMode val="edge"/>
          <c:x val="0.26300232856526717"/>
          <c:y val="1.4765676398862728E-2"/>
        </c:manualLayout>
      </c:layout>
      <c:overlay val="0"/>
      <c:spPr>
        <a:noFill/>
        <a:ln>
          <a:noFill/>
        </a:ln>
        <a:effectLst/>
      </c:spPr>
      <c:txPr>
        <a:bodyPr rot="0" spcFirstLastPara="1" vertOverflow="ellipsis" vert="horz" wrap="square" anchor="ctr" anchorCtr="1"/>
        <a:lstStyle/>
        <a:p>
          <a:pPr algn="ctr">
            <a:defRPr sz="800" b="1"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2593256286512573"/>
          <c:y val="0.17864844848035191"/>
          <c:w val="0.48672529845059692"/>
          <c:h val="0.75090422585987993"/>
        </c:manualLayout>
      </c:layout>
      <c:radarChart>
        <c:radarStyle val="marker"/>
        <c:varyColors val="0"/>
        <c:ser>
          <c:idx val="0"/>
          <c:order val="0"/>
          <c:tx>
            <c:strRef>
              <c:f>Sheet3!$P$6</c:f>
              <c:strCache>
                <c:ptCount val="1"/>
                <c:pt idx="0">
                  <c:v>Proteina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Sheet3!$O$7:$O$21</c:f>
              <c:strCache>
                <c:ptCount val="15"/>
                <c:pt idx="0">
                  <c:v>HEX RO 1</c:v>
                </c:pt>
                <c:pt idx="1">
                  <c:v>HEX RO 2</c:v>
                </c:pt>
                <c:pt idx="2">
                  <c:v>HEX RO 3</c:v>
                </c:pt>
                <c:pt idx="3">
                  <c:v>HEX RO 4</c:v>
                </c:pt>
                <c:pt idx="4">
                  <c:v>HEX RO 5</c:v>
                </c:pt>
                <c:pt idx="5">
                  <c:v>HEX RO 6</c:v>
                </c:pt>
                <c:pt idx="6">
                  <c:v>HEX RO 7</c:v>
                </c:pt>
                <c:pt idx="7">
                  <c:v>HEX RO 8</c:v>
                </c:pt>
                <c:pt idx="8">
                  <c:v>HEX RO 9</c:v>
                </c:pt>
                <c:pt idx="9">
                  <c:v>HEX RO 10</c:v>
                </c:pt>
                <c:pt idx="10">
                  <c:v>HEX RO 11</c:v>
                </c:pt>
                <c:pt idx="11">
                  <c:v>HEX RO 12</c:v>
                </c:pt>
                <c:pt idx="12">
                  <c:v>HEX RO 13</c:v>
                </c:pt>
                <c:pt idx="13">
                  <c:v>HEX RO 14</c:v>
                </c:pt>
                <c:pt idx="14">
                  <c:v>AVERAGE</c:v>
                </c:pt>
              </c:strCache>
            </c:strRef>
          </c:cat>
          <c:val>
            <c:numRef>
              <c:f>Sheet3!$P$7:$P$21</c:f>
            </c:numRef>
          </c:val>
          <c:extLst>
            <c:ext xmlns:c16="http://schemas.microsoft.com/office/drawing/2014/chart" uri="{C3380CC4-5D6E-409C-BE32-E72D297353CC}">
              <c16:uniqueId val="{00000000-3D26-4FD5-9240-50CC4B656A7E}"/>
            </c:ext>
          </c:extLst>
        </c:ser>
        <c:ser>
          <c:idx val="1"/>
          <c:order val="1"/>
          <c:tx>
            <c:strRef>
              <c:f>Sheet3!$Q$6</c:f>
              <c:strCache>
                <c:ptCount val="1"/>
                <c:pt idx="0">
                  <c:v>Ulei (%)</c:v>
                </c:pt>
              </c:strCache>
            </c:strRef>
          </c:tx>
          <c:spPr>
            <a:ln w="28575" cap="rnd">
              <a:solidFill>
                <a:schemeClr val="accent2"/>
              </a:solidFill>
              <a:round/>
            </a:ln>
            <a:effectLst/>
          </c:spPr>
          <c:marker>
            <c:symbol val="none"/>
          </c:marker>
          <c:dLbls>
            <c:dLbl>
              <c:idx val="0"/>
              <c:layout>
                <c:manualLayout>
                  <c:x val="0"/>
                  <c:y val="3.24074074074073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D26-4FD5-9240-50CC4B656A7E}"/>
                </c:ext>
              </c:extLst>
            </c:dLbl>
            <c:dLbl>
              <c:idx val="1"/>
              <c:layout>
                <c:manualLayout>
                  <c:x val="-8.0645161290323567E-3"/>
                  <c:y val="2.48833551906287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D26-4FD5-9240-50CC4B656A7E}"/>
                </c:ext>
              </c:extLst>
            </c:dLbl>
            <c:dLbl>
              <c:idx val="2"/>
              <c:layout>
                <c:manualLayout>
                  <c:x val="-2.4193548387096774E-2"/>
                  <c:y val="1.244167759531435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D26-4FD5-9240-50CC4B656A7E}"/>
                </c:ext>
              </c:extLst>
            </c:dLbl>
            <c:dLbl>
              <c:idx val="3"/>
              <c:layout>
                <c:manualLayout>
                  <c:x val="-2.4193548387096774E-2"/>
                  <c:y val="4.147225865104784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D26-4FD5-9240-50CC4B656A7E}"/>
                </c:ext>
              </c:extLst>
            </c:dLbl>
            <c:dLbl>
              <c:idx val="4"/>
              <c:layout>
                <c:manualLayout>
                  <c:x val="-2.4193548387096774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D26-4FD5-9240-50CC4B656A7E}"/>
                </c:ext>
              </c:extLst>
            </c:dLbl>
            <c:dLbl>
              <c:idx val="5"/>
              <c:layout>
                <c:manualLayout>
                  <c:x val="-2.9569892473118281E-2"/>
                  <c:y val="-1.2441677595314506E-2"/>
                </c:manualLayout>
              </c:layout>
              <c:spPr>
                <a:noFill/>
                <a:ln>
                  <a:noFill/>
                </a:ln>
                <a:effectLst/>
              </c:spPr>
              <c:txPr>
                <a:bodyPr rot="0" spcFirstLastPara="1" vertOverflow="ellipsis" vert="horz" wrap="square" lIns="38100" tIns="19050" rIns="38100" bIns="19050" anchor="ctr" anchorCtr="1">
                  <a:noAutofit/>
                </a:bodyPr>
                <a:lstStyle/>
                <a:p>
                  <a:pPr>
                    <a:defRPr sz="800" b="1" i="0" u="none" strike="noStrike" kern="1200" baseline="0">
                      <a:solidFill>
                        <a:srgbClr val="FF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3010752688172046E-2"/>
                      <c:h val="4.2301703824068802E-2"/>
                    </c:manualLayout>
                  </c15:layout>
                </c:ext>
                <c:ext xmlns:c16="http://schemas.microsoft.com/office/drawing/2014/chart" uri="{C3380CC4-5D6E-409C-BE32-E72D297353CC}">
                  <c16:uniqueId val="{00000006-3D26-4FD5-9240-50CC4B656A7E}"/>
                </c:ext>
              </c:extLst>
            </c:dLbl>
            <c:dLbl>
              <c:idx val="6"/>
              <c:layout>
                <c:manualLayout>
                  <c:x val="-1.6129032258064516E-2"/>
                  <c:y val="-3.73250327859432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D26-4FD5-9240-50CC4B656A7E}"/>
                </c:ext>
              </c:extLst>
            </c:dLbl>
            <c:dLbl>
              <c:idx val="7"/>
              <c:layout>
                <c:manualLayout>
                  <c:x val="-5.3763440860215058E-3"/>
                  <c:y val="-4.56194845161526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D26-4FD5-9240-50CC4B656A7E}"/>
                </c:ext>
              </c:extLst>
            </c:dLbl>
            <c:dLbl>
              <c:idx val="8"/>
              <c:layout>
                <c:manualLayout>
                  <c:x val="5.3763440860215058E-3"/>
                  <c:y val="-4.56194845161526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D26-4FD5-9240-50CC4B656A7E}"/>
                </c:ext>
              </c:extLst>
            </c:dLbl>
            <c:dLbl>
              <c:idx val="9"/>
              <c:layout>
                <c:manualLayout>
                  <c:x val="2.9569892473118229E-2"/>
                  <c:y val="-2.488335519062870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D26-4FD5-9240-50CC4B656A7E}"/>
                </c:ext>
              </c:extLst>
            </c:dLbl>
            <c:dLbl>
              <c:idx val="10"/>
              <c:layout>
                <c:manualLayout>
                  <c:x val="3.4946236559139782E-2"/>
                  <c:y val="4.147225865104632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D26-4FD5-9240-50CC4B656A7E}"/>
                </c:ext>
              </c:extLst>
            </c:dLbl>
            <c:dLbl>
              <c:idx val="11"/>
              <c:layout>
                <c:manualLayout>
                  <c:x val="2.6881720430107503E-2"/>
                  <c:y val="1.65889034604190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3D26-4FD5-9240-50CC4B656A7E}"/>
                </c:ext>
              </c:extLst>
            </c:dLbl>
            <c:dLbl>
              <c:idx val="12"/>
              <c:layout>
                <c:manualLayout>
                  <c:x val="2.6881720430107479E-2"/>
                  <c:y val="4.14722586510477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3D26-4FD5-9240-50CC4B656A7E}"/>
                </c:ext>
              </c:extLst>
            </c:dLbl>
            <c:dLbl>
              <c:idx val="13"/>
              <c:layout>
                <c:manualLayout>
                  <c:x val="2.7508890017780036E-2"/>
                  <c:y val="3.047786491668974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3D26-4FD5-9240-50CC4B656A7E}"/>
                </c:ext>
              </c:extLst>
            </c:dLbl>
            <c:dLbl>
              <c:idx val="14"/>
              <c:layout>
                <c:manualLayout>
                  <c:x val="1.1111111111111112E-2"/>
                  <c:y val="3.703703703703703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3D26-4FD5-9240-50CC4B656A7E}"/>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F0000"/>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Sheet3!$O$7:$O$21</c:f>
              <c:strCache>
                <c:ptCount val="15"/>
                <c:pt idx="0">
                  <c:v>HEX RO 1</c:v>
                </c:pt>
                <c:pt idx="1">
                  <c:v>HEX RO 2</c:v>
                </c:pt>
                <c:pt idx="2">
                  <c:v>HEX RO 3</c:v>
                </c:pt>
                <c:pt idx="3">
                  <c:v>HEX RO 4</c:v>
                </c:pt>
                <c:pt idx="4">
                  <c:v>HEX RO 5</c:v>
                </c:pt>
                <c:pt idx="5">
                  <c:v>HEX RO 6</c:v>
                </c:pt>
                <c:pt idx="6">
                  <c:v>HEX RO 7</c:v>
                </c:pt>
                <c:pt idx="7">
                  <c:v>HEX RO 8</c:v>
                </c:pt>
                <c:pt idx="8">
                  <c:v>HEX RO 9</c:v>
                </c:pt>
                <c:pt idx="9">
                  <c:v>HEX RO 10</c:v>
                </c:pt>
                <c:pt idx="10">
                  <c:v>HEX RO 11</c:v>
                </c:pt>
                <c:pt idx="11">
                  <c:v>HEX RO 12</c:v>
                </c:pt>
                <c:pt idx="12">
                  <c:v>HEX RO 13</c:v>
                </c:pt>
                <c:pt idx="13">
                  <c:v>HEX RO 14</c:v>
                </c:pt>
                <c:pt idx="14">
                  <c:v>AVERAGE</c:v>
                </c:pt>
              </c:strCache>
            </c:strRef>
          </c:cat>
          <c:val>
            <c:numRef>
              <c:f>Sheet3!$Q$7:$Q$21</c:f>
              <c:numCache>
                <c:formatCode>General</c:formatCode>
                <c:ptCount val="15"/>
                <c:pt idx="0">
                  <c:v>4.9000000000000004</c:v>
                </c:pt>
                <c:pt idx="1">
                  <c:v>4.9000000000000004</c:v>
                </c:pt>
                <c:pt idx="2">
                  <c:v>4.8</c:v>
                </c:pt>
                <c:pt idx="3">
                  <c:v>5.2</c:v>
                </c:pt>
                <c:pt idx="4">
                  <c:v>5.2</c:v>
                </c:pt>
                <c:pt idx="5">
                  <c:v>5.0999999999999996</c:v>
                </c:pt>
                <c:pt idx="6">
                  <c:v>4.9000000000000004</c:v>
                </c:pt>
                <c:pt idx="7">
                  <c:v>5</c:v>
                </c:pt>
                <c:pt idx="8">
                  <c:v>4.9000000000000004</c:v>
                </c:pt>
                <c:pt idx="9">
                  <c:v>5.3</c:v>
                </c:pt>
                <c:pt idx="10">
                  <c:v>5</c:v>
                </c:pt>
                <c:pt idx="11">
                  <c:v>5.9</c:v>
                </c:pt>
                <c:pt idx="12">
                  <c:v>5.7</c:v>
                </c:pt>
                <c:pt idx="13">
                  <c:v>5.3</c:v>
                </c:pt>
                <c:pt idx="14" formatCode="0.00">
                  <c:v>5.1499999999999995</c:v>
                </c:pt>
              </c:numCache>
            </c:numRef>
          </c:val>
          <c:extLst>
            <c:ext xmlns:c16="http://schemas.microsoft.com/office/drawing/2014/chart" uri="{C3380CC4-5D6E-409C-BE32-E72D297353CC}">
              <c16:uniqueId val="{00000010-3D26-4FD5-9240-50CC4B656A7E}"/>
            </c:ext>
          </c:extLst>
        </c:ser>
        <c:dLbls>
          <c:showLegendKey val="0"/>
          <c:showVal val="0"/>
          <c:showCatName val="0"/>
          <c:showSerName val="0"/>
          <c:showPercent val="0"/>
          <c:showBubbleSize val="0"/>
        </c:dLbls>
        <c:axId val="1978126272"/>
        <c:axId val="1978154112"/>
      </c:radarChart>
      <c:catAx>
        <c:axId val="1978126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978154112"/>
        <c:crosses val="autoZero"/>
        <c:auto val="1"/>
        <c:lblAlgn val="ctr"/>
        <c:lblOffset val="100"/>
        <c:noMultiLvlLbl val="0"/>
      </c:catAx>
      <c:valAx>
        <c:axId val="197815411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97812627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dirty="0"/>
              <a:t>Click icon to add picture</a:t>
            </a:r>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dirty="0"/>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5/20/2024</a:t>
            </a:fld>
            <a:endParaRPr lang="en-US" dirty="0"/>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dirty="0"/>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826" y="1687209"/>
            <a:ext cx="8369499" cy="764357"/>
          </a:xfrm>
          <a:ln>
            <a:solidFill>
              <a:schemeClr val="dk1"/>
            </a:solidFill>
          </a:ln>
        </p:spPr>
        <p:txBody>
          <a:bodyPr>
            <a:normAutofit fontScale="90000"/>
          </a:bodyPr>
          <a:lstStyle/>
          <a:p>
            <a:r>
              <a:rPr lang="ro-RO" sz="1800" kern="100" dirty="0">
                <a:effectLst/>
                <a:latin typeface="Calibri" panose="020F0502020204030204" pitchFamily="34" charset="0"/>
                <a:ea typeface="Calibri" panose="020F0502020204030204" pitchFamily="34" charset="0"/>
                <a:cs typeface="Times New Roman" panose="02020603050405020304" pitchFamily="18" charset="0"/>
              </a:rPr>
              <a:t/>
            </a:r>
            <a:br>
              <a:rPr lang="ro-RO" sz="1800" kern="100" dirty="0">
                <a:effectLst/>
                <a:latin typeface="Calibri" panose="020F0502020204030204" pitchFamily="34" charset="0"/>
                <a:ea typeface="Calibri" panose="020F0502020204030204" pitchFamily="34" charset="0"/>
                <a:cs typeface="Times New Roman" panose="02020603050405020304" pitchFamily="18" charset="0"/>
              </a:rPr>
            </a:br>
            <a:r>
              <a:rPr lang="ro-RO" sz="2200" b="1" kern="100" dirty="0">
                <a:effectLst/>
                <a:latin typeface="Calibri" panose="020F0502020204030204" pitchFamily="34" charset="0"/>
                <a:ea typeface="Calibri" panose="020F0502020204030204" pitchFamily="34" charset="0"/>
                <a:cs typeface="Times New Roman" panose="02020603050405020304" pitchFamily="18" charset="0"/>
              </a:rPr>
              <a:t>THE QUALITY OF CORN HYBRIDS CULTIVATED IN WEST PART OF </a:t>
            </a:r>
            <a:r>
              <a:rPr lang="ro-RO" sz="2200" b="1" kern="100" dirty="0" smtClean="0">
                <a:latin typeface="Calibri" panose="020F0502020204030204" pitchFamily="34" charset="0"/>
                <a:ea typeface="Calibri" panose="020F0502020204030204" pitchFamily="34" charset="0"/>
                <a:cs typeface="Times New Roman" panose="02020603050405020304" pitchFamily="18" charset="0"/>
              </a:rPr>
              <a:t>ROMANIA</a:t>
            </a:r>
            <a:r>
              <a:rPr lang="ro-RO" sz="2200" kern="100" dirty="0" smtClean="0">
                <a:latin typeface="Calibri" panose="020F0502020204030204" pitchFamily="34" charset="0"/>
                <a:ea typeface="Calibri" panose="020F0502020204030204" pitchFamily="34" charset="0"/>
                <a:cs typeface="Times New Roman" panose="02020603050405020304" pitchFamily="18" charset="0"/>
              </a:rPr>
              <a:t/>
            </a:r>
            <a:br>
              <a:rPr lang="ro-RO" sz="2200" kern="100" dirty="0" smtClean="0">
                <a:latin typeface="Calibri" panose="020F0502020204030204" pitchFamily="34" charset="0"/>
                <a:ea typeface="Calibri" panose="020F0502020204030204" pitchFamily="34" charset="0"/>
                <a:cs typeface="Times New Roman" panose="02020603050405020304" pitchFamily="18" charset="0"/>
              </a:rPr>
            </a:br>
            <a:r>
              <a:rPr lang="ro-RO" sz="1800" kern="100" dirty="0" err="1" smtClean="0">
                <a:latin typeface="Calibri" panose="020F0502020204030204" pitchFamily="34" charset="0"/>
                <a:ea typeface="Calibri" panose="020F0502020204030204" pitchFamily="34" charset="0"/>
                <a:cs typeface="Times New Roman" panose="02020603050405020304" pitchFamily="18" charset="0"/>
              </a:rPr>
              <a:t>Agapie</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 </a:t>
            </a:r>
            <a:r>
              <a:rPr lang="ro-RO" sz="1800" kern="100" dirty="0">
                <a:latin typeface="Calibri" panose="020F0502020204030204" pitchFamily="34" charset="0"/>
                <a:ea typeface="Calibri" panose="020F0502020204030204" pitchFamily="34" charset="0"/>
                <a:cs typeface="Times New Roman" panose="02020603050405020304" pitchFamily="18" charset="0"/>
              </a:rPr>
              <a:t>Alina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Laura, </a:t>
            </a:r>
            <a:r>
              <a:rPr lang="ro-RO" sz="1800" kern="100" dirty="0" err="1">
                <a:latin typeface="Calibri" panose="020F0502020204030204" pitchFamily="34" charset="0"/>
                <a:ea typeface="Calibri" panose="020F0502020204030204" pitchFamily="34" charset="0"/>
                <a:cs typeface="Times New Roman" panose="02020603050405020304" pitchFamily="18" charset="0"/>
              </a:rPr>
              <a:t>Jurjescu</a:t>
            </a:r>
            <a:r>
              <a:rPr lang="ro-RO" sz="1800" kern="100" dirty="0">
                <a:latin typeface="Calibri" panose="020F0502020204030204" pitchFamily="34" charset="0"/>
                <a:ea typeface="Calibri" panose="020F0502020204030204" pitchFamily="34" charset="0"/>
                <a:cs typeface="Times New Roman" panose="02020603050405020304" pitchFamily="18" charset="0"/>
              </a:rPr>
              <a:t>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Andreea, </a:t>
            </a:r>
            <a:r>
              <a:rPr lang="ro-RO" sz="1800" kern="100" dirty="0" err="1">
                <a:latin typeface="Calibri" panose="020F0502020204030204" pitchFamily="34" charset="0"/>
                <a:ea typeface="Calibri" panose="020F0502020204030204" pitchFamily="34" charset="0"/>
                <a:cs typeface="Times New Roman" panose="02020603050405020304" pitchFamily="18" charset="0"/>
              </a:rPr>
              <a:t>Horablaga</a:t>
            </a:r>
            <a:r>
              <a:rPr lang="ro-RO" sz="1800" kern="100" dirty="0">
                <a:latin typeface="Calibri" panose="020F0502020204030204" pitchFamily="34" charset="0"/>
                <a:ea typeface="Calibri" panose="020F0502020204030204" pitchFamily="34" charset="0"/>
                <a:cs typeface="Times New Roman" panose="02020603050405020304" pitchFamily="18" charset="0"/>
              </a:rPr>
              <a:t> Nicolae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Marinel, </a:t>
            </a:r>
            <a:r>
              <a:rPr lang="ro-RO" sz="1800" kern="100" dirty="0" err="1">
                <a:latin typeface="Calibri" panose="020F0502020204030204" pitchFamily="34" charset="0"/>
                <a:ea typeface="Calibri" panose="020F0502020204030204" pitchFamily="34" charset="0"/>
                <a:cs typeface="Times New Roman" panose="02020603050405020304" pitchFamily="18" charset="0"/>
              </a:rPr>
              <a:t>Văcariu</a:t>
            </a:r>
            <a:r>
              <a:rPr lang="ro-RO" sz="1800" kern="100" dirty="0">
                <a:latin typeface="Calibri" panose="020F0502020204030204" pitchFamily="34" charset="0"/>
                <a:ea typeface="Calibri" panose="020F0502020204030204" pitchFamily="34" charset="0"/>
                <a:cs typeface="Times New Roman" panose="02020603050405020304" pitchFamily="18" charset="0"/>
              </a:rPr>
              <a:t>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Busuioc, </a:t>
            </a:r>
            <a:r>
              <a:rPr lang="ro-RO" sz="1800" kern="100" dirty="0" err="1">
                <a:latin typeface="Calibri" panose="020F0502020204030204" pitchFamily="34" charset="0"/>
                <a:ea typeface="Calibri" panose="020F0502020204030204" pitchFamily="34" charset="0"/>
                <a:cs typeface="Times New Roman" panose="02020603050405020304" pitchFamily="18" charset="0"/>
              </a:rPr>
              <a:t>Eremi</a:t>
            </a:r>
            <a:r>
              <a:rPr lang="ro-RO" sz="1800" kern="100" dirty="0">
                <a:latin typeface="Calibri" panose="020F0502020204030204" pitchFamily="34" charset="0"/>
                <a:ea typeface="Calibri" panose="020F0502020204030204" pitchFamily="34" charset="0"/>
                <a:cs typeface="Times New Roman" panose="02020603050405020304" pitchFamily="18" charset="0"/>
              </a:rPr>
              <a:t>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Ovidiu, </a:t>
            </a:r>
            <a:r>
              <a:rPr lang="ro-RO" sz="1800" kern="100" dirty="0">
                <a:latin typeface="Calibri" panose="020F0502020204030204" pitchFamily="34" charset="0"/>
                <a:ea typeface="Calibri" panose="020F0502020204030204" pitchFamily="34" charset="0"/>
                <a:cs typeface="Times New Roman" panose="02020603050405020304" pitchFamily="18" charset="0"/>
              </a:rPr>
              <a:t>Sala </a:t>
            </a:r>
            <a:r>
              <a:rPr lang="ro-RO" sz="1800" kern="100" dirty="0" smtClean="0">
                <a:latin typeface="Calibri" panose="020F0502020204030204" pitchFamily="34" charset="0"/>
                <a:ea typeface="Calibri" panose="020F0502020204030204" pitchFamily="34" charset="0"/>
                <a:cs typeface="Times New Roman" panose="02020603050405020304" pitchFamily="18" charset="0"/>
              </a:rPr>
              <a:t>Florin</a:t>
            </a:r>
            <a:endParaRPr lang="en-US" sz="1800" b="1"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791" y="50178"/>
            <a:ext cx="1417690" cy="1582896"/>
          </a:xfrm>
          <a:prstGeom prst="rect">
            <a:avLst/>
          </a:prstGeom>
        </p:spPr>
      </p:pic>
      <p:sp>
        <p:nvSpPr>
          <p:cNvPr id="3" name="Subtitle 2"/>
          <p:cNvSpPr>
            <a:spLocks noGrp="1"/>
          </p:cNvSpPr>
          <p:nvPr>
            <p:ph type="subTitle" idx="1"/>
          </p:nvPr>
        </p:nvSpPr>
        <p:spPr>
          <a:xfrm>
            <a:off x="1604481" y="474247"/>
            <a:ext cx="6885385" cy="657586"/>
          </a:xfrm>
        </p:spPr>
        <p:txBody>
          <a:bodyPr>
            <a:noAutofit/>
          </a:bodyPr>
          <a:lstStyle/>
          <a:p>
            <a:pPr>
              <a:lnSpc>
                <a:spcPct val="100000"/>
              </a:lnSpc>
            </a:pPr>
            <a:r>
              <a:rPr lang="ro-RO" sz="2400" b="1" dirty="0"/>
              <a:t>ACADEMIA DE ȘTIINȚE AGRICOLE ȘI SILVICE </a:t>
            </a:r>
            <a:endParaRPr lang="en-US" sz="2400" b="1" dirty="0"/>
          </a:p>
          <a:p>
            <a:pPr>
              <a:lnSpc>
                <a:spcPct val="100000"/>
              </a:lnSpc>
            </a:pPr>
            <a:r>
              <a:rPr lang="ro-RO" sz="2400" b="1" dirty="0"/>
              <a:t>“</a:t>
            </a:r>
            <a:r>
              <a:rPr lang="ro-RO" sz="2400" b="1" i="1" dirty="0"/>
              <a:t>GHEORGHE IONESCU ȘIȘEȘTI</a:t>
            </a:r>
            <a:r>
              <a:rPr lang="en-US" sz="2400" b="1" dirty="0"/>
              <a:t>”</a:t>
            </a:r>
          </a:p>
        </p:txBody>
      </p:sp>
      <p:sp>
        <p:nvSpPr>
          <p:cNvPr id="7" name="Subtitle 2"/>
          <p:cNvSpPr txBox="1">
            <a:spLocks/>
          </p:cNvSpPr>
          <p:nvPr/>
        </p:nvSpPr>
        <p:spPr>
          <a:xfrm>
            <a:off x="1549383" y="1375907"/>
            <a:ext cx="6885385" cy="379432"/>
          </a:xfrm>
          <a:prstGeom prst="rect">
            <a:avLst/>
          </a:prstGeom>
        </p:spPr>
        <p:txBody>
          <a:bodyPr vert="horz" lIns="91440" tIns="45720" rIns="91440" bIns="45720" rtlCol="0">
            <a:normAutofit fontScale="850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b="1" dirty="0"/>
              <a:t>STAȚIUNEA DE CERCETARE DEZVOLTARE AGRICOLĂ LOVRIN</a:t>
            </a:r>
            <a:endParaRPr lang="en-US" b="1" dirty="0"/>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a:t>CONFERINTA ANIVERSARA ICAR</a:t>
            </a:r>
            <a:r>
              <a:rPr lang="ro-RO" sz="2000" b="1" dirty="0"/>
              <a:t> ed. III</a:t>
            </a:r>
            <a:endParaRPr lang="en-US" sz="2000" b="1" dirty="0"/>
          </a:p>
          <a:p>
            <a:pPr algn="ctr"/>
            <a:r>
              <a:rPr lang="en-US" sz="2000" b="1" dirty="0" err="1"/>
              <a:t>Bucuresti</a:t>
            </a:r>
            <a:r>
              <a:rPr lang="en-US" sz="2000" b="1" dirty="0"/>
              <a:t>, 30 </a:t>
            </a:r>
            <a:r>
              <a:rPr lang="en-US" sz="2000" b="1" dirty="0" err="1"/>
              <a:t>mai</a:t>
            </a:r>
            <a:r>
              <a:rPr lang="en-US" sz="2000" b="1" dirty="0"/>
              <a:t> 2024</a:t>
            </a:r>
          </a:p>
        </p:txBody>
      </p:sp>
      <p:sp>
        <p:nvSpPr>
          <p:cNvPr id="18" name="TextBox 17">
            <a:extLst>
              <a:ext uri="{FF2B5EF4-FFF2-40B4-BE49-F238E27FC236}">
                <a16:creationId xmlns:a16="http://schemas.microsoft.com/office/drawing/2014/main" id="{6F6E9D54-B160-8E29-8DAC-109CF16DBF2C}"/>
              </a:ext>
            </a:extLst>
          </p:cNvPr>
          <p:cNvSpPr txBox="1"/>
          <p:nvPr/>
        </p:nvSpPr>
        <p:spPr>
          <a:xfrm>
            <a:off x="397826" y="2487646"/>
            <a:ext cx="8369500" cy="2155590"/>
          </a:xfrm>
          <a:prstGeom prst="rect">
            <a:avLst/>
          </a:prstGeom>
          <a:solidFill>
            <a:schemeClr val="bg1"/>
          </a:solidFill>
          <a:ln>
            <a:solidFill>
              <a:schemeClr val="dk1"/>
            </a:solidFill>
          </a:ln>
        </p:spPr>
        <p:txBody>
          <a:bodyPr wrap="square">
            <a:spAutoFit/>
          </a:bodyPr>
          <a:lstStyle/>
          <a:p>
            <a:pPr algn="just">
              <a:lnSpc>
                <a:spcPct val="107000"/>
              </a:lnSpc>
              <a:spcAft>
                <a:spcPts val="800"/>
              </a:spcAft>
            </a:pPr>
            <a:r>
              <a:rPr lang="ro-RO" sz="1400" b="1" i="1" kern="100" dirty="0">
                <a:effectLst/>
                <a:ea typeface="Calibri" panose="020F0502020204030204" pitchFamily="34" charset="0"/>
                <a:cs typeface="Times New Roman" panose="02020603050405020304" pitchFamily="18" charset="0"/>
              </a:rPr>
              <a:t>Abstract: </a:t>
            </a:r>
            <a:r>
              <a:rPr lang="ro-RO" sz="1400" i="1" kern="100" dirty="0">
                <a:effectLst/>
                <a:ea typeface="Calibri" panose="020F0502020204030204" pitchFamily="34" charset="0"/>
                <a:cs typeface="Times New Roman" panose="02020603050405020304" pitchFamily="18" charset="0"/>
              </a:rPr>
              <a:t>Compared to foreign commercial hybrids, a series of commercial hybrids created at Scda Lovrin - western Romania, SCDA Turda - central Transylvania and INCDA Fundulea - south of the country, representative agricultural areas of the country, were analyzed in this paper. The protein content (%) and oil content (%) of 28 hybrids sown in a demonstration plot, located at SCDA Lovrin, were analyzed. Of the 28 hybrids, 14 belong to research institutions in Romania and 14 to private seed-producing companies. The comparative analysis, based on the average values, of the data series for the Romanian hybrids from Lovrin, Turda and Fundulea, with the data series of the foreign hybrids, showed that the differences showed statistical certainty for the hybrids from Lovrin in the case of protein and content of oil, and for hybrids from turda in the case of oil content. In relation to the median value, the differences did not show statistical certainty (1-3).</a:t>
            </a:r>
            <a:endParaRPr lang="ro-RO" sz="1400" kern="100" dirty="0">
              <a:effectLst/>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16F4C9FD-F7C6-C9E3-E048-05BABBA67E18}"/>
              </a:ext>
            </a:extLst>
          </p:cNvPr>
          <p:cNvSpPr/>
          <p:nvPr/>
        </p:nvSpPr>
        <p:spPr>
          <a:xfrm>
            <a:off x="449651" y="5451025"/>
            <a:ext cx="8369500" cy="52594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lnSpc>
                <a:spcPct val="107000"/>
              </a:lnSpc>
              <a:spcAft>
                <a:spcPts val="800"/>
              </a:spcAft>
            </a:pPr>
            <a:endParaRPr lang="ro-RO" kern="100" dirty="0">
              <a:solidFill>
                <a:srgbClr val="000000"/>
              </a:solidFill>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algn="ctr"/>
            <a:endParaRPr lang="ro-RO" dirty="0"/>
          </a:p>
          <a:p>
            <a:pPr algn="ctr"/>
            <a:endParaRPr lang="ro-RO" sz="1400" b="1" dirty="0">
              <a:latin typeface="Times New Roman" panose="02020603050405020304" pitchFamily="18" charset="0"/>
              <a:cs typeface="Times New Roman" panose="02020603050405020304" pitchFamily="18" charset="0"/>
            </a:endParaRPr>
          </a:p>
          <a:p>
            <a:pPr algn="ctr"/>
            <a:endParaRPr lang="ro-RO" sz="1400" b="1" dirty="0">
              <a:latin typeface="Times New Roman" panose="02020603050405020304" pitchFamily="18" charset="0"/>
              <a:cs typeface="Times New Roman" panose="02020603050405020304" pitchFamily="18" charset="0"/>
            </a:endParaRPr>
          </a:p>
        </p:txBody>
      </p:sp>
      <p:graphicFrame>
        <p:nvGraphicFramePr>
          <p:cNvPr id="25" name="Chart 24">
            <a:extLst>
              <a:ext uri="{FF2B5EF4-FFF2-40B4-BE49-F238E27FC236}">
                <a16:creationId xmlns:a16="http://schemas.microsoft.com/office/drawing/2014/main" id="{304E8E73-6020-B454-4F14-E66C0A9DDCD2}"/>
              </a:ext>
            </a:extLst>
          </p:cNvPr>
          <p:cNvGraphicFramePr/>
          <p:nvPr>
            <p:extLst>
              <p:ext uri="{D42A27DB-BD31-4B8C-83A1-F6EECF244321}">
                <p14:modId xmlns:p14="http://schemas.microsoft.com/office/powerpoint/2010/main" val="759844015"/>
              </p:ext>
            </p:extLst>
          </p:nvPr>
        </p:nvGraphicFramePr>
        <p:xfrm>
          <a:off x="517644" y="5080773"/>
          <a:ext cx="2272986" cy="18306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Chart 25">
            <a:extLst>
              <a:ext uri="{FF2B5EF4-FFF2-40B4-BE49-F238E27FC236}">
                <a16:creationId xmlns:a16="http://schemas.microsoft.com/office/drawing/2014/main" id="{21D87316-6935-4FC4-2CE9-27A4802838DE}"/>
              </a:ext>
            </a:extLst>
          </p:cNvPr>
          <p:cNvGraphicFramePr/>
          <p:nvPr>
            <p:extLst>
              <p:ext uri="{D42A27DB-BD31-4B8C-83A1-F6EECF244321}">
                <p14:modId xmlns:p14="http://schemas.microsoft.com/office/powerpoint/2010/main" val="1224259143"/>
              </p:ext>
            </p:extLst>
          </p:nvPr>
        </p:nvGraphicFramePr>
        <p:xfrm>
          <a:off x="2827613" y="5109487"/>
          <a:ext cx="2046128" cy="180721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Chart 26">
            <a:extLst>
              <a:ext uri="{FF2B5EF4-FFF2-40B4-BE49-F238E27FC236}">
                <a16:creationId xmlns:a16="http://schemas.microsoft.com/office/drawing/2014/main" id="{2F5D02D7-F3D8-B298-6E00-13DF611D54F3}"/>
              </a:ext>
            </a:extLst>
          </p:cNvPr>
          <p:cNvGraphicFramePr/>
          <p:nvPr>
            <p:extLst>
              <p:ext uri="{D42A27DB-BD31-4B8C-83A1-F6EECF244321}">
                <p14:modId xmlns:p14="http://schemas.microsoft.com/office/powerpoint/2010/main" val="2707006209"/>
              </p:ext>
            </p:extLst>
          </p:nvPr>
        </p:nvGraphicFramePr>
        <p:xfrm>
          <a:off x="4723552" y="5080773"/>
          <a:ext cx="1885155" cy="20078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Chart 27">
            <a:extLst>
              <a:ext uri="{FF2B5EF4-FFF2-40B4-BE49-F238E27FC236}">
                <a16:creationId xmlns:a16="http://schemas.microsoft.com/office/drawing/2014/main" id="{EE994F35-8973-1A89-4511-79E8449239EE}"/>
              </a:ext>
            </a:extLst>
          </p:cNvPr>
          <p:cNvGraphicFramePr/>
          <p:nvPr>
            <p:extLst>
              <p:ext uri="{D42A27DB-BD31-4B8C-83A1-F6EECF244321}">
                <p14:modId xmlns:p14="http://schemas.microsoft.com/office/powerpoint/2010/main" val="2544531727"/>
              </p:ext>
            </p:extLst>
          </p:nvPr>
        </p:nvGraphicFramePr>
        <p:xfrm>
          <a:off x="6608882" y="5190812"/>
          <a:ext cx="1847919" cy="172061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1" name="Table 30">
            <a:extLst>
              <a:ext uri="{FF2B5EF4-FFF2-40B4-BE49-F238E27FC236}">
                <a16:creationId xmlns:a16="http://schemas.microsoft.com/office/drawing/2014/main" id="{303BCAE1-70C1-AB72-9A60-AEBFE00B24A9}"/>
              </a:ext>
            </a:extLst>
          </p:cNvPr>
          <p:cNvGraphicFramePr>
            <a:graphicFrameLocks noGrp="1"/>
          </p:cNvGraphicFramePr>
          <p:nvPr>
            <p:extLst>
              <p:ext uri="{D42A27DB-BD31-4B8C-83A1-F6EECF244321}">
                <p14:modId xmlns:p14="http://schemas.microsoft.com/office/powerpoint/2010/main" val="3090152199"/>
              </p:ext>
            </p:extLst>
          </p:nvPr>
        </p:nvGraphicFramePr>
        <p:xfrm>
          <a:off x="496355" y="7491555"/>
          <a:ext cx="3661917" cy="2418459"/>
        </p:xfrm>
        <a:graphic>
          <a:graphicData uri="http://schemas.openxmlformats.org/drawingml/2006/table">
            <a:tbl>
              <a:tblPr firstRow="1" firstCol="1" bandRow="1">
                <a:tableStyleId>{5C22544A-7EE6-4342-B048-85BDC9FD1C3A}</a:tableStyleId>
              </a:tblPr>
              <a:tblGrid>
                <a:gridCol w="1661101">
                  <a:extLst>
                    <a:ext uri="{9D8B030D-6E8A-4147-A177-3AD203B41FA5}">
                      <a16:colId xmlns:a16="http://schemas.microsoft.com/office/drawing/2014/main" val="2030854630"/>
                    </a:ext>
                  </a:extLst>
                </a:gridCol>
                <a:gridCol w="1001138">
                  <a:extLst>
                    <a:ext uri="{9D8B030D-6E8A-4147-A177-3AD203B41FA5}">
                      <a16:colId xmlns:a16="http://schemas.microsoft.com/office/drawing/2014/main" val="354396147"/>
                    </a:ext>
                  </a:extLst>
                </a:gridCol>
                <a:gridCol w="999678">
                  <a:extLst>
                    <a:ext uri="{9D8B030D-6E8A-4147-A177-3AD203B41FA5}">
                      <a16:colId xmlns:a16="http://schemas.microsoft.com/office/drawing/2014/main" val="2142522392"/>
                    </a:ext>
                  </a:extLst>
                </a:gridCol>
              </a:tblGrid>
              <a:tr h="256566">
                <a:tc>
                  <a:txBody>
                    <a:bodyPr/>
                    <a:lstStyle/>
                    <a:p>
                      <a:pPr>
                        <a:lnSpc>
                          <a:spcPct val="107000"/>
                        </a:lnSpc>
                        <a:spcAft>
                          <a:spcPts val="800"/>
                        </a:spcAft>
                      </a:pPr>
                      <a:r>
                        <a:rPr lang="ro-RO" sz="800" kern="100" dirty="0">
                          <a:effectLst/>
                        </a:rPr>
                        <a:t>Statistical parameters</a:t>
                      </a:r>
                      <a:endParaRPr lang="ro-RO"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Protein</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Oil</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3181735321"/>
                  </a:ext>
                </a:extLst>
              </a:tr>
              <a:tr h="190540">
                <a:tc>
                  <a:txBody>
                    <a:bodyPr/>
                    <a:lstStyle/>
                    <a:p>
                      <a:pPr>
                        <a:lnSpc>
                          <a:spcPct val="107000"/>
                        </a:lnSpc>
                        <a:spcAft>
                          <a:spcPts val="800"/>
                        </a:spcAft>
                      </a:pPr>
                      <a:r>
                        <a:rPr lang="ro-RO" sz="800" kern="100">
                          <a:effectLst/>
                        </a:rPr>
                        <a:t>Given mean: Hybrids ExRomania</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8.78</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5.15</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151975090"/>
                  </a:ext>
                </a:extLst>
              </a:tr>
              <a:tr h="190540">
                <a:tc>
                  <a:txBody>
                    <a:bodyPr/>
                    <a:lstStyle/>
                    <a:p>
                      <a:pPr>
                        <a:lnSpc>
                          <a:spcPct val="107000"/>
                        </a:lnSpc>
                        <a:spcAft>
                          <a:spcPts val="800"/>
                        </a:spcAft>
                      </a:pPr>
                      <a:r>
                        <a:rPr lang="ro-RO" sz="800" kern="100">
                          <a:effectLst/>
                        </a:rPr>
                        <a:t>Sample mean: Hybrids Romania</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9.17</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5.47</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1332549640"/>
                  </a:ext>
                </a:extLst>
              </a:tr>
              <a:tr h="190540">
                <a:tc>
                  <a:txBody>
                    <a:bodyPr/>
                    <a:lstStyle/>
                    <a:p>
                      <a:pPr>
                        <a:lnSpc>
                          <a:spcPct val="107000"/>
                        </a:lnSpc>
                        <a:spcAft>
                          <a:spcPts val="800"/>
                        </a:spcAft>
                      </a:pPr>
                      <a:r>
                        <a:rPr lang="ro-RO" sz="800" kern="100">
                          <a:effectLst/>
                        </a:rPr>
                        <a:t>Difference:</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0.39143</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0.32143</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4149641828"/>
                  </a:ext>
                </a:extLst>
              </a:tr>
              <a:tr h="190540">
                <a:tc>
                  <a:txBody>
                    <a:bodyPr/>
                    <a:lstStyle/>
                    <a:p>
                      <a:pPr>
                        <a:lnSpc>
                          <a:spcPct val="107000"/>
                        </a:lnSpc>
                        <a:spcAft>
                          <a:spcPts val="800"/>
                        </a:spcAft>
                      </a:pPr>
                      <a:r>
                        <a:rPr lang="ro-RO" sz="800" kern="100">
                          <a:effectLst/>
                        </a:rPr>
                        <a:t>95% conf. interval:</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(0.10909 0.67377)</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(0.083445 0.55941)</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375642479"/>
                  </a:ext>
                </a:extLst>
              </a:tr>
              <a:tr h="190540">
                <a:tc>
                  <a:txBody>
                    <a:bodyPr/>
                    <a:lstStyle/>
                    <a:p>
                      <a:pPr>
                        <a:lnSpc>
                          <a:spcPct val="107000"/>
                        </a:lnSpc>
                        <a:spcAft>
                          <a:spcPts val="800"/>
                        </a:spcAft>
                      </a:pPr>
                      <a:r>
                        <a:rPr lang="ro-RO" sz="800" kern="100" dirty="0">
                          <a:effectLst/>
                        </a:rPr>
                        <a:t>t :</a:t>
                      </a:r>
                      <a:endParaRPr lang="ro-RO"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dirty="0">
                          <a:effectLst/>
                        </a:rPr>
                        <a:t>2.9951</a:t>
                      </a:r>
                      <a:endParaRPr lang="ro-RO"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2.9179</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3281596620"/>
                  </a:ext>
                </a:extLst>
              </a:tr>
              <a:tr h="190540">
                <a:tc>
                  <a:txBody>
                    <a:bodyPr/>
                    <a:lstStyle/>
                    <a:p>
                      <a:pPr>
                        <a:lnSpc>
                          <a:spcPct val="107000"/>
                        </a:lnSpc>
                        <a:spcAft>
                          <a:spcPts val="800"/>
                        </a:spcAft>
                      </a:pPr>
                      <a:r>
                        <a:rPr lang="ro-RO" sz="800" kern="100">
                          <a:effectLst/>
                        </a:rPr>
                        <a:t>p (same mean):</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0.010336</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0.01199</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2210204278"/>
                  </a:ext>
                </a:extLst>
              </a:tr>
              <a:tr h="190540">
                <a:tc>
                  <a:txBody>
                    <a:bodyPr/>
                    <a:lstStyle/>
                    <a:p>
                      <a:pPr>
                        <a:lnSpc>
                          <a:spcPct val="107000"/>
                        </a:lnSpc>
                        <a:spcAft>
                          <a:spcPts val="800"/>
                        </a:spcAft>
                      </a:pPr>
                      <a:r>
                        <a:rPr lang="ro-RO" sz="800" kern="100">
                          <a:effectLst/>
                        </a:rPr>
                        <a:t>The meaning of the differences</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2884266649"/>
                  </a:ext>
                </a:extLst>
              </a:tr>
              <a:tr h="190540">
                <a:tc>
                  <a:txBody>
                    <a:bodyPr/>
                    <a:lstStyle/>
                    <a:p>
                      <a:pPr>
                        <a:lnSpc>
                          <a:spcPct val="107000"/>
                        </a:lnSpc>
                        <a:spcAft>
                          <a:spcPts val="800"/>
                        </a:spcAft>
                      </a:pPr>
                      <a:r>
                        <a:rPr lang="ro-RO" sz="800" kern="100">
                          <a:effectLst/>
                        </a:rPr>
                        <a:t>Given median: Hybrids Ex-Romania</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8.75</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5.05</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3932249262"/>
                  </a:ext>
                </a:extLst>
              </a:tr>
              <a:tr h="256493">
                <a:tc>
                  <a:txBody>
                    <a:bodyPr/>
                    <a:lstStyle/>
                    <a:p>
                      <a:pPr>
                        <a:lnSpc>
                          <a:spcPct val="107000"/>
                        </a:lnSpc>
                        <a:spcAft>
                          <a:spcPts val="800"/>
                        </a:spcAft>
                      </a:pPr>
                      <a:r>
                        <a:rPr lang="ro-RO" sz="800" kern="100">
                          <a:effectLst/>
                        </a:rPr>
                        <a:t>Sample median: Hybrids Romania</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9.05</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5.45</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3097078814"/>
                  </a:ext>
                </a:extLst>
              </a:tr>
              <a:tr h="190540">
                <a:tc>
                  <a:txBody>
                    <a:bodyPr/>
                    <a:lstStyle/>
                    <a:p>
                      <a:pPr>
                        <a:lnSpc>
                          <a:spcPct val="107000"/>
                        </a:lnSpc>
                        <a:spcAft>
                          <a:spcPts val="800"/>
                        </a:spcAft>
                      </a:pPr>
                      <a:r>
                        <a:rPr lang="ro-RO" sz="800" kern="100">
                          <a:effectLst/>
                        </a:rPr>
                        <a:t>p (same median):</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0.0090444</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0.0056942</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1668555028"/>
                  </a:ext>
                </a:extLst>
              </a:tr>
              <a:tr h="190540">
                <a:tc>
                  <a:txBody>
                    <a:bodyPr/>
                    <a:lstStyle/>
                    <a:p>
                      <a:pPr>
                        <a:lnSpc>
                          <a:spcPct val="107000"/>
                        </a:lnSpc>
                        <a:spcAft>
                          <a:spcPts val="800"/>
                        </a:spcAft>
                      </a:pPr>
                      <a:r>
                        <a:rPr lang="ro-RO" sz="800" kern="100">
                          <a:effectLst/>
                        </a:rPr>
                        <a:t>The meaning of the differences</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a:effectLst/>
                        </a:rPr>
                        <a:t>**</a:t>
                      </a:r>
                      <a:endParaRPr lang="ro-RO"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tc>
                  <a:txBody>
                    <a:bodyPr/>
                    <a:lstStyle/>
                    <a:p>
                      <a:pPr algn="ctr">
                        <a:lnSpc>
                          <a:spcPct val="107000"/>
                        </a:lnSpc>
                        <a:spcAft>
                          <a:spcPts val="800"/>
                        </a:spcAft>
                      </a:pPr>
                      <a:r>
                        <a:rPr lang="ro-RO" sz="800" kern="100" dirty="0">
                          <a:effectLst/>
                        </a:rPr>
                        <a:t>**</a:t>
                      </a:r>
                      <a:endParaRPr lang="ro-RO"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17780" marT="0" marB="0" anchor="b"/>
                </a:tc>
                <a:extLst>
                  <a:ext uri="{0D108BD9-81ED-4DB2-BD59-A6C34878D82A}">
                    <a16:rowId xmlns:a16="http://schemas.microsoft.com/office/drawing/2014/main" val="1988749733"/>
                  </a:ext>
                </a:extLst>
              </a:tr>
            </a:tbl>
          </a:graphicData>
        </a:graphic>
      </p:graphicFrame>
      <p:sp>
        <p:nvSpPr>
          <p:cNvPr id="32" name="Rectangle 7">
            <a:extLst>
              <a:ext uri="{FF2B5EF4-FFF2-40B4-BE49-F238E27FC236}">
                <a16:creationId xmlns:a16="http://schemas.microsoft.com/office/drawing/2014/main" id="{2BA6EC53-89F7-123F-5D34-E9555E8485ED}"/>
              </a:ext>
            </a:extLst>
          </p:cNvPr>
          <p:cNvSpPr>
            <a:spLocks noChangeArrowheads="1"/>
          </p:cNvSpPr>
          <p:nvPr/>
        </p:nvSpPr>
        <p:spPr bwMode="auto">
          <a:xfrm>
            <a:off x="117017" y="7113177"/>
            <a:ext cx="4512075"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Table 1. Statistical data of the comparative analysis between Romanian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o-RO" altLang="ro-RO" sz="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and foreign corn hybrids</a:t>
            </a:r>
            <a:endParaRPr kumimoji="0" lang="ro-RO" altLang="ro-RO" sz="600"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o-RO" altLang="ro-RO" sz="1800" b="0" i="0" u="none" strike="noStrike" cap="none" normalizeH="0" baseline="0" dirty="0">
              <a:ln>
                <a:noFill/>
              </a:ln>
              <a:solidFill>
                <a:schemeClr val="tx1"/>
              </a:solidFill>
              <a:effectLst/>
              <a:latin typeface="Arial" panose="020B0604020202020204" pitchFamily="34" charset="0"/>
            </a:endParaRPr>
          </a:p>
        </p:txBody>
      </p:sp>
      <p:sp>
        <p:nvSpPr>
          <p:cNvPr id="33" name="Rectangle 32">
            <a:extLst>
              <a:ext uri="{FF2B5EF4-FFF2-40B4-BE49-F238E27FC236}">
                <a16:creationId xmlns:a16="http://schemas.microsoft.com/office/drawing/2014/main" id="{6C6B0077-A83E-95BD-EF98-D7DCB2992519}"/>
              </a:ext>
            </a:extLst>
          </p:cNvPr>
          <p:cNvSpPr/>
          <p:nvPr/>
        </p:nvSpPr>
        <p:spPr>
          <a:xfrm>
            <a:off x="4447326" y="8546036"/>
            <a:ext cx="4009299" cy="2895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ro-RO" sz="1000" kern="100" dirty="0">
                <a:effectLst/>
                <a:latin typeface="Times New Roman" panose="02020603050405020304" pitchFamily="18" charset="0"/>
                <a:ea typeface="Calibri" panose="020F0502020204030204" pitchFamily="34" charset="0"/>
                <a:cs typeface="Times New Roman" panose="02020603050405020304" pitchFamily="18" charset="0"/>
              </a:rPr>
              <a:t>Between the two series of values ​​presented, the quality of Romanian hybrids versus the quality of foreign hybrids, significant differences are highlighted. The protein content in HRO is, as an average presented among the 14 genotypes, 9.17%, while the average of the foreign hybrids indicates a value of 8.78%. Between the two series there is a difference of 0.39%, value statistically assured as significant for the probability of transgression of 0.05%. The same trend is also observed in terms of fat content, the difference between the two series being 0.32%, a value statistically assured as significant for the transgression probability of 0.05%. In relation to the median value, both parameters register distinctly significant differences, statistically ensured for the probability of transgression 0.01%.</a:t>
            </a:r>
            <a:endParaRPr lang="ro-RO" sz="1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000" kern="100" dirty="0">
                <a:effectLst/>
                <a:latin typeface="Times New Roman" panose="02020603050405020304" pitchFamily="18" charset="0"/>
                <a:ea typeface="Calibri" panose="020F0502020204030204" pitchFamily="34" charset="0"/>
                <a:cs typeface="Times New Roman" panose="02020603050405020304" pitchFamily="18" charset="0"/>
              </a:rPr>
              <a:t>The comparative analysis, based on the mean and median values, of the data series for the Romanian hybrids, with the data series of the foreign hybrids, showed that the differences for the protein and oil content are statistically reliable, Table 1.</a:t>
            </a:r>
            <a:endParaRPr lang="ro-RO" sz="1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o-RO" sz="1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o-RO" sz="1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Rectangle 33">
            <a:extLst>
              <a:ext uri="{FF2B5EF4-FFF2-40B4-BE49-F238E27FC236}">
                <a16:creationId xmlns:a16="http://schemas.microsoft.com/office/drawing/2014/main" id="{C3A82B5D-38C5-71D0-3E6F-7449D29965B3}"/>
              </a:ext>
            </a:extLst>
          </p:cNvPr>
          <p:cNvSpPr/>
          <p:nvPr/>
        </p:nvSpPr>
        <p:spPr>
          <a:xfrm>
            <a:off x="518702" y="4864778"/>
            <a:ext cx="2657475" cy="2794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o-RO" dirty="0"/>
              <a:t>Rezults and discutions</a:t>
            </a:r>
          </a:p>
        </p:txBody>
      </p:sp>
      <p:sp>
        <p:nvSpPr>
          <p:cNvPr id="35" name="Rectangle 34">
            <a:extLst>
              <a:ext uri="{FF2B5EF4-FFF2-40B4-BE49-F238E27FC236}">
                <a16:creationId xmlns:a16="http://schemas.microsoft.com/office/drawing/2014/main" id="{7AF2E8E7-6565-6093-F90C-56D5EC98C5D3}"/>
              </a:ext>
            </a:extLst>
          </p:cNvPr>
          <p:cNvSpPr/>
          <p:nvPr/>
        </p:nvSpPr>
        <p:spPr>
          <a:xfrm>
            <a:off x="4216544" y="6911424"/>
            <a:ext cx="4512802" cy="35565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ro-RO" sz="1300" kern="100" dirty="0">
                <a:effectLst/>
                <a:ea typeface="Calibri" panose="020F0502020204030204" pitchFamily="34" charset="0"/>
                <a:cs typeface="Times New Roman" panose="02020603050405020304" pitchFamily="18" charset="0"/>
              </a:rPr>
              <a:t>Between the two series of values ​​presented, the quality of Romanian hybrids versus the quality of foreign hybrids, significant differences are highlighted. The protein content in HRO is, as an average presented among the 14 genotypes, 9.17%, while the average of the foreign hybrids indicates a value of 8.78%. Between the two series there is a difference of 0.39%, value statistically assured as significant for the probability of transgression of 0.05%. The same trend is also observed in terms of fat content, the difference between the two series being 0.32%, a value statistically assured as significant for the transgression probability of 0.05%. In relation to the median value, both parameters register distinctly significant differences, statistically ensured for the probability of transgression 0.01%.</a:t>
            </a:r>
          </a:p>
          <a:p>
            <a:pPr algn="just"/>
            <a:r>
              <a:rPr lang="ro-RO" sz="1300" kern="100" dirty="0">
                <a:effectLst/>
                <a:ea typeface="Calibri" panose="020F0502020204030204" pitchFamily="34" charset="0"/>
                <a:cs typeface="Times New Roman" panose="02020603050405020304" pitchFamily="18" charset="0"/>
              </a:rPr>
              <a:t>The comparative analysis, based on the mean and median values, of the data series for the Romanian hybrids, with the data series of the foreign hybrids, showed that the differences for the protein and oil content are statistically reliable, Table 1.</a:t>
            </a:r>
          </a:p>
          <a:p>
            <a:pPr algn="just">
              <a:lnSpc>
                <a:spcPct val="107000"/>
              </a:lnSpc>
              <a:spcAft>
                <a:spcPts val="800"/>
              </a:spcAft>
            </a:pPr>
            <a:r>
              <a:rPr lang="ro-RO" sz="1300" kern="100" dirty="0">
                <a:effectLst/>
                <a:ea typeface="Calibri" panose="020F0502020204030204" pitchFamily="34" charset="0"/>
                <a:cs typeface="Times New Roman" panose="02020603050405020304" pitchFamily="18" charset="0"/>
              </a:rPr>
              <a:t> </a:t>
            </a:r>
          </a:p>
        </p:txBody>
      </p:sp>
      <p:sp>
        <p:nvSpPr>
          <p:cNvPr id="36" name="Rectangle 35">
            <a:extLst>
              <a:ext uri="{FF2B5EF4-FFF2-40B4-BE49-F238E27FC236}">
                <a16:creationId xmlns:a16="http://schemas.microsoft.com/office/drawing/2014/main" id="{D7D4C9FA-949E-4FEC-9F7A-0EC9A83FBFB2}"/>
              </a:ext>
            </a:extLst>
          </p:cNvPr>
          <p:cNvSpPr/>
          <p:nvPr/>
        </p:nvSpPr>
        <p:spPr>
          <a:xfrm>
            <a:off x="449651" y="10757144"/>
            <a:ext cx="8317674" cy="17683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endParaRPr lang="ro-RO" sz="13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o-RO" sz="1300" kern="100" dirty="0">
                <a:effectLst/>
                <a:ea typeface="Calibri" panose="020F0502020204030204" pitchFamily="34" charset="0"/>
                <a:cs typeface="Times New Roman" panose="02020603050405020304" pitchFamily="18" charset="0"/>
              </a:rPr>
              <a:t>The comparative analysis, based on the mean and median values, of the data series for the Romanian hybrids, with the data series of the foreign hybrids, showed that the differences for the protein and oil content showed statistical certainty.</a:t>
            </a:r>
          </a:p>
          <a:p>
            <a:pPr algn="just"/>
            <a:r>
              <a:rPr lang="ro-RO" sz="1300" kern="100" dirty="0">
                <a:effectLst/>
                <a:ea typeface="Calibri" panose="020F0502020204030204" pitchFamily="34" charset="0"/>
                <a:cs typeface="Times New Roman" panose="02020603050405020304" pitchFamily="18" charset="0"/>
              </a:rPr>
              <a:t>The comparative analysis, based on the average values, of the data series for the Romanian hybrids from Lovrin, Turda and Fundulea, with the data series of the foreign hybrids, showed that the differences showed statistical certainty for the hybrids from Lovrin in the case of protein and content of oil, and for hybrids from Turda in the case of oil content. In relation to the median value, the differences did not show statistical certainty.</a:t>
            </a:r>
          </a:p>
        </p:txBody>
      </p:sp>
      <p:sp>
        <p:nvSpPr>
          <p:cNvPr id="37" name="Rectangle 36">
            <a:extLst>
              <a:ext uri="{FF2B5EF4-FFF2-40B4-BE49-F238E27FC236}">
                <a16:creationId xmlns:a16="http://schemas.microsoft.com/office/drawing/2014/main" id="{938FBBB7-7830-6FAD-004D-07FFC3BDE049}"/>
              </a:ext>
            </a:extLst>
          </p:cNvPr>
          <p:cNvSpPr/>
          <p:nvPr/>
        </p:nvSpPr>
        <p:spPr>
          <a:xfrm>
            <a:off x="449651" y="10742625"/>
            <a:ext cx="2426504" cy="3190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o-RO" dirty="0"/>
              <a:t>Concluzions </a:t>
            </a:r>
          </a:p>
        </p:txBody>
      </p:sp>
      <p:sp>
        <p:nvSpPr>
          <p:cNvPr id="38" name="Rectangle 37">
            <a:extLst>
              <a:ext uri="{FF2B5EF4-FFF2-40B4-BE49-F238E27FC236}">
                <a16:creationId xmlns:a16="http://schemas.microsoft.com/office/drawing/2014/main" id="{1849A5F2-0F34-260D-C91F-FAD52A384A62}"/>
              </a:ext>
            </a:extLst>
          </p:cNvPr>
          <p:cNvSpPr/>
          <p:nvPr/>
        </p:nvSpPr>
        <p:spPr>
          <a:xfrm>
            <a:off x="431419" y="12651770"/>
            <a:ext cx="8317674" cy="17683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342900" lvl="0" indent="-342900" algn="just">
              <a:buSzPts val="1100"/>
              <a:buFont typeface="+mj-lt"/>
              <a:buAutoNum type="arabicPeriod"/>
            </a:pPr>
            <a:r>
              <a:rPr lang="en-GB" sz="1300" dirty="0" err="1">
                <a:effectLst/>
                <a:ea typeface="Calibri" panose="020F0502020204030204" pitchFamily="34" charset="0"/>
                <a:cs typeface="Times New Roman" panose="02020603050405020304" pitchFamily="18" charset="0"/>
              </a:rPr>
              <a:t>Amegbor</a:t>
            </a:r>
            <a:r>
              <a:rPr lang="en-GB" sz="1300" dirty="0">
                <a:effectLst/>
                <a:ea typeface="Calibri" panose="020F0502020204030204" pitchFamily="34" charset="0"/>
                <a:cs typeface="Times New Roman" panose="02020603050405020304" pitchFamily="18" charset="0"/>
              </a:rPr>
              <a:t>, I., van </a:t>
            </a:r>
            <a:r>
              <a:rPr lang="en-GB" sz="1300" dirty="0" err="1">
                <a:effectLst/>
                <a:ea typeface="Calibri" panose="020F0502020204030204" pitchFamily="34" charset="0"/>
                <a:cs typeface="Times New Roman" panose="02020603050405020304" pitchFamily="18" charset="0"/>
              </a:rPr>
              <a:t>Biljon</a:t>
            </a:r>
            <a:r>
              <a:rPr lang="en-GB" sz="1300" dirty="0">
                <a:effectLst/>
                <a:ea typeface="Calibri" panose="020F0502020204030204" pitchFamily="34" charset="0"/>
                <a:cs typeface="Times New Roman" panose="02020603050405020304" pitchFamily="18" charset="0"/>
              </a:rPr>
              <a:t>, A., </a:t>
            </a:r>
            <a:r>
              <a:rPr lang="en-GB" sz="1300" dirty="0" err="1">
                <a:effectLst/>
                <a:ea typeface="Calibri" panose="020F0502020204030204" pitchFamily="34" charset="0"/>
                <a:cs typeface="Times New Roman" panose="02020603050405020304" pitchFamily="18" charset="0"/>
              </a:rPr>
              <a:t>Shargie</a:t>
            </a:r>
            <a:r>
              <a:rPr lang="en-GB" sz="1300" dirty="0">
                <a:effectLst/>
                <a:ea typeface="Calibri" panose="020F0502020204030204" pitchFamily="34" charset="0"/>
                <a:cs typeface="Times New Roman" panose="02020603050405020304" pitchFamily="18" charset="0"/>
              </a:rPr>
              <a:t>, N., </a:t>
            </a:r>
            <a:r>
              <a:rPr lang="en-GB" sz="1300" dirty="0" err="1">
                <a:effectLst/>
                <a:ea typeface="Calibri" panose="020F0502020204030204" pitchFamily="34" charset="0"/>
                <a:cs typeface="Times New Roman" panose="02020603050405020304" pitchFamily="18" charset="0"/>
              </a:rPr>
              <a:t>Tarekegne</a:t>
            </a:r>
            <a:r>
              <a:rPr lang="en-GB" sz="1300" dirty="0">
                <a:effectLst/>
                <a:ea typeface="Calibri" panose="020F0502020204030204" pitchFamily="34" charset="0"/>
                <a:cs typeface="Times New Roman" panose="02020603050405020304" pitchFamily="18" charset="0"/>
              </a:rPr>
              <a:t>, A., Labuschagne, M.;  Identifying quality protein maize inbred lines for improved nutritional value of maize in Southern Africa; 2022; Foods, 11:898.</a:t>
            </a:r>
            <a:endParaRPr lang="ro-RO" sz="1300" dirty="0">
              <a:effectLst/>
              <a:ea typeface="Calibri" panose="020F0502020204030204" pitchFamily="34" charset="0"/>
              <a:cs typeface="Times New Roman" panose="02020603050405020304" pitchFamily="18" charset="0"/>
            </a:endParaRPr>
          </a:p>
          <a:p>
            <a:pPr marL="342900" lvl="0" indent="-342900" algn="just">
              <a:buSzPts val="1100"/>
              <a:buFont typeface="+mj-lt"/>
              <a:buAutoNum type="arabicPeriod"/>
            </a:pPr>
            <a:r>
              <a:rPr lang="ro-RO" sz="1300" dirty="0">
                <a:solidFill>
                  <a:srgbClr val="000000"/>
                </a:solidFill>
                <a:effectLst/>
                <a:ea typeface="Calibri" panose="020F0502020204030204" pitchFamily="34" charset="0"/>
                <a:cs typeface="Times New Roman" panose="02020603050405020304" pitchFamily="18" charset="0"/>
              </a:rPr>
              <a:t>Bernardo, R; Upgrading a maize breeding program via two-cycle genomewide selection: Same cost, same or less time, and larger gains; 2021; Crop Science 61(4): 2444 – 2455.</a:t>
            </a:r>
            <a:endParaRPr lang="ro-RO" sz="1300" dirty="0">
              <a:effectLst/>
              <a:ea typeface="Calibri" panose="020F0502020204030204" pitchFamily="34" charset="0"/>
              <a:cs typeface="Times New Roman" panose="02020603050405020304" pitchFamily="18" charset="0"/>
            </a:endParaRPr>
          </a:p>
          <a:p>
            <a:pPr marL="342900" lvl="0" indent="-342900" algn="just">
              <a:buSzPts val="1100"/>
              <a:buFont typeface="+mj-lt"/>
              <a:buAutoNum type="arabicPeriod"/>
            </a:pPr>
            <a:r>
              <a:rPr lang="ro-RO" sz="1300" dirty="0">
                <a:solidFill>
                  <a:srgbClr val="000000"/>
                </a:solidFill>
                <a:effectLst/>
                <a:ea typeface="Calibri" panose="020F0502020204030204" pitchFamily="34" charset="0"/>
                <a:cs typeface="Times New Roman" panose="02020603050405020304" pitchFamily="18" charset="0"/>
              </a:rPr>
              <a:t>Bojtor, C., Mousavi, S. M. N., Illés, Á., Széles, A., Nagy, J., Marton, C. L.; Stability and adaptability of maize hybrids for precision crop production in a long-term field experiment in Hungary; 2021; Agronomy 11: 2167.</a:t>
            </a:r>
            <a:endParaRPr lang="ro-RO" sz="1300" dirty="0">
              <a:effectLst/>
              <a:ea typeface="Calibri" panose="020F0502020204030204" pitchFamily="34" charset="0"/>
              <a:cs typeface="Times New Roman" panose="02020603050405020304" pitchFamily="18" charset="0"/>
            </a:endParaRPr>
          </a:p>
        </p:txBody>
      </p:sp>
      <p:sp>
        <p:nvSpPr>
          <p:cNvPr id="39" name="Rectangle 38">
            <a:extLst>
              <a:ext uri="{FF2B5EF4-FFF2-40B4-BE49-F238E27FC236}">
                <a16:creationId xmlns:a16="http://schemas.microsoft.com/office/drawing/2014/main" id="{881F8D16-673A-AD05-FAB6-02B4DD08C39C}"/>
              </a:ext>
            </a:extLst>
          </p:cNvPr>
          <p:cNvSpPr/>
          <p:nvPr/>
        </p:nvSpPr>
        <p:spPr>
          <a:xfrm>
            <a:off x="517644" y="12642745"/>
            <a:ext cx="2426504" cy="3190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o-RO" dirty="0"/>
              <a:t>Referents  </a:t>
            </a:r>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TotalTime>
  <Words>972</Words>
  <Application>Microsoft Office PowerPoint</Application>
  <PresentationFormat>Custom</PresentationFormat>
  <Paragraphs>82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THE QUALITY OF CORN HYBRIDS CULTIVATED IN WEST PART OF ROMANIA Agapie Alina Laura, Jurjescu Andreea, Horablaga Nicolae Marinel, Văcariu Busuioc, Eremi Ovidiu, Sala Florin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9</cp:revision>
  <dcterms:created xsi:type="dcterms:W3CDTF">2024-02-27T07:52:51Z</dcterms:created>
  <dcterms:modified xsi:type="dcterms:W3CDTF">2024-05-20T08:02:08Z</dcterms:modified>
</cp:coreProperties>
</file>