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2184" y="66"/>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o-RO"/>
              <a:t>Weeds per m2</a:t>
            </a:r>
          </a:p>
        </c:rich>
      </c:tx>
      <c:layout/>
      <c:overlay val="0"/>
    </c:title>
    <c:autoTitleDeleted val="0"/>
    <c:plotArea>
      <c:layout/>
      <c:barChart>
        <c:barDir val="col"/>
        <c:grouping val="clustered"/>
        <c:varyColors val="0"/>
        <c:ser>
          <c:idx val="0"/>
          <c:order val="0"/>
          <c:tx>
            <c:strRef>
              <c:f>Sheet1!$B$1</c:f>
              <c:strCache>
                <c:ptCount val="1"/>
                <c:pt idx="0">
                  <c:v>Fertilized</c:v>
                </c:pt>
              </c:strCache>
            </c:strRef>
          </c:tx>
          <c:invertIfNegative val="0"/>
          <c:dLbls>
            <c:spPr>
              <a:solidFill>
                <a:schemeClr val="tx2">
                  <a:lumMod val="40000"/>
                  <a:lumOff val="60000"/>
                </a:schemeClr>
              </a:solidFill>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Control</c:v>
                </c:pt>
                <c:pt idx="1">
                  <c:v>Rapeseed</c:v>
                </c:pt>
                <c:pt idx="2">
                  <c:v>Sunflower</c:v>
                </c:pt>
                <c:pt idx="3">
                  <c:v>Soybean</c:v>
                </c:pt>
                <c:pt idx="4">
                  <c:v>Peas</c:v>
                </c:pt>
                <c:pt idx="5">
                  <c:v>Triticale</c:v>
                </c:pt>
              </c:strCache>
            </c:strRef>
          </c:cat>
          <c:val>
            <c:numRef>
              <c:f>Sheet1!$B$2:$B$7</c:f>
              <c:numCache>
                <c:formatCode>General</c:formatCode>
                <c:ptCount val="6"/>
                <c:pt idx="0">
                  <c:v>50</c:v>
                </c:pt>
                <c:pt idx="1">
                  <c:v>65</c:v>
                </c:pt>
                <c:pt idx="2">
                  <c:v>37</c:v>
                </c:pt>
                <c:pt idx="3">
                  <c:v>92</c:v>
                </c:pt>
                <c:pt idx="4">
                  <c:v>30</c:v>
                </c:pt>
                <c:pt idx="5">
                  <c:v>49</c:v>
                </c:pt>
              </c:numCache>
            </c:numRef>
          </c:val>
          <c:extLst>
            <c:ext xmlns:c16="http://schemas.microsoft.com/office/drawing/2014/chart" uri="{C3380CC4-5D6E-409C-BE32-E72D297353CC}">
              <c16:uniqueId val="{00000000-146F-4C27-9783-95DDAC4F71BD}"/>
            </c:ext>
          </c:extLst>
        </c:ser>
        <c:ser>
          <c:idx val="1"/>
          <c:order val="1"/>
          <c:tx>
            <c:strRef>
              <c:f>Sheet1!$C$1</c:f>
              <c:strCache>
                <c:ptCount val="1"/>
                <c:pt idx="0">
                  <c:v>Unferilized</c:v>
                </c:pt>
              </c:strCache>
            </c:strRef>
          </c:tx>
          <c:invertIfNegative val="0"/>
          <c:dLbls>
            <c:spPr>
              <a:solidFill>
                <a:schemeClr val="accent2">
                  <a:lumMod val="40000"/>
                  <a:lumOff val="60000"/>
                </a:schemeClr>
              </a:solidFill>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Control</c:v>
                </c:pt>
                <c:pt idx="1">
                  <c:v>Rapeseed</c:v>
                </c:pt>
                <c:pt idx="2">
                  <c:v>Sunflower</c:v>
                </c:pt>
                <c:pt idx="3">
                  <c:v>Soybean</c:v>
                </c:pt>
                <c:pt idx="4">
                  <c:v>Peas</c:v>
                </c:pt>
                <c:pt idx="5">
                  <c:v>Triticale</c:v>
                </c:pt>
              </c:strCache>
            </c:strRef>
          </c:cat>
          <c:val>
            <c:numRef>
              <c:f>Sheet1!$C$2:$C$7</c:f>
              <c:numCache>
                <c:formatCode>General</c:formatCode>
                <c:ptCount val="6"/>
                <c:pt idx="0">
                  <c:v>126</c:v>
                </c:pt>
                <c:pt idx="1">
                  <c:v>43</c:v>
                </c:pt>
                <c:pt idx="2">
                  <c:v>100</c:v>
                </c:pt>
                <c:pt idx="3">
                  <c:v>73</c:v>
                </c:pt>
                <c:pt idx="4">
                  <c:v>74</c:v>
                </c:pt>
                <c:pt idx="5">
                  <c:v>31</c:v>
                </c:pt>
              </c:numCache>
            </c:numRef>
          </c:val>
          <c:extLst>
            <c:ext xmlns:c16="http://schemas.microsoft.com/office/drawing/2014/chart" uri="{C3380CC4-5D6E-409C-BE32-E72D297353CC}">
              <c16:uniqueId val="{00000001-146F-4C27-9783-95DDAC4F71BD}"/>
            </c:ext>
          </c:extLst>
        </c:ser>
        <c:ser>
          <c:idx val="2"/>
          <c:order val="2"/>
          <c:tx>
            <c:strRef>
              <c:f>Sheet1!$D$1</c:f>
              <c:strCache>
                <c:ptCount val="1"/>
                <c:pt idx="0">
                  <c:v>Average</c:v>
                </c:pt>
              </c:strCache>
            </c:strRef>
          </c:tx>
          <c:invertIfNegative val="0"/>
          <c:dLbls>
            <c:spPr>
              <a:solidFill>
                <a:schemeClr val="accent3">
                  <a:lumMod val="40000"/>
                  <a:lumOff val="60000"/>
                </a:schemeClr>
              </a:solidFill>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Control</c:v>
                </c:pt>
                <c:pt idx="1">
                  <c:v>Rapeseed</c:v>
                </c:pt>
                <c:pt idx="2">
                  <c:v>Sunflower</c:v>
                </c:pt>
                <c:pt idx="3">
                  <c:v>Soybean</c:v>
                </c:pt>
                <c:pt idx="4">
                  <c:v>Peas</c:v>
                </c:pt>
                <c:pt idx="5">
                  <c:v>Triticale</c:v>
                </c:pt>
              </c:strCache>
            </c:strRef>
          </c:cat>
          <c:val>
            <c:numRef>
              <c:f>Sheet1!$D$2:$D$7</c:f>
              <c:numCache>
                <c:formatCode>General</c:formatCode>
                <c:ptCount val="6"/>
                <c:pt idx="0">
                  <c:v>88</c:v>
                </c:pt>
                <c:pt idx="1">
                  <c:v>54</c:v>
                </c:pt>
                <c:pt idx="2">
                  <c:v>68.5</c:v>
                </c:pt>
                <c:pt idx="3">
                  <c:v>82.5</c:v>
                </c:pt>
                <c:pt idx="4">
                  <c:v>52</c:v>
                </c:pt>
                <c:pt idx="5">
                  <c:v>40</c:v>
                </c:pt>
              </c:numCache>
            </c:numRef>
          </c:val>
          <c:extLst>
            <c:ext xmlns:c16="http://schemas.microsoft.com/office/drawing/2014/chart" uri="{C3380CC4-5D6E-409C-BE32-E72D297353CC}">
              <c16:uniqueId val="{00000002-146F-4C27-9783-95DDAC4F71BD}"/>
            </c:ext>
          </c:extLst>
        </c:ser>
        <c:dLbls>
          <c:showLegendKey val="0"/>
          <c:showVal val="0"/>
          <c:showCatName val="0"/>
          <c:showSerName val="0"/>
          <c:showPercent val="0"/>
          <c:showBubbleSize val="0"/>
        </c:dLbls>
        <c:gapWidth val="328"/>
        <c:overlap val="-100"/>
        <c:axId val="105641856"/>
        <c:axId val="105643392"/>
      </c:barChart>
      <c:catAx>
        <c:axId val="105641856"/>
        <c:scaling>
          <c:orientation val="minMax"/>
        </c:scaling>
        <c:delete val="0"/>
        <c:axPos val="b"/>
        <c:numFmt formatCode="General" sourceLinked="1"/>
        <c:majorTickMark val="none"/>
        <c:minorTickMark val="none"/>
        <c:tickLblPos val="nextTo"/>
        <c:crossAx val="105643392"/>
        <c:crosses val="autoZero"/>
        <c:auto val="1"/>
        <c:lblAlgn val="ctr"/>
        <c:lblOffset val="100"/>
        <c:noMultiLvlLbl val="0"/>
      </c:catAx>
      <c:valAx>
        <c:axId val="105643392"/>
        <c:scaling>
          <c:orientation val="minMax"/>
        </c:scaling>
        <c:delete val="0"/>
        <c:axPos val="l"/>
        <c:majorGridlines/>
        <c:numFmt formatCode="General" sourceLinked="1"/>
        <c:majorTickMark val="none"/>
        <c:minorTickMark val="none"/>
        <c:tickLblPos val="nextTo"/>
        <c:crossAx val="105641856"/>
        <c:crosses val="autoZero"/>
        <c:crossBetween val="between"/>
      </c:valAx>
      <c:spPr>
        <a:noFill/>
      </c:spPr>
    </c:plotArea>
    <c:legend>
      <c:legendPos val="r"/>
      <c:layout/>
      <c:overlay val="0"/>
    </c:legend>
    <c:plotVisOnly val="1"/>
    <c:dispBlanksAs val="gap"/>
    <c:showDLblsOverMax val="0"/>
  </c:chart>
  <c:txPr>
    <a:bodyPr/>
    <a:lstStyle/>
    <a:p>
      <a:pPr>
        <a:defRPr sz="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pPr/>
              <a:t>5/14/2024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405" y="1602464"/>
            <a:ext cx="7810363" cy="1195350"/>
          </a:xfrm>
        </p:spPr>
        <p:txBody>
          <a:bodyPr>
            <a:noAutofit/>
          </a:bodyPr>
          <a:lstStyle/>
          <a:p>
            <a:r>
              <a:rPr lang="ro-RO" sz="1800" b="1" dirty="0" smtClean="0"/>
              <a:t>RESULTS REGARDING THE INFLUENCE OF GREEN MANURE USAGE ON SUNFLOWER CROPS ON ACIDIC SOILS IN THE NORTHWEST OF THE COUNTRY</a:t>
            </a:r>
            <a:r>
              <a:rPr lang="ro-RO" sz="1800" b="1" dirty="0"/>
              <a:t>.</a:t>
            </a:r>
            <a:br>
              <a:rPr lang="ro-RO" sz="1800" b="1" dirty="0"/>
            </a:br>
            <a:r>
              <a:rPr lang="ro-RO" sz="1800" b="1" dirty="0"/>
              <a:t>ÁCS </a:t>
            </a:r>
            <a:r>
              <a:rPr lang="ro-RO" sz="1800" b="1" dirty="0" smtClean="0"/>
              <a:t>Peter-Balázs, </a:t>
            </a:r>
            <a:r>
              <a:rPr lang="ro-RO" sz="1800" b="1" dirty="0"/>
              <a:t>ANDRAȘ </a:t>
            </a:r>
            <a:r>
              <a:rPr lang="ro-RO" sz="1800" b="1" dirty="0" err="1" smtClean="0"/>
              <a:t>Beniamin</a:t>
            </a:r>
            <a:r>
              <a:rPr lang="ro-RO" sz="1800" b="1" dirty="0" smtClean="0"/>
              <a:t>-Emanuel, </a:t>
            </a:r>
            <a:r>
              <a:rPr lang="ro-RO" sz="1800" b="1" dirty="0"/>
              <a:t>URSAN </a:t>
            </a:r>
            <a:r>
              <a:rPr lang="ro-RO" sz="2000" b="1" dirty="0" smtClean="0"/>
              <a:t>Patrick-Andrei, </a:t>
            </a:r>
            <a:r>
              <a:rPr lang="ro-RO" sz="1800" b="1" dirty="0"/>
              <a:t>MONDICI </a:t>
            </a:r>
            <a:r>
              <a:rPr lang="ro-RO" sz="1800" b="1" dirty="0" smtClean="0"/>
              <a:t>Susana </a:t>
            </a:r>
            <a:r>
              <a:rPr lang="ro-RO" sz="1800" b="1" dirty="0"/>
              <a:t>PĂCURAR </a:t>
            </a:r>
            <a:r>
              <a:rPr lang="ro-RO" sz="1800" b="1" dirty="0" smtClean="0"/>
              <a:t>Ioan</a:t>
            </a:r>
            <a:endParaRPr lang="ro-RO"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9"/>
            <a:ext cx="1417690" cy="1493728"/>
          </a:xfrm>
          <a:prstGeom prst="rect">
            <a:avLst/>
          </a:prstGeom>
        </p:spPr>
      </p:pic>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549384" y="1208636"/>
            <a:ext cx="7208537"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b="1" dirty="0" smtClean="0">
                <a:solidFill>
                  <a:srgbClr val="FF0000"/>
                </a:solidFill>
              </a:rPr>
              <a:t>STAȚIUNEA DE CERCATARE-DEZVOLTARE AGRICOLĂ LIVADA</a:t>
            </a:r>
            <a:endParaRPr lang="en-US" b="1" dirty="0">
              <a:solidFill>
                <a:srgbClr val="FF0000"/>
              </a:solidFill>
            </a:endParaRPr>
          </a:p>
        </p:txBody>
      </p:sp>
      <p:sp>
        <p:nvSpPr>
          <p:cNvPr id="8" name="Title 1"/>
          <p:cNvSpPr txBox="1">
            <a:spLocks/>
          </p:cNvSpPr>
          <p:nvPr/>
        </p:nvSpPr>
        <p:spPr>
          <a:xfrm>
            <a:off x="631333" y="3154680"/>
            <a:ext cx="7803436" cy="201009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1400" i="1" dirty="0" smtClean="0">
                <a:latin typeface="+mn-lt"/>
              </a:rPr>
              <a:t>Green manures, are cover crops that offer a multitude of benefits when incorporated into the soil. Peas emerge as particularly potent in enriching soil with organic nitrogen, leaving a substantial amount of 471.74 kg N(</a:t>
            </a:r>
            <a:r>
              <a:rPr lang="en-US" sz="1400" i="1" dirty="0" err="1" smtClean="0">
                <a:latin typeface="+mn-lt"/>
              </a:rPr>
              <a:t>a.s</a:t>
            </a:r>
            <a:r>
              <a:rPr lang="en-US" sz="1400" i="1" dirty="0" smtClean="0">
                <a:latin typeface="+mn-lt"/>
              </a:rPr>
              <a:t>.) per hectare. Despite pathogen pressures, notably from </a:t>
            </a:r>
            <a:r>
              <a:rPr lang="en-US" sz="1400" i="1" dirty="0" err="1" smtClean="0">
                <a:latin typeface="+mn-lt"/>
              </a:rPr>
              <a:t>Septoria</a:t>
            </a:r>
            <a:r>
              <a:rPr lang="en-US" sz="1400" i="1" dirty="0" smtClean="0">
                <a:latin typeface="+mn-lt"/>
              </a:rPr>
              <a:t> </a:t>
            </a:r>
            <a:r>
              <a:rPr lang="en-US" sz="1400" i="1" dirty="0" err="1" smtClean="0">
                <a:latin typeface="+mn-lt"/>
              </a:rPr>
              <a:t>helianthi</a:t>
            </a:r>
            <a:r>
              <a:rPr lang="en-US" sz="1400" i="1" dirty="0" smtClean="0">
                <a:latin typeface="+mn-lt"/>
              </a:rPr>
              <a:t> and </a:t>
            </a:r>
            <a:r>
              <a:rPr lang="en-US" sz="1400" i="1" dirty="0" err="1" smtClean="0">
                <a:latin typeface="+mn-lt"/>
              </a:rPr>
              <a:t>Puccinia</a:t>
            </a:r>
            <a:r>
              <a:rPr lang="en-US" sz="1400" i="1" dirty="0" smtClean="0">
                <a:latin typeface="+mn-lt"/>
              </a:rPr>
              <a:t> </a:t>
            </a:r>
            <a:r>
              <a:rPr lang="en-US" sz="1400" i="1" dirty="0" err="1" smtClean="0">
                <a:latin typeface="+mn-lt"/>
              </a:rPr>
              <a:t>helianthi</a:t>
            </a:r>
            <a:r>
              <a:rPr lang="en-US" sz="1400" i="1" dirty="0" smtClean="0">
                <a:latin typeface="+mn-lt"/>
              </a:rPr>
              <a:t>, the yield was not affected. 	Incorporated green manures, especially peas and soy, significantly boosts sunflower yield, surpassing the control by over 1000 kg/ha. Moreover, chemical fertilization further enhances yield, yielding a substantial difference of 398 kg/ha between fertilized and unfertilized variants. Furthermore, green manures influences sunflower seed fat content, with triticale green manure variant resulting in the highest fat content, with a difference of 3.02% compared to the control. However, it is important to note that the thousand-grain weight (TGW) of sunflower seeds is affected by green manures, particularly with triticale showing a considerable difference of -8.47 g compared to the control</a:t>
            </a:r>
            <a:endParaRPr lang="en-US" sz="1400" dirty="0">
              <a:solidFill>
                <a:srgbClr val="FF0000"/>
              </a:solidFill>
              <a:latin typeface="+mn-lt"/>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631332" y="5603733"/>
            <a:ext cx="7803436" cy="734833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latin typeface="+mn-lt"/>
            </a:endParaRPr>
          </a:p>
        </p:txBody>
      </p:sp>
      <p:sp>
        <p:nvSpPr>
          <p:cNvPr id="13" name="Title 1"/>
          <p:cNvSpPr txBox="1">
            <a:spLocks/>
          </p:cNvSpPr>
          <p:nvPr/>
        </p:nvSpPr>
        <p:spPr>
          <a:xfrm>
            <a:off x="638952" y="13216128"/>
            <a:ext cx="7803436" cy="126503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000" dirty="0" smtClean="0">
              <a:latin typeface="+mn-lt"/>
            </a:endParaRPr>
          </a:p>
          <a:p>
            <a:pPr marL="228600" indent="-228600" algn="just">
              <a:buFont typeface="+mj-lt"/>
              <a:buAutoNum type="arabicPeriod"/>
            </a:pPr>
            <a:r>
              <a:rPr lang="en-US" sz="1100" dirty="0" smtClean="0">
                <a:latin typeface="+mn-lt"/>
              </a:rPr>
              <a:t>The incorporation of green manures, especially from peas and soy, demonstrated a pronounced positive effect on sunflower yield, surpassing the control by over 1000 kg/ha. Additionally, chemical fertilization contributed significantly to yield enhancement across all green manure treatments, yielding a substantial difference of 398 kg/ha between fertilized and unfertilized variants.</a:t>
            </a:r>
            <a:endParaRPr lang="ro-RO" sz="1100" dirty="0" smtClean="0">
              <a:latin typeface="+mn-lt"/>
            </a:endParaRPr>
          </a:p>
          <a:p>
            <a:pPr marL="228600" indent="-228600" algn="just">
              <a:buFont typeface="+mj-lt"/>
              <a:buAutoNum type="arabicPeriod"/>
            </a:pPr>
            <a:r>
              <a:rPr lang="en-US" sz="1100" dirty="0" smtClean="0">
                <a:latin typeface="+mn-lt"/>
              </a:rPr>
              <a:t>Furthermore, the fat content of sunflower seeds was notably influenced by green manure application, with the triticale green manure resulting in the highest fat content, showcasing a difference of 3.02% compared to the control. However, it is important to note that the thousand-grain weight (TGW) of sunflower seeds was adversely affected by green manure incorporation, particularly with triticale showing a considerable difference of -8.47 g compared to the control.</a:t>
            </a:r>
            <a:endParaRPr lang="en-US" sz="1050" dirty="0">
              <a:latin typeface="+mn-lt"/>
            </a:endParaRPr>
          </a:p>
        </p:txBody>
      </p:sp>
      <p:sp>
        <p:nvSpPr>
          <p:cNvPr id="5" name="Rectangle 4"/>
          <p:cNvSpPr/>
          <p:nvPr/>
        </p:nvSpPr>
        <p:spPr>
          <a:xfrm>
            <a:off x="631332" y="5207800"/>
            <a:ext cx="3110019" cy="400110"/>
          </a:xfrm>
          <a:prstGeom prst="rect">
            <a:avLst/>
          </a:prstGeom>
        </p:spPr>
        <p:txBody>
          <a:bodyPr wrap="none">
            <a:spAutoFit/>
          </a:bodyPr>
          <a:lstStyle/>
          <a:p>
            <a:r>
              <a:rPr lang="ro-RO" sz="2000" b="1" dirty="0" smtClean="0"/>
              <a:t>RESULTS AND DISCUSSIONS</a:t>
            </a:r>
            <a:endParaRPr lang="en-US" sz="2000" b="1" dirty="0"/>
          </a:p>
        </p:txBody>
      </p:sp>
      <p:graphicFrame>
        <p:nvGraphicFramePr>
          <p:cNvPr id="17" name="Chart 16"/>
          <p:cNvGraphicFramePr/>
          <p:nvPr/>
        </p:nvGraphicFramePr>
        <p:xfrm>
          <a:off x="633977" y="5603588"/>
          <a:ext cx="3544484" cy="24986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Table 18"/>
          <p:cNvGraphicFramePr>
            <a:graphicFrameLocks noGrp="1"/>
          </p:cNvGraphicFramePr>
          <p:nvPr/>
        </p:nvGraphicFramePr>
        <p:xfrm>
          <a:off x="813870" y="8629569"/>
          <a:ext cx="3392370" cy="1284790"/>
        </p:xfrm>
        <a:graphic>
          <a:graphicData uri="http://schemas.openxmlformats.org/drawingml/2006/table">
            <a:tbl>
              <a:tblPr/>
              <a:tblGrid>
                <a:gridCol w="678474">
                  <a:extLst>
                    <a:ext uri="{9D8B030D-6E8A-4147-A177-3AD203B41FA5}">
                      <a16:colId xmlns:a16="http://schemas.microsoft.com/office/drawing/2014/main" val="20000"/>
                    </a:ext>
                  </a:extLst>
                </a:gridCol>
                <a:gridCol w="678474">
                  <a:extLst>
                    <a:ext uri="{9D8B030D-6E8A-4147-A177-3AD203B41FA5}">
                      <a16:colId xmlns:a16="http://schemas.microsoft.com/office/drawing/2014/main" val="20001"/>
                    </a:ext>
                  </a:extLst>
                </a:gridCol>
                <a:gridCol w="678474">
                  <a:extLst>
                    <a:ext uri="{9D8B030D-6E8A-4147-A177-3AD203B41FA5}">
                      <a16:colId xmlns:a16="http://schemas.microsoft.com/office/drawing/2014/main" val="20002"/>
                    </a:ext>
                  </a:extLst>
                </a:gridCol>
                <a:gridCol w="678474">
                  <a:extLst>
                    <a:ext uri="{9D8B030D-6E8A-4147-A177-3AD203B41FA5}">
                      <a16:colId xmlns:a16="http://schemas.microsoft.com/office/drawing/2014/main" val="20003"/>
                    </a:ext>
                  </a:extLst>
                </a:gridCol>
                <a:gridCol w="678474">
                  <a:extLst>
                    <a:ext uri="{9D8B030D-6E8A-4147-A177-3AD203B41FA5}">
                      <a16:colId xmlns:a16="http://schemas.microsoft.com/office/drawing/2014/main" val="20004"/>
                    </a:ext>
                  </a:extLst>
                </a:gridCol>
              </a:tblGrid>
              <a:tr h="245859">
                <a:tc>
                  <a:txBody>
                    <a:bodyPr/>
                    <a:lstStyle/>
                    <a:p>
                      <a:pPr algn="ctr">
                        <a:lnSpc>
                          <a:spcPct val="115000"/>
                        </a:lnSpc>
                        <a:spcAft>
                          <a:spcPts val="0"/>
                        </a:spcAft>
                      </a:pPr>
                      <a:r>
                        <a:rPr lang="en-US" sz="700" b="1" kern="1200" dirty="0">
                          <a:solidFill>
                            <a:srgbClr val="000000"/>
                          </a:solidFill>
                          <a:latin typeface="Times New Roman"/>
                          <a:ea typeface="Times New Roman"/>
                          <a:cs typeface="Times New Roman"/>
                        </a:rPr>
                        <a:t>Number</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b="1" kern="1200" dirty="0">
                          <a:solidFill>
                            <a:srgbClr val="000000"/>
                          </a:solidFill>
                          <a:latin typeface="Times New Roman"/>
                          <a:ea typeface="Times New Roman"/>
                          <a:cs typeface="Times New Roman"/>
                        </a:rPr>
                        <a:t>Variant</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Average (kg/ha)</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Difference (kg/ha)</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Significance</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9805">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1</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dirty="0">
                          <a:solidFill>
                            <a:srgbClr val="000000"/>
                          </a:solidFill>
                          <a:latin typeface="Times New Roman"/>
                          <a:ea typeface="Times New Roman"/>
                          <a:cs typeface="Times New Roman"/>
                        </a:rPr>
                        <a:t>Triticale</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2447</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396</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0707">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2</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dirty="0">
                          <a:solidFill>
                            <a:srgbClr val="000000"/>
                          </a:solidFill>
                          <a:latin typeface="Times New Roman"/>
                          <a:ea typeface="Times New Roman"/>
                          <a:cs typeface="Times New Roman"/>
                        </a:rPr>
                        <a:t>Peas</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dirty="0">
                          <a:latin typeface="Times New Roman"/>
                          <a:ea typeface="Times New Roman"/>
                          <a:cs typeface="Times New Roman"/>
                        </a:rPr>
                        <a:t>3194</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1143</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2844">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3</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a:solidFill>
                            <a:srgbClr val="000000"/>
                          </a:solidFill>
                          <a:latin typeface="Times New Roman"/>
                          <a:ea typeface="Times New Roman"/>
                          <a:cs typeface="Times New Roman"/>
                        </a:rPr>
                        <a:t>Soy</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dirty="0">
                          <a:latin typeface="Times New Roman"/>
                          <a:ea typeface="Times New Roman"/>
                          <a:cs typeface="Times New Roman"/>
                        </a:rPr>
                        <a:t>3060</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dirty="0">
                          <a:latin typeface="Times New Roman"/>
                          <a:ea typeface="Times New Roman"/>
                          <a:cs typeface="Times New Roman"/>
                        </a:rPr>
                        <a:t>1009</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6661">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4</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dirty="0">
                          <a:solidFill>
                            <a:srgbClr val="000000"/>
                          </a:solidFill>
                          <a:latin typeface="Times New Roman"/>
                          <a:ea typeface="Times New Roman"/>
                          <a:cs typeface="Times New Roman"/>
                        </a:rPr>
                        <a:t>Sunflower</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2685</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dirty="0">
                          <a:latin typeface="Times New Roman"/>
                          <a:ea typeface="Times New Roman"/>
                          <a:cs typeface="Times New Roman"/>
                        </a:rPr>
                        <a:t>643</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0033">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5</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a:solidFill>
                            <a:srgbClr val="000000"/>
                          </a:solidFill>
                          <a:latin typeface="Times New Roman"/>
                          <a:ea typeface="Times New Roman"/>
                          <a:cs typeface="Times New Roman"/>
                        </a:rPr>
                        <a:t>Rapeseed</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2681</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dirty="0">
                          <a:latin typeface="Times New Roman"/>
                          <a:ea typeface="Times New Roman"/>
                          <a:cs typeface="Times New Roman"/>
                        </a:rPr>
                        <a:t>630</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8881">
                <a:tc>
                  <a:txBody>
                    <a:bodyPr/>
                    <a:lstStyle/>
                    <a:p>
                      <a:pPr algn="ctr">
                        <a:lnSpc>
                          <a:spcPct val="115000"/>
                        </a:lnSpc>
                        <a:spcAft>
                          <a:spcPts val="0"/>
                        </a:spcAft>
                      </a:pPr>
                      <a:r>
                        <a:rPr lang="en-US" sz="700" b="1" kern="1200">
                          <a:solidFill>
                            <a:srgbClr val="000000"/>
                          </a:solidFill>
                          <a:latin typeface="Times New Roman"/>
                          <a:ea typeface="Times New Roman"/>
                          <a:cs typeface="Times New Roman"/>
                        </a:rPr>
                        <a:t>6</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a:solidFill>
                            <a:srgbClr val="000000"/>
                          </a:solidFill>
                          <a:latin typeface="Times New Roman"/>
                          <a:ea typeface="Times New Roman"/>
                          <a:cs typeface="Times New Roman"/>
                        </a:rPr>
                        <a:t>Control</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Times New Roman"/>
                          <a:ea typeface="Times New Roman"/>
                          <a:cs typeface="Times New Roman"/>
                        </a:rPr>
                        <a:t>2051</a:t>
                      </a:r>
                      <a:endParaRPr lang="ro-RO" sz="105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dirty="0">
                          <a:solidFill>
                            <a:srgbClr val="000000"/>
                          </a:solidFill>
                          <a:latin typeface="Times New Roman"/>
                          <a:ea typeface="Times New Roman"/>
                          <a:cs typeface="Times New Roman"/>
                        </a:rPr>
                        <a:t>-</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kern="1200" dirty="0">
                          <a:solidFill>
                            <a:srgbClr val="000000"/>
                          </a:solidFill>
                          <a:latin typeface="Times New Roman"/>
                          <a:ea typeface="Times New Roman"/>
                          <a:cs typeface="Times New Roman"/>
                        </a:rPr>
                        <a:t>-</a:t>
                      </a:r>
                      <a:endParaRPr lang="ro-RO" sz="105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2" name="Rectangle 21"/>
          <p:cNvSpPr/>
          <p:nvPr/>
        </p:nvSpPr>
        <p:spPr>
          <a:xfrm>
            <a:off x="197421" y="9905664"/>
            <a:ext cx="4587875" cy="561692"/>
          </a:xfrm>
          <a:prstGeom prst="rect">
            <a:avLst/>
          </a:prstGeom>
        </p:spPr>
        <p:txBody>
          <a:bodyPr>
            <a:spAutoFit/>
          </a:bodyPr>
          <a:lstStyle/>
          <a:p>
            <a:pPr lvl="0" algn="ctr" eaLnBrk="0" fontAlgn="base" hangingPunct="0">
              <a:spcBef>
                <a:spcPct val="0"/>
              </a:spcBef>
              <a:spcAft>
                <a:spcPct val="0"/>
              </a:spcAft>
            </a:pPr>
            <a:r>
              <a:rPr lang="en-US" sz="1000" dirty="0" smtClean="0">
                <a:solidFill>
                  <a:srgbClr val="000000"/>
                </a:solidFill>
                <a:ea typeface="Times New Roman" pitchFamily="18" charset="0"/>
                <a:cs typeface="Times New Roman" pitchFamily="18" charset="0"/>
              </a:rPr>
              <a:t>CL (p 5%)                                     595</a:t>
            </a:r>
            <a:endParaRPr lang="ro-RO" sz="200" dirty="0" smtClean="0">
              <a:cs typeface="Arial" pitchFamily="34" charset="0"/>
            </a:endParaRPr>
          </a:p>
          <a:p>
            <a:pPr lvl="0" algn="ctr" eaLnBrk="0" fontAlgn="base" hangingPunct="0">
              <a:spcBef>
                <a:spcPct val="0"/>
              </a:spcBef>
              <a:spcAft>
                <a:spcPct val="0"/>
              </a:spcAft>
            </a:pPr>
            <a:r>
              <a:rPr lang="en-US" sz="1000" dirty="0" smtClean="0">
                <a:solidFill>
                  <a:srgbClr val="000000"/>
                </a:solidFill>
                <a:ea typeface="Times New Roman" pitchFamily="18" charset="0"/>
                <a:cs typeface="Times New Roman" pitchFamily="18" charset="0"/>
              </a:rPr>
              <a:t>CL (p 1%)                                     846</a:t>
            </a:r>
            <a:endParaRPr lang="ro-RO" sz="200" dirty="0" smtClean="0">
              <a:cs typeface="Arial" pitchFamily="34" charset="0"/>
            </a:endParaRPr>
          </a:p>
          <a:p>
            <a:pPr lvl="0" algn="ctr" eaLnBrk="0" fontAlgn="base" hangingPunct="0">
              <a:spcBef>
                <a:spcPct val="0"/>
              </a:spcBef>
              <a:spcAft>
                <a:spcPct val="0"/>
              </a:spcAft>
            </a:pPr>
            <a:r>
              <a:rPr lang="en-US" sz="1000" dirty="0" smtClean="0">
                <a:solidFill>
                  <a:srgbClr val="000000"/>
                </a:solidFill>
                <a:ea typeface="Times New Roman" pitchFamily="18" charset="0"/>
                <a:cs typeface="Times New Roman" pitchFamily="18" charset="0"/>
              </a:rPr>
              <a:t>CL (p 0.1%)                                  1225</a:t>
            </a:r>
            <a:endParaRPr lang="en-US" sz="2400" dirty="0" smtClean="0">
              <a:cs typeface="Arial" pitchFamily="34" charset="0"/>
            </a:endParaRPr>
          </a:p>
        </p:txBody>
      </p:sp>
      <p:sp>
        <p:nvSpPr>
          <p:cNvPr id="23" name="Rectangle 22"/>
          <p:cNvSpPr/>
          <p:nvPr/>
        </p:nvSpPr>
        <p:spPr>
          <a:xfrm>
            <a:off x="457201" y="8332245"/>
            <a:ext cx="4043680" cy="276999"/>
          </a:xfrm>
          <a:prstGeom prst="rect">
            <a:avLst/>
          </a:prstGeom>
        </p:spPr>
        <p:txBody>
          <a:bodyPr wrap="square">
            <a:spAutoFit/>
          </a:bodyPr>
          <a:lstStyle/>
          <a:p>
            <a:pPr lvl="0" algn="ctr" fontAlgn="base">
              <a:spcBef>
                <a:spcPct val="0"/>
              </a:spcBef>
              <a:spcAft>
                <a:spcPct val="0"/>
              </a:spcAft>
            </a:pPr>
            <a:r>
              <a:rPr lang="ro-RO" sz="1200" b="1" dirty="0" smtClean="0">
                <a:solidFill>
                  <a:srgbClr val="000000"/>
                </a:solidFill>
                <a:ea typeface="Times New Roman" pitchFamily="18" charset="0"/>
                <a:cs typeface="Times New Roman" pitchFamily="18" charset="0"/>
              </a:rPr>
              <a:t>Table 1. </a:t>
            </a:r>
            <a:r>
              <a:rPr lang="en-US" sz="1200" b="1" dirty="0" smtClean="0">
                <a:solidFill>
                  <a:srgbClr val="000000"/>
                </a:solidFill>
                <a:ea typeface="Times New Roman" pitchFamily="18" charset="0"/>
                <a:cs typeface="Times New Roman" pitchFamily="18" charset="0"/>
              </a:rPr>
              <a:t>The influence of green manure factor on yield</a:t>
            </a:r>
            <a:endParaRPr lang="ro-RO" sz="1200" b="1" dirty="0" smtClean="0">
              <a:solidFill>
                <a:srgbClr val="000000"/>
              </a:solidFill>
              <a:ea typeface="Times New Roman" pitchFamily="18" charset="0"/>
              <a:cs typeface="Times New Roman" pitchFamily="18" charset="0"/>
            </a:endParaRPr>
          </a:p>
        </p:txBody>
      </p:sp>
      <p:graphicFrame>
        <p:nvGraphicFramePr>
          <p:cNvPr id="24" name="Table 23"/>
          <p:cNvGraphicFramePr>
            <a:graphicFrameLocks noGrp="1"/>
          </p:cNvGraphicFramePr>
          <p:nvPr/>
        </p:nvGraphicFramePr>
        <p:xfrm>
          <a:off x="844688" y="11084068"/>
          <a:ext cx="3361550" cy="1266048"/>
        </p:xfrm>
        <a:graphic>
          <a:graphicData uri="http://schemas.openxmlformats.org/drawingml/2006/table">
            <a:tbl>
              <a:tblPr/>
              <a:tblGrid>
                <a:gridCol w="672310">
                  <a:extLst>
                    <a:ext uri="{9D8B030D-6E8A-4147-A177-3AD203B41FA5}">
                      <a16:colId xmlns:a16="http://schemas.microsoft.com/office/drawing/2014/main" val="20000"/>
                    </a:ext>
                  </a:extLst>
                </a:gridCol>
                <a:gridCol w="672310">
                  <a:extLst>
                    <a:ext uri="{9D8B030D-6E8A-4147-A177-3AD203B41FA5}">
                      <a16:colId xmlns:a16="http://schemas.microsoft.com/office/drawing/2014/main" val="20001"/>
                    </a:ext>
                  </a:extLst>
                </a:gridCol>
                <a:gridCol w="672310">
                  <a:extLst>
                    <a:ext uri="{9D8B030D-6E8A-4147-A177-3AD203B41FA5}">
                      <a16:colId xmlns:a16="http://schemas.microsoft.com/office/drawing/2014/main" val="20002"/>
                    </a:ext>
                  </a:extLst>
                </a:gridCol>
                <a:gridCol w="672310">
                  <a:extLst>
                    <a:ext uri="{9D8B030D-6E8A-4147-A177-3AD203B41FA5}">
                      <a16:colId xmlns:a16="http://schemas.microsoft.com/office/drawing/2014/main" val="20003"/>
                    </a:ext>
                  </a:extLst>
                </a:gridCol>
                <a:gridCol w="672310">
                  <a:extLst>
                    <a:ext uri="{9D8B030D-6E8A-4147-A177-3AD203B41FA5}">
                      <a16:colId xmlns:a16="http://schemas.microsoft.com/office/drawing/2014/main" val="20004"/>
                    </a:ext>
                  </a:extLst>
                </a:gridCol>
              </a:tblGrid>
              <a:tr h="116840">
                <a:tc>
                  <a:txBody>
                    <a:bodyPr/>
                    <a:lstStyle/>
                    <a:p>
                      <a:pPr algn="ctr">
                        <a:lnSpc>
                          <a:spcPct val="115000"/>
                        </a:lnSpc>
                        <a:spcAft>
                          <a:spcPts val="0"/>
                        </a:spcAft>
                      </a:pPr>
                      <a:r>
                        <a:rPr lang="en-US" sz="800" b="1" kern="1200" dirty="0">
                          <a:latin typeface="Times New Roman"/>
                          <a:ea typeface="Times New Roman"/>
                          <a:cs typeface="Times New Roman"/>
                        </a:rPr>
                        <a:t>Number</a:t>
                      </a:r>
                      <a:endParaRPr lang="ro-RO"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b="1" kern="1200">
                          <a:latin typeface="Times New Roman"/>
                          <a:ea typeface="Times New Roman"/>
                          <a:cs typeface="Times New Roman"/>
                        </a:rPr>
                        <a:t>Variant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b="1" kern="1200">
                          <a:latin typeface="Times New Roman"/>
                          <a:ea typeface="Times New Roman"/>
                          <a:cs typeface="Times New Roman"/>
                        </a:rPr>
                        <a:t>Average %</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b="1" kern="1200">
                          <a:latin typeface="Times New Roman"/>
                          <a:ea typeface="Times New Roman"/>
                          <a:cs typeface="Times New Roman"/>
                        </a:rPr>
                        <a:t>Difference %</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b="1" kern="1200">
                          <a:latin typeface="Times New Roman"/>
                          <a:ea typeface="Times New Roman"/>
                          <a:cs typeface="Times New Roman"/>
                        </a:rPr>
                        <a:t>Significance</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6845">
                <a:tc>
                  <a:txBody>
                    <a:bodyPr/>
                    <a:lstStyle/>
                    <a:p>
                      <a:pPr algn="ctr">
                        <a:lnSpc>
                          <a:spcPct val="115000"/>
                        </a:lnSpc>
                        <a:spcAft>
                          <a:spcPts val="0"/>
                        </a:spcAft>
                      </a:pPr>
                      <a:r>
                        <a:rPr lang="en-US" sz="800" b="1" kern="1200">
                          <a:latin typeface="Times New Roman"/>
                          <a:ea typeface="Times New Roman"/>
                          <a:cs typeface="Times New Roman"/>
                        </a:rPr>
                        <a:t>1</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a:latin typeface="Times New Roman"/>
                          <a:ea typeface="Times New Roman"/>
                          <a:cs typeface="Times New Roman"/>
                        </a:rPr>
                        <a:t>Triticale</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47.40</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3.02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7800">
                <a:tc>
                  <a:txBody>
                    <a:bodyPr/>
                    <a:lstStyle/>
                    <a:p>
                      <a:pPr algn="ctr">
                        <a:lnSpc>
                          <a:spcPct val="115000"/>
                        </a:lnSpc>
                        <a:spcAft>
                          <a:spcPts val="0"/>
                        </a:spcAft>
                      </a:pPr>
                      <a:r>
                        <a:rPr lang="en-US" sz="800" b="1" kern="1200">
                          <a:latin typeface="Times New Roman"/>
                          <a:ea typeface="Times New Roman"/>
                          <a:cs typeface="Times New Roman"/>
                        </a:rPr>
                        <a:t>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a:latin typeface="Times New Roman"/>
                          <a:ea typeface="Times New Roman"/>
                          <a:cs typeface="Times New Roman"/>
                        </a:rPr>
                        <a:t>Peas</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44.72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0.33</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7911">
                <a:tc>
                  <a:txBody>
                    <a:bodyPr/>
                    <a:lstStyle/>
                    <a:p>
                      <a:pPr algn="ctr">
                        <a:lnSpc>
                          <a:spcPct val="115000"/>
                        </a:lnSpc>
                        <a:spcAft>
                          <a:spcPts val="0"/>
                        </a:spcAft>
                      </a:pPr>
                      <a:r>
                        <a:rPr lang="en-US" sz="800" b="1" kern="1200">
                          <a:latin typeface="Times New Roman"/>
                          <a:ea typeface="Times New Roman"/>
                          <a:cs typeface="Times New Roman"/>
                        </a:rPr>
                        <a:t>3</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a:latin typeface="Times New Roman"/>
                          <a:ea typeface="Times New Roman"/>
                          <a:cs typeface="Times New Roman"/>
                        </a:rPr>
                        <a:t>Soy</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45.10</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0.72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3355">
                <a:tc>
                  <a:txBody>
                    <a:bodyPr/>
                    <a:lstStyle/>
                    <a:p>
                      <a:pPr algn="ctr">
                        <a:lnSpc>
                          <a:spcPct val="115000"/>
                        </a:lnSpc>
                        <a:spcAft>
                          <a:spcPts val="0"/>
                        </a:spcAft>
                      </a:pPr>
                      <a:r>
                        <a:rPr lang="en-US" sz="800" b="1" kern="1200">
                          <a:latin typeface="Times New Roman"/>
                          <a:ea typeface="Times New Roman"/>
                          <a:cs typeface="Times New Roman"/>
                        </a:rPr>
                        <a:t>4</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dirty="0">
                          <a:latin typeface="Times New Roman"/>
                          <a:ea typeface="Times New Roman"/>
                          <a:cs typeface="Times New Roman"/>
                        </a:rPr>
                        <a:t>Sunflower</a:t>
                      </a:r>
                      <a:endParaRPr lang="ro-RO"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46.00</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1.62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7165">
                <a:tc>
                  <a:txBody>
                    <a:bodyPr/>
                    <a:lstStyle/>
                    <a:p>
                      <a:pPr algn="ctr">
                        <a:lnSpc>
                          <a:spcPct val="115000"/>
                        </a:lnSpc>
                        <a:spcAft>
                          <a:spcPts val="0"/>
                        </a:spcAft>
                      </a:pPr>
                      <a:r>
                        <a:rPr lang="en-US" sz="800" b="1" kern="1200">
                          <a:latin typeface="Times New Roman"/>
                          <a:ea typeface="Times New Roman"/>
                          <a:cs typeface="Times New Roman"/>
                        </a:rPr>
                        <a:t>5</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a:latin typeface="Times New Roman"/>
                          <a:ea typeface="Times New Roman"/>
                          <a:cs typeface="Times New Roman"/>
                        </a:rPr>
                        <a:t>Rapeseed</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45.72</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1.33</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545">
                <a:tc>
                  <a:txBody>
                    <a:bodyPr/>
                    <a:lstStyle/>
                    <a:p>
                      <a:pPr algn="ctr">
                        <a:lnSpc>
                          <a:spcPct val="115000"/>
                        </a:lnSpc>
                        <a:spcAft>
                          <a:spcPts val="0"/>
                        </a:spcAft>
                      </a:pPr>
                      <a:r>
                        <a:rPr lang="en-US" sz="800" b="1" kern="1200">
                          <a:latin typeface="Times New Roman"/>
                          <a:ea typeface="Times New Roman"/>
                          <a:cs typeface="Times New Roman"/>
                        </a:rPr>
                        <a:t>6</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kern="1200">
                          <a:latin typeface="Times New Roman"/>
                          <a:ea typeface="Times New Roman"/>
                          <a:cs typeface="Times New Roman"/>
                        </a:rPr>
                        <a:t>Control</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dirty="0">
                          <a:latin typeface="Times New Roman"/>
                          <a:ea typeface="Times New Roman"/>
                          <a:cs typeface="Times New Roman"/>
                        </a:rPr>
                        <a:t>44.38</a:t>
                      </a:r>
                      <a:endParaRPr lang="ro-RO"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a:latin typeface="Times New Roman"/>
                          <a:ea typeface="Times New Roman"/>
                          <a:cs typeface="Times New Roman"/>
                        </a:rPr>
                        <a:t>-</a:t>
                      </a:r>
                      <a:endParaRPr lang="ro-RO"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800" dirty="0">
                          <a:latin typeface="Times New Roman"/>
                          <a:ea typeface="Times New Roman"/>
                          <a:cs typeface="Times New Roman"/>
                        </a:rPr>
                        <a:t>-</a:t>
                      </a:r>
                      <a:endParaRPr lang="ro-RO"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5" name="Rectangle 24"/>
          <p:cNvSpPr/>
          <p:nvPr/>
        </p:nvSpPr>
        <p:spPr>
          <a:xfrm>
            <a:off x="624405" y="2804798"/>
            <a:ext cx="1177951" cy="369332"/>
          </a:xfrm>
          <a:prstGeom prst="rect">
            <a:avLst/>
          </a:prstGeom>
        </p:spPr>
        <p:txBody>
          <a:bodyPr wrap="none">
            <a:spAutoFit/>
          </a:bodyPr>
          <a:lstStyle/>
          <a:p>
            <a:r>
              <a:rPr lang="ro-RO" b="1" dirty="0" smtClean="0"/>
              <a:t>ABSTRACT</a:t>
            </a:r>
            <a:endParaRPr lang="en-US" b="1" dirty="0"/>
          </a:p>
        </p:txBody>
      </p:sp>
      <p:sp>
        <p:nvSpPr>
          <p:cNvPr id="26" name="Rectangle 25"/>
          <p:cNvSpPr/>
          <p:nvPr/>
        </p:nvSpPr>
        <p:spPr>
          <a:xfrm>
            <a:off x="627958" y="12909497"/>
            <a:ext cx="1454950" cy="369332"/>
          </a:xfrm>
          <a:prstGeom prst="rect">
            <a:avLst/>
          </a:prstGeom>
        </p:spPr>
        <p:txBody>
          <a:bodyPr wrap="none">
            <a:spAutoFit/>
          </a:bodyPr>
          <a:lstStyle/>
          <a:p>
            <a:pPr algn="just"/>
            <a:r>
              <a:rPr lang="ro-RO" b="1" dirty="0" smtClean="0"/>
              <a:t>CONCLUSION</a:t>
            </a:r>
            <a:endParaRPr lang="en-US" b="1" dirty="0"/>
          </a:p>
        </p:txBody>
      </p:sp>
      <p:sp>
        <p:nvSpPr>
          <p:cNvPr id="28" name="Rectangle 27"/>
          <p:cNvSpPr/>
          <p:nvPr/>
        </p:nvSpPr>
        <p:spPr>
          <a:xfrm>
            <a:off x="4216400" y="8314651"/>
            <a:ext cx="4084320" cy="2492990"/>
          </a:xfrm>
          <a:prstGeom prst="rect">
            <a:avLst/>
          </a:prstGeom>
        </p:spPr>
        <p:txBody>
          <a:bodyPr wrap="square">
            <a:spAutoFit/>
          </a:bodyPr>
          <a:lstStyle/>
          <a:p>
            <a:pPr algn="just"/>
            <a:r>
              <a:rPr lang="en-US" sz="1200" dirty="0" smtClean="0"/>
              <a:t>In the context of the 2023 sunflower crop yield analysis, in comparison to the control achieving a yield of 2051 kilograms per hectare (kg/ha), noteworthy observations emerge regarding the influence of different green manure treatments. Notably, there is a substantial positive impact on yield when utilizing green manures derived from peas with a yield of 3194 kg/ha and soybean with a yield of 3060 kg/ha. Specifically, the influence is notably pronounced in the case of pea crops, exhibiting a distinct and positive effect. Conversely, the influence on yield from triticale is comparatively negligible, with the sunflower yield attaining 2447 kg/ha, presenting a marginal variance of merely 396 kg/ha in comparison to the control </a:t>
            </a:r>
            <a:r>
              <a:rPr lang="ro-RO" sz="1200" dirty="0" smtClean="0"/>
              <a:t>(Table 1).</a:t>
            </a:r>
            <a:endParaRPr lang="ro-RO" sz="1200" dirty="0"/>
          </a:p>
        </p:txBody>
      </p:sp>
      <p:sp>
        <p:nvSpPr>
          <p:cNvPr id="1027" name="Rectangle 3"/>
          <p:cNvSpPr>
            <a:spLocks noChangeArrowheads="1"/>
          </p:cNvSpPr>
          <p:nvPr/>
        </p:nvSpPr>
        <p:spPr bwMode="auto">
          <a:xfrm>
            <a:off x="4226560" y="5669280"/>
            <a:ext cx="407416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ea typeface="Times New Roman" pitchFamily="18" charset="0"/>
                <a:cs typeface="Times New Roman" pitchFamily="18" charset="0"/>
              </a:rPr>
              <a:t>Among the fertilized variants of rapeseed, soybean, and triticale, a higher number of weeds per square meter were observed compared to their respective unfertilized counterparts. This suggests that fertilization may have promoted weed growth in these particular crop species.</a:t>
            </a:r>
            <a:endParaRPr kumimoji="0" lang="en-US"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ea typeface="Times New Roman" pitchFamily="18" charset="0"/>
                <a:cs typeface="Times New Roman" pitchFamily="18" charset="0"/>
              </a:rPr>
              <a:t>Conversely, in the fertilized control, sunflower and peas variants, the number of weeds was significantly lower. Notably, the fertilized pea variant exhibited the lowest weed count among all variants, with only 30 weeds per square meter. </a:t>
            </a:r>
            <a:endParaRPr kumimoji="0" lang="en-US" sz="12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ea typeface="Times New Roman" pitchFamily="18" charset="0"/>
                <a:cs typeface="Arial" pitchFamily="34" charset="0"/>
              </a:rPr>
              <a:t>On average, the control variant had the highest number of weeds per square meter, with 88 weeds observed. Among the control variants, the unfertilized control variant recorded the highest weed count, with 126 weeds per square meter (Figure1) .</a:t>
            </a:r>
            <a:endParaRPr kumimoji="0" lang="en-US" sz="1200" b="0" i="0" u="none" strike="noStrike" cap="none" normalizeH="0" baseline="0" dirty="0" smtClean="0">
              <a:ln>
                <a:noFill/>
              </a:ln>
              <a:solidFill>
                <a:schemeClr val="tx1"/>
              </a:solidFill>
              <a:effectLst/>
              <a:cs typeface="Arial" pitchFamily="34" charset="0"/>
            </a:endParaRPr>
          </a:p>
        </p:txBody>
      </p:sp>
      <p:sp>
        <p:nvSpPr>
          <p:cNvPr id="30" name="Rectangle 29"/>
          <p:cNvSpPr/>
          <p:nvPr/>
        </p:nvSpPr>
        <p:spPr>
          <a:xfrm>
            <a:off x="4277360" y="10852528"/>
            <a:ext cx="3972560" cy="1754326"/>
          </a:xfrm>
          <a:prstGeom prst="rect">
            <a:avLst/>
          </a:prstGeom>
        </p:spPr>
        <p:txBody>
          <a:bodyPr wrap="square">
            <a:spAutoFit/>
          </a:bodyPr>
          <a:lstStyle/>
          <a:p>
            <a:pPr algn="just"/>
            <a:r>
              <a:rPr lang="en-US" sz="1200" dirty="0" smtClean="0"/>
              <a:t>Sunflower seeds are prized for their high fat content, predominantly comprising healthy unsaturated fats like </a:t>
            </a:r>
            <a:r>
              <a:rPr lang="en-US" sz="1200" dirty="0" err="1" smtClean="0"/>
              <a:t>linoleic</a:t>
            </a:r>
            <a:r>
              <a:rPr lang="en-US" sz="1200" dirty="0" smtClean="0"/>
              <a:t> acid. In our study, we found that only triticale green manure led to a significant increase in fat content compared to </a:t>
            </a:r>
            <a:r>
              <a:rPr lang="en-US" sz="1200" smtClean="0"/>
              <a:t>the control. </a:t>
            </a:r>
            <a:r>
              <a:rPr lang="en-US" sz="1200" dirty="0" smtClean="0"/>
              <a:t>Triticale green manure resulted in a fat content of 47.40, which was 3.02 units higher than the control's 44.38. Other green manure sources showed positive but non-significant differences in fat content.</a:t>
            </a:r>
            <a:r>
              <a:rPr lang="ro-RO" sz="1200" dirty="0" smtClean="0"/>
              <a:t>(Table 2).</a:t>
            </a:r>
            <a:endParaRPr lang="ro-RO" sz="1200" dirty="0"/>
          </a:p>
        </p:txBody>
      </p:sp>
      <p:sp>
        <p:nvSpPr>
          <p:cNvPr id="1028" name="Rectangle 4"/>
          <p:cNvSpPr>
            <a:spLocks noChangeArrowheads="1"/>
          </p:cNvSpPr>
          <p:nvPr/>
        </p:nvSpPr>
        <p:spPr bwMode="auto">
          <a:xfrm>
            <a:off x="457199" y="10657840"/>
            <a:ext cx="3952241"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rgbClr val="000000"/>
                </a:solidFill>
                <a:effectLst/>
                <a:ea typeface="Times New Roman" pitchFamily="18" charset="0"/>
                <a:cs typeface="Times New Roman" pitchFamily="18" charset="0"/>
              </a:rPr>
              <a:t>Table 2. </a:t>
            </a:r>
            <a:r>
              <a:rPr kumimoji="0" lang="en-US" sz="1200" b="1" i="0" u="none" strike="noStrike" cap="none" normalizeH="0" baseline="0" dirty="0" smtClean="0">
                <a:ln>
                  <a:noFill/>
                </a:ln>
                <a:solidFill>
                  <a:srgbClr val="000000"/>
                </a:solidFill>
                <a:effectLst/>
                <a:ea typeface="Times New Roman" pitchFamily="18" charset="0"/>
                <a:cs typeface="Times New Roman" pitchFamily="18" charset="0"/>
              </a:rPr>
              <a:t>The influence of green manure factor on fat content</a:t>
            </a:r>
            <a:endParaRPr kumimoji="0" lang="en-US" sz="1200" b="0" i="0" u="none" strike="noStrike" cap="none" normalizeH="0" baseline="0" dirty="0" smtClean="0">
              <a:ln>
                <a:noFill/>
              </a:ln>
              <a:solidFill>
                <a:schemeClr val="tx1"/>
              </a:solidFill>
              <a:effectLst/>
              <a:cs typeface="Arial" pitchFamily="34" charset="0"/>
            </a:endParaRPr>
          </a:p>
        </p:txBody>
      </p:sp>
      <p:sp>
        <p:nvSpPr>
          <p:cNvPr id="1029" name="Rectangle 5"/>
          <p:cNvSpPr>
            <a:spLocks noChangeArrowheads="1"/>
          </p:cNvSpPr>
          <p:nvPr/>
        </p:nvSpPr>
        <p:spPr bwMode="auto">
          <a:xfrm>
            <a:off x="934721" y="12354560"/>
            <a:ext cx="270256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ea typeface="Times New Roman" pitchFamily="18" charset="0"/>
                <a:cs typeface="Times New Roman" pitchFamily="18" charset="0"/>
              </a:rPr>
              <a:t>CL (p 5%)                                     1.66</a:t>
            </a:r>
            <a:endParaRPr kumimoji="0" lang="ro-RO" sz="10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ea typeface="Times New Roman" pitchFamily="18" charset="0"/>
                <a:cs typeface="Times New Roman" pitchFamily="18" charset="0"/>
              </a:rPr>
              <a:t>CL (p 1%)                                     2.36</a:t>
            </a:r>
            <a:endParaRPr kumimoji="0" lang="ro-RO" sz="10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ea typeface="Times New Roman" pitchFamily="18" charset="0"/>
                <a:cs typeface="Times New Roman" pitchFamily="18" charset="0"/>
              </a:rPr>
              <a:t>CL (p 0.1%)                                  3.42</a:t>
            </a:r>
            <a:endParaRPr kumimoji="0" lang="en-US" sz="1000" b="0" i="0" u="none" strike="noStrike" cap="none" normalizeH="0" baseline="0" dirty="0" smtClean="0">
              <a:ln>
                <a:noFill/>
              </a:ln>
              <a:solidFill>
                <a:schemeClr val="tx1"/>
              </a:solidFill>
              <a:effectLst/>
              <a:cs typeface="Arial" pitchFamily="34" charset="0"/>
            </a:endParaRPr>
          </a:p>
        </p:txBody>
      </p:sp>
      <p:sp>
        <p:nvSpPr>
          <p:cNvPr id="33" name="Rectangle 32"/>
          <p:cNvSpPr/>
          <p:nvPr/>
        </p:nvSpPr>
        <p:spPr>
          <a:xfrm>
            <a:off x="930220" y="7939842"/>
            <a:ext cx="2866490" cy="261610"/>
          </a:xfrm>
          <a:prstGeom prst="rect">
            <a:avLst/>
          </a:prstGeom>
        </p:spPr>
        <p:txBody>
          <a:bodyPr wrap="none">
            <a:spAutoFit/>
          </a:bodyPr>
          <a:lstStyle/>
          <a:p>
            <a:r>
              <a:rPr lang="en-US" sz="1100" b="1" dirty="0" smtClean="0"/>
              <a:t>Figure </a:t>
            </a:r>
            <a:r>
              <a:rPr lang="ro-RO" sz="1100" b="1" dirty="0" smtClean="0"/>
              <a:t>1</a:t>
            </a:r>
            <a:r>
              <a:rPr lang="en-US" sz="1100" b="1" dirty="0" smtClean="0"/>
              <a:t>. Degree of weeding per square meter</a:t>
            </a:r>
            <a:endParaRPr lang="ro-RO" sz="1100" dirty="0"/>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2072</TotalTime>
  <Words>742</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RESULTS REGARDING THE INFLUENCE OF GREEN MANURE USAGE ON SUNFLOWER CROPS ON ACIDIC SOILS IN THE NORTHWEST OF THE COUNTRY. ÁCS Peter-Balázs, ANDRAȘ Beniamin-Emanuel, URSAN Patrick-Andrei, MONDICI Susana PĂCURAR Ioan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15</cp:revision>
  <dcterms:created xsi:type="dcterms:W3CDTF">2024-02-27T07:52:51Z</dcterms:created>
  <dcterms:modified xsi:type="dcterms:W3CDTF">2024-05-14T05:08:10Z</dcterms:modified>
</cp:coreProperties>
</file>