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9180513" cy="151923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85">
          <p15:clr>
            <a:srgbClr val="A4A3A4"/>
          </p15:clr>
        </p15:guide>
        <p15:guide id="2" pos="28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9122"/>
    <a:srgbClr val="DEC0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2" d="100"/>
          <a:sy n="52" d="100"/>
        </p:scale>
        <p:origin x="3300" y="120"/>
      </p:cViewPr>
      <p:guideLst>
        <p:guide orient="horz" pos="4785"/>
        <p:guide pos="289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Beniamin%20Andras\Desktop\PREZENT&#258;RI%20STIIN&#538;IFICE\prezentare%20triticale\IDEE%20SESIUNEA%20INTERNA%20TURDA%20202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Beniamin%20Andras\Desktop\PREZENT&#258;RI%20STIIN&#538;IFICE\prezentare%20triticale\IDEE%20SESIUNEA%20INTERNA%20TURDA%20202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868277474668808E-2"/>
          <c:y val="0.16242082239720051"/>
          <c:w val="0.9105444006999126"/>
          <c:h val="0.41107502187226758"/>
        </c:manualLayout>
      </c:layout>
      <c:lineChart>
        <c:grouping val="standard"/>
        <c:varyColors val="0"/>
        <c:ser>
          <c:idx val="0"/>
          <c:order val="0"/>
          <c:tx>
            <c:v>G.A. (%) 2022</c:v>
          </c:tx>
          <c:spPr>
            <a:ln w="50800">
              <a:solidFill>
                <a:srgbClr val="F79646">
                  <a:lumMod val="75000"/>
                </a:srgbClr>
              </a:solidFill>
            </a:ln>
          </c:spPr>
          <c:marker>
            <c:symbol val="none"/>
          </c:marker>
          <c:dLbls>
            <c:spPr>
              <a:noFill/>
              <a:ln>
                <a:noFill/>
              </a:ln>
              <a:effectLst/>
            </c:spPr>
            <c:txPr>
              <a:bodyPr/>
              <a:lstStyle/>
              <a:p>
                <a:pPr>
                  <a:defRPr>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Sheet1!$K$2:$K$18</c:f>
              <c:strCache>
                <c:ptCount val="17"/>
                <c:pt idx="0">
                  <c:v>PLAI</c:v>
                </c:pt>
                <c:pt idx="1">
                  <c:v>TITAN</c:v>
                </c:pt>
                <c:pt idx="2">
                  <c:v>STIL</c:v>
                </c:pt>
                <c:pt idx="3">
                  <c:v>HAIDUC</c:v>
                </c:pt>
                <c:pt idx="4">
                  <c:v>NEGOIU</c:v>
                </c:pt>
                <c:pt idx="5">
                  <c:v>ODA FD</c:v>
                </c:pt>
                <c:pt idx="6">
                  <c:v>PISC</c:v>
                </c:pt>
                <c:pt idx="7">
                  <c:v>TULNIC</c:v>
                </c:pt>
                <c:pt idx="8">
                  <c:v>CASCADOR</c:v>
                </c:pt>
                <c:pt idx="9">
                  <c:v>UTRIFUN</c:v>
                </c:pt>
                <c:pt idx="10">
                  <c:v>VIFOR</c:v>
                </c:pt>
                <c:pt idx="11">
                  <c:v>VULTUR</c:v>
                </c:pt>
                <c:pt idx="12">
                  <c:v>ZORI</c:v>
                </c:pt>
                <c:pt idx="13">
                  <c:v>ZVELT</c:v>
                </c:pt>
                <c:pt idx="14">
                  <c:v>ZARAZA</c:v>
                </c:pt>
                <c:pt idx="15">
                  <c:v>FDL ATRACTIV</c:v>
                </c:pt>
                <c:pt idx="16">
                  <c:v>FDL CORDIAL </c:v>
                </c:pt>
              </c:strCache>
            </c:strRef>
          </c:cat>
          <c:val>
            <c:numRef>
              <c:f>Sheet1!$L$2:$L$18</c:f>
              <c:numCache>
                <c:formatCode>General</c:formatCode>
                <c:ptCount val="17"/>
                <c:pt idx="0">
                  <c:v>0</c:v>
                </c:pt>
                <c:pt idx="1">
                  <c:v>0</c:v>
                </c:pt>
                <c:pt idx="2">
                  <c:v>0</c:v>
                </c:pt>
                <c:pt idx="3">
                  <c:v>0</c:v>
                </c:pt>
                <c:pt idx="4">
                  <c:v>0</c:v>
                </c:pt>
                <c:pt idx="5">
                  <c:v>0</c:v>
                </c:pt>
                <c:pt idx="6">
                  <c:v>0</c:v>
                </c:pt>
                <c:pt idx="7">
                  <c:v>0</c:v>
                </c:pt>
                <c:pt idx="8">
                  <c:v>0</c:v>
                </c:pt>
                <c:pt idx="9">
                  <c:v>0</c:v>
                </c:pt>
                <c:pt idx="10">
                  <c:v>0</c:v>
                </c:pt>
                <c:pt idx="11">
                  <c:v>0</c:v>
                </c:pt>
                <c:pt idx="12">
                  <c:v>1.5</c:v>
                </c:pt>
                <c:pt idx="13">
                  <c:v>0</c:v>
                </c:pt>
                <c:pt idx="14">
                  <c:v>0</c:v>
                </c:pt>
                <c:pt idx="15">
                  <c:v>0</c:v>
                </c:pt>
                <c:pt idx="16">
                  <c:v>0</c:v>
                </c:pt>
              </c:numCache>
            </c:numRef>
          </c:val>
          <c:smooth val="0"/>
          <c:extLst>
            <c:ext xmlns:c16="http://schemas.microsoft.com/office/drawing/2014/chart" uri="{C3380CC4-5D6E-409C-BE32-E72D297353CC}">
              <c16:uniqueId val="{00000000-A0D0-44CA-866B-1444C807F857}"/>
            </c:ext>
          </c:extLst>
        </c:ser>
        <c:dLbls>
          <c:showLegendKey val="0"/>
          <c:showVal val="1"/>
          <c:showCatName val="0"/>
          <c:showSerName val="0"/>
          <c:showPercent val="0"/>
          <c:showBubbleSize val="0"/>
        </c:dLbls>
        <c:smooth val="0"/>
        <c:axId val="114618368"/>
        <c:axId val="114619904"/>
      </c:lineChart>
      <c:catAx>
        <c:axId val="114618368"/>
        <c:scaling>
          <c:orientation val="minMax"/>
        </c:scaling>
        <c:delete val="0"/>
        <c:axPos val="b"/>
        <c:numFmt formatCode="General" sourceLinked="0"/>
        <c:majorTickMark val="none"/>
        <c:minorTickMark val="none"/>
        <c:tickLblPos val="nextTo"/>
        <c:txPr>
          <a:bodyPr/>
          <a:lstStyle/>
          <a:p>
            <a:pPr>
              <a:defRPr>
                <a:latin typeface="Times New Roman" pitchFamily="18" charset="0"/>
                <a:cs typeface="Times New Roman" pitchFamily="18" charset="0"/>
              </a:defRPr>
            </a:pPr>
            <a:endParaRPr lang="en-US"/>
          </a:p>
        </c:txPr>
        <c:crossAx val="114619904"/>
        <c:crosses val="autoZero"/>
        <c:auto val="1"/>
        <c:lblAlgn val="ctr"/>
        <c:lblOffset val="100"/>
        <c:noMultiLvlLbl val="0"/>
      </c:catAx>
      <c:valAx>
        <c:axId val="114619904"/>
        <c:scaling>
          <c:orientation val="minMax"/>
        </c:scaling>
        <c:delete val="1"/>
        <c:axPos val="l"/>
        <c:numFmt formatCode="General" sourceLinked="1"/>
        <c:majorTickMark val="out"/>
        <c:minorTickMark val="none"/>
        <c:tickLblPos val="none"/>
        <c:crossAx val="114618368"/>
        <c:crosses val="autoZero"/>
        <c:crossBetween val="between"/>
      </c:valAx>
      <c:spPr>
        <a:noFill/>
      </c:spPr>
    </c:plotArea>
    <c:plotVisOnly val="1"/>
    <c:dispBlanksAs val="gap"/>
    <c:showDLblsOverMax val="0"/>
  </c:chart>
  <c:spPr>
    <a:noFill/>
    <a:ln w="12700">
      <a:solidFill>
        <a:srgbClr val="F79646">
          <a:lumMod val="75000"/>
        </a:srgbClr>
      </a:solidFill>
    </a:ln>
  </c:spPr>
  <c:txPr>
    <a:bodyPr/>
    <a:lstStyle/>
    <a:p>
      <a:pPr>
        <a:defRPr b="1">
          <a:latin typeface="Cambria" pitchFamily="18" charset="0"/>
          <a:ea typeface="Cambria" pitchFamily="18"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6"/>
    </mc:Choice>
    <mc:Fallback>
      <c:style val="16"/>
    </mc:Fallback>
  </mc:AlternateContent>
  <c:chart>
    <c:autoTitleDeleted val="1"/>
    <c:plotArea>
      <c:layout>
        <c:manualLayout>
          <c:layoutTarget val="inner"/>
          <c:xMode val="edge"/>
          <c:yMode val="edge"/>
          <c:x val="3.6677821522309959E-2"/>
          <c:y val="0.16242089530475357"/>
          <c:w val="0.93276662292213453"/>
          <c:h val="0.46663057742782182"/>
        </c:manualLayout>
      </c:layout>
      <c:lineChart>
        <c:grouping val="standard"/>
        <c:varyColors val="0"/>
        <c:ser>
          <c:idx val="0"/>
          <c:order val="0"/>
          <c:tx>
            <c:v>G.A. (%) 2023</c:v>
          </c:tx>
          <c:spPr>
            <a:ln>
              <a:solidFill>
                <a:schemeClr val="accent6"/>
              </a:solidFill>
            </a:ln>
          </c:spPr>
          <c:marker>
            <c:symbol val="none"/>
          </c:marker>
          <c:dLbls>
            <c:dLbl>
              <c:idx val="6"/>
              <c:layout>
                <c:manualLayout>
                  <c:x val="-5.5555555555555558E-3"/>
                  <c:y val="-4.629629629629652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5189-4B52-8256-FC0647BB2E30}"/>
                </c:ext>
              </c:extLst>
            </c:dLbl>
            <c:spPr>
              <a:noFill/>
              <a:ln>
                <a:noFill/>
              </a:ln>
              <a:effectLst/>
            </c:spPr>
            <c:txPr>
              <a:bodyPr/>
              <a:lstStyle/>
              <a:p>
                <a:pPr>
                  <a:defRPr>
                    <a:latin typeface="Times New Roman" pitchFamily="18" charset="0"/>
                    <a:cs typeface="Times New Roman" pitchFamily="18"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Sheet1!$M$2:$M$18</c:f>
              <c:strCache>
                <c:ptCount val="17"/>
                <c:pt idx="0">
                  <c:v>PLAI</c:v>
                </c:pt>
                <c:pt idx="1">
                  <c:v>TITAN</c:v>
                </c:pt>
                <c:pt idx="2">
                  <c:v>STIL</c:v>
                </c:pt>
                <c:pt idx="3">
                  <c:v>HAIDUC</c:v>
                </c:pt>
                <c:pt idx="4">
                  <c:v>NEGOIU</c:v>
                </c:pt>
                <c:pt idx="5">
                  <c:v>ODA FD</c:v>
                </c:pt>
                <c:pt idx="6">
                  <c:v>PISC</c:v>
                </c:pt>
                <c:pt idx="7">
                  <c:v>TULNIC</c:v>
                </c:pt>
                <c:pt idx="8">
                  <c:v>CASCADOR</c:v>
                </c:pt>
                <c:pt idx="9">
                  <c:v>UTRIFUN</c:v>
                </c:pt>
                <c:pt idx="10">
                  <c:v>VIFOR</c:v>
                </c:pt>
                <c:pt idx="11">
                  <c:v>VULTUR</c:v>
                </c:pt>
                <c:pt idx="12">
                  <c:v>ZORI</c:v>
                </c:pt>
                <c:pt idx="13">
                  <c:v>ZVELT</c:v>
                </c:pt>
                <c:pt idx="14">
                  <c:v>ZARAZA</c:v>
                </c:pt>
                <c:pt idx="15">
                  <c:v>FDL ATRACTIV</c:v>
                </c:pt>
                <c:pt idx="16">
                  <c:v>FDL CORDIAL </c:v>
                </c:pt>
              </c:strCache>
            </c:strRef>
          </c:cat>
          <c:val>
            <c:numRef>
              <c:f>Sheet1!$N$2:$N$18</c:f>
              <c:numCache>
                <c:formatCode>General</c:formatCode>
                <c:ptCount val="17"/>
                <c:pt idx="0">
                  <c:v>25</c:v>
                </c:pt>
                <c:pt idx="1">
                  <c:v>25</c:v>
                </c:pt>
                <c:pt idx="2">
                  <c:v>62.5</c:v>
                </c:pt>
                <c:pt idx="3">
                  <c:v>75</c:v>
                </c:pt>
                <c:pt idx="4">
                  <c:v>50</c:v>
                </c:pt>
                <c:pt idx="5">
                  <c:v>50</c:v>
                </c:pt>
                <c:pt idx="6">
                  <c:v>62.5</c:v>
                </c:pt>
                <c:pt idx="7">
                  <c:v>62.5</c:v>
                </c:pt>
                <c:pt idx="8">
                  <c:v>75</c:v>
                </c:pt>
                <c:pt idx="9">
                  <c:v>25</c:v>
                </c:pt>
                <c:pt idx="10">
                  <c:v>62.5</c:v>
                </c:pt>
                <c:pt idx="11">
                  <c:v>10</c:v>
                </c:pt>
                <c:pt idx="12">
                  <c:v>25</c:v>
                </c:pt>
                <c:pt idx="13">
                  <c:v>25</c:v>
                </c:pt>
                <c:pt idx="14">
                  <c:v>6.5</c:v>
                </c:pt>
                <c:pt idx="15">
                  <c:v>25</c:v>
                </c:pt>
                <c:pt idx="16">
                  <c:v>50</c:v>
                </c:pt>
              </c:numCache>
            </c:numRef>
          </c:val>
          <c:smooth val="0"/>
          <c:extLst>
            <c:ext xmlns:c16="http://schemas.microsoft.com/office/drawing/2014/chart" uri="{C3380CC4-5D6E-409C-BE32-E72D297353CC}">
              <c16:uniqueId val="{00000001-5189-4B52-8256-FC0647BB2E30}"/>
            </c:ext>
          </c:extLst>
        </c:ser>
        <c:dLbls>
          <c:showLegendKey val="0"/>
          <c:showVal val="1"/>
          <c:showCatName val="0"/>
          <c:showSerName val="0"/>
          <c:showPercent val="0"/>
          <c:showBubbleSize val="0"/>
        </c:dLbls>
        <c:smooth val="0"/>
        <c:axId val="115053312"/>
        <c:axId val="115054848"/>
      </c:lineChart>
      <c:catAx>
        <c:axId val="115053312"/>
        <c:scaling>
          <c:orientation val="minMax"/>
        </c:scaling>
        <c:delete val="0"/>
        <c:axPos val="b"/>
        <c:numFmt formatCode="General" sourceLinked="0"/>
        <c:majorTickMark val="none"/>
        <c:minorTickMark val="none"/>
        <c:tickLblPos val="nextTo"/>
        <c:txPr>
          <a:bodyPr/>
          <a:lstStyle/>
          <a:p>
            <a:pPr>
              <a:defRPr>
                <a:latin typeface="Times New Roman" pitchFamily="18" charset="0"/>
                <a:cs typeface="Times New Roman" pitchFamily="18" charset="0"/>
              </a:defRPr>
            </a:pPr>
            <a:endParaRPr lang="en-US"/>
          </a:p>
        </c:txPr>
        <c:crossAx val="115054848"/>
        <c:crosses val="autoZero"/>
        <c:auto val="1"/>
        <c:lblAlgn val="ctr"/>
        <c:lblOffset val="100"/>
        <c:noMultiLvlLbl val="0"/>
      </c:catAx>
      <c:valAx>
        <c:axId val="115054848"/>
        <c:scaling>
          <c:orientation val="minMax"/>
        </c:scaling>
        <c:delete val="1"/>
        <c:axPos val="l"/>
        <c:numFmt formatCode="General" sourceLinked="1"/>
        <c:majorTickMark val="out"/>
        <c:minorTickMark val="none"/>
        <c:tickLblPos val="none"/>
        <c:crossAx val="115053312"/>
        <c:crosses val="autoZero"/>
        <c:crossBetween val="between"/>
      </c:valAx>
      <c:spPr>
        <a:noFill/>
      </c:spPr>
    </c:plotArea>
    <c:plotVisOnly val="1"/>
    <c:dispBlanksAs val="gap"/>
    <c:showDLblsOverMax val="0"/>
  </c:chart>
  <c:spPr>
    <a:noFill/>
    <a:ln w="12700">
      <a:solidFill>
        <a:srgbClr val="FE9202"/>
      </a:solidFill>
    </a:ln>
  </c:spPr>
  <c:txPr>
    <a:bodyPr/>
    <a:lstStyle/>
    <a:p>
      <a:pPr>
        <a:defRPr b="1">
          <a:latin typeface="Cambria" pitchFamily="18" charset="0"/>
          <a:ea typeface="Cambria" pitchFamily="18" charset="0"/>
        </a:defRPr>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6404" y="11851520"/>
            <a:ext cx="8664109" cy="52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9272" tIns="69636" rIns="139272" bIns="69636" anchor="t" compatLnSpc="1"/>
          <a:lstStyle/>
          <a:p>
            <a:endParaRPr kumimoji="0" lang="en-US"/>
          </a:p>
        </p:txBody>
      </p:sp>
      <p:sp>
        <p:nvSpPr>
          <p:cNvPr id="29" name="Title 28"/>
          <p:cNvSpPr>
            <a:spLocks noGrp="1"/>
          </p:cNvSpPr>
          <p:nvPr>
            <p:ph type="ctrTitle"/>
          </p:nvPr>
        </p:nvSpPr>
        <p:spPr>
          <a:xfrm>
            <a:off x="382521" y="10751655"/>
            <a:ext cx="8491975" cy="2707900"/>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2521" y="8609013"/>
            <a:ext cx="8491975" cy="2025650"/>
          </a:xfrm>
        </p:spPr>
        <p:txBody>
          <a:bodyPr anchor="b"/>
          <a:lstStyle>
            <a:lvl1pPr marL="0" indent="0" algn="l">
              <a:buNone/>
              <a:defRPr sz="3700">
                <a:solidFill>
                  <a:schemeClr val="tx2">
                    <a:shade val="75000"/>
                  </a:schemeClr>
                </a:solidFill>
              </a:defRPr>
            </a:lvl1pPr>
            <a:lvl2pPr marL="696361" indent="0" algn="ctr">
              <a:buNone/>
            </a:lvl2pPr>
            <a:lvl3pPr marL="1392723" indent="0" algn="ctr">
              <a:buNone/>
            </a:lvl3pPr>
            <a:lvl4pPr marL="2089084" indent="0" algn="ctr">
              <a:buNone/>
            </a:lvl4pPr>
            <a:lvl5pPr marL="2785445" indent="0" algn="ctr">
              <a:buNone/>
            </a:lvl5pPr>
            <a:lvl6pPr marL="3481807" indent="0" algn="ctr">
              <a:buNone/>
            </a:lvl6pPr>
            <a:lvl7pPr marL="4178168" indent="0" algn="ctr">
              <a:buNone/>
            </a:lvl7pPr>
            <a:lvl8pPr marL="4874529" indent="0" algn="ctr">
              <a:buNone/>
            </a:lvl8pPr>
            <a:lvl9pPr marL="5570891"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996A2A3C-5716-4556-9FE0-DD4B3B8C964D}" type="datetimeFigureOut">
              <a:rPr lang="en-US" smtClean="0"/>
              <a:pPr/>
              <a:t>5/18/2024</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62461" y="14341602"/>
            <a:ext cx="761983" cy="546926"/>
          </a:xfrm>
        </p:spPr>
        <p:txBody>
          <a:bodyPr/>
          <a:lstStyle/>
          <a:p>
            <a:fld id="{58AFE68C-F196-41E9-9474-EAD774B9DD5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5385" y="1216800"/>
            <a:ext cx="1836103" cy="1296275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9025" y="1216800"/>
            <a:ext cx="6273351" cy="1296275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96A2A3C-5716-4556-9FE0-DD4B3B8C964D}" type="datetimeFigureOut">
              <a:rPr lang="en-US" smtClean="0"/>
              <a:pPr/>
              <a:t>5/18/2024</a:t>
            </a:fld>
            <a:endParaRPr lang="en-US"/>
          </a:p>
        </p:txBody>
      </p:sp>
      <p:sp>
        <p:nvSpPr>
          <p:cNvPr id="19" name="Footer Placeholder 18"/>
          <p:cNvSpPr>
            <a:spLocks noGrp="1"/>
          </p:cNvSpPr>
          <p:nvPr>
            <p:ph type="ftr" sz="quarter" idx="11"/>
          </p:nvPr>
        </p:nvSpPr>
        <p:spPr>
          <a:xfrm>
            <a:off x="3595701" y="168805"/>
            <a:ext cx="2907162" cy="640049"/>
          </a:xfrm>
        </p:spPr>
        <p:txBody>
          <a:bodyPr/>
          <a:lstStyle/>
          <a:p>
            <a:endParaRPr lang="en-US"/>
          </a:p>
        </p:txBody>
      </p:sp>
      <p:sp>
        <p:nvSpPr>
          <p:cNvPr id="16" name="Slide Number Placeholder 15"/>
          <p:cNvSpPr>
            <a:spLocks noGrp="1"/>
          </p:cNvSpPr>
          <p:nvPr>
            <p:ph type="sldNum" sz="quarter" idx="12"/>
          </p:nvPr>
        </p:nvSpPr>
        <p:spPr>
          <a:xfrm>
            <a:off x="8262461" y="14341602"/>
            <a:ext cx="761983" cy="546926"/>
          </a:xfrm>
        </p:spPr>
        <p:txBody>
          <a:bodyPr/>
          <a:lstStyle/>
          <a:p>
            <a:fld id="{58AFE68C-F196-41E9-9474-EAD774B9DD5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6404" y="7631416"/>
            <a:ext cx="8664109" cy="52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9272" tIns="69636" rIns="139272" bIns="69636" anchor="t" compatLnSpc="1"/>
          <a:lstStyle/>
          <a:p>
            <a:endParaRPr kumimoji="0" lang="en-US"/>
          </a:p>
        </p:txBody>
      </p:sp>
      <p:sp>
        <p:nvSpPr>
          <p:cNvPr id="6" name="Text Placeholder 5"/>
          <p:cNvSpPr>
            <a:spLocks noGrp="1"/>
          </p:cNvSpPr>
          <p:nvPr>
            <p:ph type="body" idx="1"/>
          </p:nvPr>
        </p:nvSpPr>
        <p:spPr>
          <a:xfrm>
            <a:off x="382521" y="3713692"/>
            <a:ext cx="8491975" cy="2700867"/>
          </a:xfrm>
        </p:spPr>
        <p:txBody>
          <a:bodyPr anchor="b"/>
          <a:lstStyle>
            <a:lvl1pPr marL="0" indent="0" algn="r">
              <a:buNone/>
              <a:defRPr sz="3000">
                <a:solidFill>
                  <a:schemeClr val="tx2">
                    <a:shade val="75000"/>
                  </a:schemeClr>
                </a:solidFill>
              </a:defRPr>
            </a:lvl1pPr>
            <a:lvl2pPr>
              <a:buNone/>
              <a:defRPr sz="2700">
                <a:solidFill>
                  <a:schemeClr val="tx1">
                    <a:tint val="75000"/>
                  </a:schemeClr>
                </a:solidFill>
              </a:defRPr>
            </a:lvl2pPr>
            <a:lvl3pPr>
              <a:buNone/>
              <a:defRPr sz="2400">
                <a:solidFill>
                  <a:schemeClr val="tx1">
                    <a:tint val="75000"/>
                  </a:schemeClr>
                </a:solidFill>
              </a:defRPr>
            </a:lvl3pPr>
            <a:lvl4pPr>
              <a:buNone/>
              <a:defRPr sz="2100">
                <a:solidFill>
                  <a:schemeClr val="tx1">
                    <a:tint val="75000"/>
                  </a:schemeClr>
                </a:solidFill>
              </a:defRPr>
            </a:lvl4pPr>
            <a:lvl5pPr>
              <a:buNone/>
              <a:defRPr sz="21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996A2A3C-5716-4556-9FE0-DD4B3B8C964D}" type="datetimeFigureOut">
              <a:rPr lang="en-US" smtClean="0"/>
              <a:pPr/>
              <a:t>5/18/2024</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58AFE68C-F196-41E9-9474-EAD774B9DD58}" type="slidenum">
              <a:rPr lang="en-US" smtClean="0"/>
              <a:pPr/>
              <a:t>‹#›</a:t>
            </a:fld>
            <a:endParaRPr lang="en-US"/>
          </a:p>
        </p:txBody>
      </p:sp>
      <p:sp>
        <p:nvSpPr>
          <p:cNvPr id="8" name="Title 7"/>
          <p:cNvSpPr>
            <a:spLocks noGrp="1"/>
          </p:cNvSpPr>
          <p:nvPr>
            <p:ph type="title"/>
          </p:nvPr>
        </p:nvSpPr>
        <p:spPr>
          <a:xfrm>
            <a:off x="181196" y="6528613"/>
            <a:ext cx="8721487" cy="2624716"/>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2957" y="1012825"/>
            <a:ext cx="8721487" cy="186359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6017" y="3544888"/>
            <a:ext cx="4207735" cy="10465858"/>
          </a:xfrm>
        </p:spPr>
        <p:txBody>
          <a:bodyPr/>
          <a:lstStyle>
            <a:lvl1pPr>
              <a:defRPr sz="4300"/>
            </a:lvl1pPr>
            <a:lvl2pPr>
              <a:defRPr sz="3700"/>
            </a:lvl2pPr>
            <a:lvl3pPr>
              <a:defRPr sz="3000"/>
            </a:lvl3pPr>
            <a:lvl4pPr>
              <a:defRPr sz="2700"/>
            </a:lvl4pPr>
            <a:lvl5pPr>
              <a:defRPr sz="27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66761" y="3544888"/>
            <a:ext cx="4360744" cy="10465858"/>
          </a:xfrm>
        </p:spPr>
        <p:txBody>
          <a:bodyPr/>
          <a:lstStyle>
            <a:lvl1pPr>
              <a:defRPr sz="4300"/>
            </a:lvl1pPr>
            <a:lvl2pPr>
              <a:defRPr sz="3700"/>
            </a:lvl2pPr>
            <a:lvl3pPr>
              <a:defRPr sz="3000"/>
            </a:lvl3pPr>
            <a:lvl4pPr>
              <a:defRPr sz="2700"/>
            </a:lvl4pPr>
            <a:lvl5pPr>
              <a:defRPr sz="27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996A2A3C-5716-4556-9FE0-DD4B3B8C964D}" type="datetimeFigureOut">
              <a:rPr lang="en-US" smtClean="0"/>
              <a:pPr/>
              <a:t>5/18/2024</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8AFE68C-F196-41E9-9474-EAD774B9DD5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6017" y="11985096"/>
            <a:ext cx="8644983" cy="1955315"/>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2568" y="1477036"/>
            <a:ext cx="4307689" cy="1417251"/>
          </a:xfrm>
        </p:spPr>
        <p:txBody>
          <a:bodyPr anchor="ctr"/>
          <a:lstStyle>
            <a:lvl1pPr marL="0" indent="0">
              <a:buNone/>
              <a:defRPr sz="2700" b="0" cap="all" baseline="0">
                <a:solidFill>
                  <a:schemeClr val="accent1">
                    <a:shade val="50000"/>
                  </a:schemeClr>
                </a:solidFill>
                <a:latin typeface="+mj-lt"/>
                <a:ea typeface="+mj-ea"/>
                <a:cs typeface="+mj-cs"/>
              </a:defRPr>
            </a:lvl1pPr>
            <a:lvl2pPr>
              <a:buNone/>
              <a:defRPr sz="3000" b="1"/>
            </a:lvl2pPr>
            <a:lvl3pPr>
              <a:buNone/>
              <a:defRPr sz="2700" b="1"/>
            </a:lvl3pPr>
            <a:lvl4pPr>
              <a:buNone/>
              <a:defRPr sz="2400" b="1"/>
            </a:lvl4pPr>
            <a:lvl5pPr>
              <a:buNone/>
              <a:defRPr sz="24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63574" y="1477036"/>
            <a:ext cx="4309380" cy="1417251"/>
          </a:xfrm>
        </p:spPr>
        <p:txBody>
          <a:bodyPr anchor="ctr"/>
          <a:lstStyle>
            <a:lvl1pPr marL="0" indent="0">
              <a:buNone/>
              <a:defRPr sz="2700" b="0" cap="all" baseline="0">
                <a:solidFill>
                  <a:schemeClr val="accent1">
                    <a:shade val="50000"/>
                  </a:schemeClr>
                </a:solidFill>
                <a:latin typeface="+mj-lt"/>
                <a:ea typeface="+mj-ea"/>
                <a:cs typeface="+mj-cs"/>
              </a:defRPr>
            </a:lvl1pPr>
            <a:lvl2pPr>
              <a:buNone/>
              <a:defRPr sz="3000" b="1"/>
            </a:lvl2pPr>
            <a:lvl3pPr>
              <a:buNone/>
              <a:defRPr sz="2700" b="1"/>
            </a:lvl3pPr>
            <a:lvl4pPr>
              <a:buNone/>
              <a:defRPr sz="2400" b="1"/>
            </a:lvl4pPr>
            <a:lvl5pPr>
              <a:buNone/>
              <a:defRPr sz="24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2568" y="2915389"/>
            <a:ext cx="4307689" cy="8732100"/>
          </a:xfrm>
        </p:spPr>
        <p:txBody>
          <a:bodyPr/>
          <a:lstStyle>
            <a:lvl1pPr>
              <a:defRPr sz="3700"/>
            </a:lvl1pPr>
            <a:lvl2pPr>
              <a:defRPr sz="3000"/>
            </a:lvl2pPr>
            <a:lvl3pPr>
              <a:defRPr sz="2700"/>
            </a:lvl3pPr>
            <a:lvl4pPr>
              <a:defRPr sz="2400"/>
            </a:lvl4pPr>
            <a:lvl5pPr>
              <a:defRPr sz="24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67293" y="2915389"/>
            <a:ext cx="4305661" cy="8732100"/>
          </a:xfrm>
        </p:spPr>
        <p:txBody>
          <a:bodyPr/>
          <a:lstStyle>
            <a:lvl1pPr>
              <a:defRPr sz="3700"/>
            </a:lvl1pPr>
            <a:lvl2pPr>
              <a:defRPr sz="3000"/>
            </a:lvl2pPr>
            <a:lvl3pPr>
              <a:defRPr sz="2700"/>
            </a:lvl3pPr>
            <a:lvl4pPr>
              <a:defRPr sz="2400"/>
            </a:lvl4pPr>
            <a:lvl5pPr>
              <a:defRPr sz="24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996A2A3C-5716-4556-9FE0-DD4B3B8C964D}" type="datetimeFigureOut">
              <a:rPr lang="en-US" smtClean="0"/>
              <a:pPr/>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62462" y="14348354"/>
            <a:ext cx="765043" cy="546926"/>
          </a:xfrm>
        </p:spPr>
        <p:txBody>
          <a:bodyPr/>
          <a:lstStyle/>
          <a:p>
            <a:fld id="{58AFE68C-F196-41E9-9474-EAD774B9DD58}" type="slidenum">
              <a:rPr lang="en-US" smtClean="0"/>
              <a:pPr/>
              <a:t>‹#›</a:t>
            </a:fld>
            <a:endParaRPr lang="en-US"/>
          </a:p>
        </p:txBody>
      </p:sp>
      <p:sp>
        <p:nvSpPr>
          <p:cNvPr id="11" name="Straight Connector 10"/>
          <p:cNvSpPr>
            <a:spLocks noChangeShapeType="1"/>
          </p:cNvSpPr>
          <p:nvPr/>
        </p:nvSpPr>
        <p:spPr bwMode="auto">
          <a:xfrm>
            <a:off x="516404" y="13335530"/>
            <a:ext cx="8664109" cy="52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9272" tIns="69636" rIns="139272" bIns="69636"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2957" y="1012825"/>
            <a:ext cx="8721487" cy="186359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96A2A3C-5716-4556-9FE0-DD4B3B8C964D}" type="datetimeFigureOut">
              <a:rPr lang="en-US" smtClean="0"/>
              <a:pPr/>
              <a:t>5/18/2024</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96A2A3C-5716-4556-9FE0-DD4B3B8C964D}" type="datetimeFigureOut">
              <a:rPr lang="en-US" smtClean="0"/>
              <a:pPr/>
              <a:t>5/18/2024</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6404" y="12957420"/>
            <a:ext cx="8664109" cy="52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9272" tIns="69636" rIns="139272" bIns="69636" anchor="t" compatLnSpc="1"/>
          <a:lstStyle/>
          <a:p>
            <a:endParaRPr kumimoji="0" lang="en-US"/>
          </a:p>
        </p:txBody>
      </p:sp>
      <p:sp>
        <p:nvSpPr>
          <p:cNvPr id="12" name="Title 11"/>
          <p:cNvSpPr>
            <a:spLocks noGrp="1"/>
          </p:cNvSpPr>
          <p:nvPr>
            <p:ph type="title"/>
          </p:nvPr>
        </p:nvSpPr>
        <p:spPr>
          <a:xfrm>
            <a:off x="459025" y="12153900"/>
            <a:ext cx="8491975" cy="1153495"/>
          </a:xfrm>
        </p:spPr>
        <p:txBody>
          <a:bodyPr anchor="ctr"/>
          <a:lstStyle>
            <a:lvl1pPr algn="l">
              <a:buNone/>
              <a:defRPr sz="3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9026" y="1350433"/>
            <a:ext cx="3020326" cy="10634663"/>
          </a:xfrm>
        </p:spPr>
        <p:txBody>
          <a:bodyPr/>
          <a:lstStyle>
            <a:lvl1pPr marL="0" indent="0">
              <a:buNone/>
              <a:defRPr sz="2100"/>
            </a:lvl1pPr>
            <a:lvl2pPr>
              <a:buNone/>
              <a:defRPr sz="1800"/>
            </a:lvl2pPr>
            <a:lvl3pPr>
              <a:buNone/>
              <a:defRPr sz="1500"/>
            </a:lvl3pPr>
            <a:lvl4pPr>
              <a:buNone/>
              <a:defRPr sz="1400"/>
            </a:lvl4pPr>
            <a:lvl5pPr>
              <a:buNone/>
              <a:defRPr sz="14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89325" y="1350433"/>
            <a:ext cx="5361675" cy="10634663"/>
          </a:xfrm>
        </p:spPr>
        <p:txBody>
          <a:bodyPr/>
          <a:lstStyle>
            <a:lvl1pPr>
              <a:defRPr sz="4900"/>
            </a:lvl1pPr>
            <a:lvl2pPr>
              <a:defRPr sz="4300"/>
            </a:lvl2pPr>
            <a:lvl3pPr>
              <a:defRPr sz="3700"/>
            </a:lvl3pPr>
            <a:lvl4pPr>
              <a:defRPr sz="3000"/>
            </a:lvl4pPr>
            <a:lvl5pPr>
              <a:defRPr sz="3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996A2A3C-5716-4556-9FE0-DD4B3B8C964D}" type="datetimeFigureOut">
              <a:rPr lang="en-US" smtClean="0"/>
              <a:pPr/>
              <a:t>5/18/2024</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19197" y="1366016"/>
            <a:ext cx="5049282" cy="8102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49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8AFE68C-F196-41E9-9474-EAD774B9DD58}" type="slidenum">
              <a:rPr lang="en-US" smtClean="0"/>
              <a:pPr/>
              <a:t>‹#›</a:t>
            </a:fld>
            <a:endParaRPr lang="en-US"/>
          </a:p>
        </p:txBody>
      </p:sp>
      <p:sp>
        <p:nvSpPr>
          <p:cNvPr id="17" name="Title 16"/>
          <p:cNvSpPr>
            <a:spLocks noGrp="1"/>
          </p:cNvSpPr>
          <p:nvPr>
            <p:ph type="title"/>
          </p:nvPr>
        </p:nvSpPr>
        <p:spPr>
          <a:xfrm>
            <a:off x="382521" y="11062566"/>
            <a:ext cx="5890829" cy="1157013"/>
          </a:xfrm>
        </p:spPr>
        <p:txBody>
          <a:bodyPr anchor="ctr"/>
          <a:lstStyle>
            <a:lvl1pPr algn="l">
              <a:buNone/>
              <a:defRPr sz="3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2521" y="12257615"/>
            <a:ext cx="5890829" cy="1702109"/>
          </a:xfrm>
        </p:spPr>
        <p:txBody>
          <a:bodyPr lIns="167127" tIns="0"/>
          <a:lstStyle>
            <a:lvl1pPr marL="0" indent="0">
              <a:buNone/>
              <a:defRPr sz="2100"/>
            </a:lvl1pPr>
            <a:lvl2pPr>
              <a:defRPr sz="1800"/>
            </a:lvl2pPr>
            <a:lvl3pPr>
              <a:defRPr sz="1500"/>
            </a:lvl3pPr>
            <a:lvl4pPr>
              <a:defRPr sz="1400"/>
            </a:lvl4pPr>
            <a:lvl5pPr>
              <a:defRPr sz="14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6404" y="2328032"/>
            <a:ext cx="8664109" cy="52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9272" tIns="69636" rIns="139272" bIns="69636" anchor="t" compatLnSpc="1"/>
          <a:lstStyle/>
          <a:p>
            <a:endParaRPr kumimoji="0" lang="en-US"/>
          </a:p>
        </p:txBody>
      </p:sp>
      <p:sp>
        <p:nvSpPr>
          <p:cNvPr id="8" name="Text Placeholder 7"/>
          <p:cNvSpPr>
            <a:spLocks noGrp="1"/>
          </p:cNvSpPr>
          <p:nvPr>
            <p:ph type="body" idx="1"/>
          </p:nvPr>
        </p:nvSpPr>
        <p:spPr>
          <a:xfrm>
            <a:off x="306017" y="3442902"/>
            <a:ext cx="8721487" cy="10026265"/>
          </a:xfrm>
          <a:prstGeom prst="rect">
            <a:avLst/>
          </a:prstGeom>
        </p:spPr>
        <p:txBody>
          <a:bodyPr vert="horz" lIns="139272" tIns="69636" rIns="139272" bIns="69636">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502863" y="168805"/>
            <a:ext cx="2524641" cy="640049"/>
          </a:xfrm>
          <a:prstGeom prst="rect">
            <a:avLst/>
          </a:prstGeom>
        </p:spPr>
        <p:txBody>
          <a:bodyPr vert="horz" lIns="139272" tIns="69636" rIns="139272" bIns="69636"/>
          <a:lstStyle>
            <a:lvl1pPr algn="l" eaLnBrk="1" latinLnBrk="0" hangingPunct="1">
              <a:defRPr kumimoji="0" sz="1800">
                <a:solidFill>
                  <a:schemeClr val="accent1">
                    <a:shade val="75000"/>
                  </a:schemeClr>
                </a:solidFill>
              </a:defRPr>
            </a:lvl1pPr>
          </a:lstStyle>
          <a:p>
            <a:fld id="{996A2A3C-5716-4556-9FE0-DD4B3B8C964D}" type="datetimeFigureOut">
              <a:rPr lang="en-US" smtClean="0"/>
              <a:pPr/>
              <a:t>5/18/2024</a:t>
            </a:fld>
            <a:endParaRPr lang="en-US"/>
          </a:p>
        </p:txBody>
      </p:sp>
      <p:sp>
        <p:nvSpPr>
          <p:cNvPr id="28" name="Footer Placeholder 27"/>
          <p:cNvSpPr>
            <a:spLocks noGrp="1"/>
          </p:cNvSpPr>
          <p:nvPr>
            <p:ph type="ftr" sz="quarter" idx="3"/>
          </p:nvPr>
        </p:nvSpPr>
        <p:spPr>
          <a:xfrm>
            <a:off x="3136675" y="168805"/>
            <a:ext cx="3366188" cy="640049"/>
          </a:xfrm>
          <a:prstGeom prst="rect">
            <a:avLst/>
          </a:prstGeom>
        </p:spPr>
        <p:txBody>
          <a:bodyPr vert="horz" lIns="139272" tIns="69636" rIns="139272" bIns="69636"/>
          <a:lstStyle>
            <a:lvl1pPr algn="r" eaLnBrk="1" latinLnBrk="0" hangingPunct="1">
              <a:defRPr kumimoji="0" sz="18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62462" y="14348355"/>
            <a:ext cx="765043" cy="541580"/>
          </a:xfrm>
          <a:prstGeom prst="rect">
            <a:avLst/>
          </a:prstGeom>
        </p:spPr>
        <p:txBody>
          <a:bodyPr vert="horz" lIns="139272" tIns="69636" rIns="139272" bIns="69636"/>
          <a:lstStyle>
            <a:lvl1pPr algn="r" eaLnBrk="1" latinLnBrk="0" hangingPunct="1">
              <a:defRPr kumimoji="0" sz="1800">
                <a:solidFill>
                  <a:schemeClr val="accent1">
                    <a:shade val="75000"/>
                  </a:schemeClr>
                </a:solidFill>
              </a:defRPr>
            </a:lvl1pPr>
          </a:lstStyle>
          <a:p>
            <a:fld id="{58AFE68C-F196-41E9-9474-EAD774B9DD58}" type="slidenum">
              <a:rPr lang="en-US" smtClean="0"/>
              <a:pPr/>
              <a:t>‹#›</a:t>
            </a:fld>
            <a:endParaRPr lang="en-US"/>
          </a:p>
        </p:txBody>
      </p:sp>
      <p:sp>
        <p:nvSpPr>
          <p:cNvPr id="10" name="Title Placeholder 9"/>
          <p:cNvSpPr>
            <a:spLocks noGrp="1"/>
          </p:cNvSpPr>
          <p:nvPr>
            <p:ph type="title"/>
          </p:nvPr>
        </p:nvSpPr>
        <p:spPr>
          <a:xfrm>
            <a:off x="306017" y="1012825"/>
            <a:ext cx="8721487" cy="1856846"/>
          </a:xfrm>
          <a:prstGeom prst="rect">
            <a:avLst/>
          </a:prstGeom>
        </p:spPr>
        <p:txBody>
          <a:bodyPr vert="horz" lIns="139272" tIns="69636" rIns="139272" bIns="69636"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6404" y="2328032"/>
            <a:ext cx="8664109" cy="52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9272" tIns="69636" rIns="139272" bIns="69636" anchor="t" compatLnSpc="1"/>
          <a:lstStyle/>
          <a:p>
            <a:endParaRPr kumimoji="0" lang="en-US"/>
          </a:p>
        </p:txBody>
      </p:sp>
      <p:sp>
        <p:nvSpPr>
          <p:cNvPr id="12" name="Straight Connector 11"/>
          <p:cNvSpPr>
            <a:spLocks noChangeShapeType="1"/>
          </p:cNvSpPr>
          <p:nvPr/>
        </p:nvSpPr>
        <p:spPr bwMode="auto">
          <a:xfrm>
            <a:off x="516404" y="2343734"/>
            <a:ext cx="8664109" cy="5275"/>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139272" tIns="69636" rIns="139272" bIns="69636"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5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522271" indent="-522271" algn="l" rtl="0" eaLnBrk="1" latinLnBrk="0" hangingPunct="1">
        <a:spcBef>
          <a:spcPct val="20000"/>
        </a:spcBef>
        <a:buClr>
          <a:schemeClr val="accent1"/>
        </a:buClr>
        <a:buSzPct val="70000"/>
        <a:buFont typeface="Wingdings 2"/>
        <a:buChar char=""/>
        <a:defRPr kumimoji="0" sz="4900" kern="1200">
          <a:solidFill>
            <a:schemeClr val="tx2"/>
          </a:solidFill>
          <a:latin typeface="+mn-lt"/>
          <a:ea typeface="+mn-ea"/>
          <a:cs typeface="+mn-cs"/>
        </a:defRPr>
      </a:lvl1pPr>
      <a:lvl2pPr marL="1131587" indent="-435226" algn="l" rtl="0" eaLnBrk="1" latinLnBrk="0" hangingPunct="1">
        <a:spcBef>
          <a:spcPct val="20000"/>
        </a:spcBef>
        <a:buClr>
          <a:schemeClr val="accent1"/>
        </a:buClr>
        <a:buSzPct val="70000"/>
        <a:buFont typeface="Wingdings 2"/>
        <a:buChar char=""/>
        <a:defRPr kumimoji="0" sz="4300" kern="1200">
          <a:solidFill>
            <a:schemeClr val="tx2"/>
          </a:solidFill>
          <a:latin typeface="+mn-lt"/>
          <a:ea typeface="+mn-ea"/>
          <a:cs typeface="+mn-cs"/>
        </a:defRPr>
      </a:lvl2pPr>
      <a:lvl3pPr marL="1740903" indent="-348181" algn="l" rtl="0" eaLnBrk="1" latinLnBrk="0" hangingPunct="1">
        <a:spcBef>
          <a:spcPct val="20000"/>
        </a:spcBef>
        <a:buClr>
          <a:schemeClr val="accent1"/>
        </a:buClr>
        <a:buSzPct val="70000"/>
        <a:buFont typeface="Wingdings 2"/>
        <a:buChar char=""/>
        <a:defRPr kumimoji="0" sz="3700" kern="1200">
          <a:solidFill>
            <a:schemeClr val="tx2"/>
          </a:solidFill>
          <a:latin typeface="+mn-lt"/>
          <a:ea typeface="+mn-ea"/>
          <a:cs typeface="+mn-cs"/>
        </a:defRPr>
      </a:lvl3pPr>
      <a:lvl4pPr marL="2437265" indent="-348181" algn="l" rtl="0" eaLnBrk="1" latinLnBrk="0" hangingPunct="1">
        <a:spcBef>
          <a:spcPct val="20000"/>
        </a:spcBef>
        <a:buClr>
          <a:schemeClr val="accent1"/>
        </a:buClr>
        <a:buSzPct val="70000"/>
        <a:buFont typeface="Wingdings 2"/>
        <a:buChar char=""/>
        <a:defRPr kumimoji="0" sz="3000" kern="1200">
          <a:solidFill>
            <a:schemeClr val="tx2"/>
          </a:solidFill>
          <a:latin typeface="+mn-lt"/>
          <a:ea typeface="+mn-ea"/>
          <a:cs typeface="+mn-cs"/>
        </a:defRPr>
      </a:lvl4pPr>
      <a:lvl5pPr marL="3133626" indent="-348181" algn="l" rtl="0" eaLnBrk="1" latinLnBrk="0" hangingPunct="1">
        <a:spcBef>
          <a:spcPct val="20000"/>
        </a:spcBef>
        <a:buClr>
          <a:schemeClr val="accent1"/>
        </a:buClr>
        <a:buSzPct val="60000"/>
        <a:buFont typeface="Wingdings 2"/>
        <a:buChar char=""/>
        <a:defRPr kumimoji="0" sz="2700" kern="1200">
          <a:solidFill>
            <a:schemeClr val="tx2"/>
          </a:solidFill>
          <a:latin typeface="+mn-lt"/>
          <a:ea typeface="+mn-ea"/>
          <a:cs typeface="+mn-cs"/>
        </a:defRPr>
      </a:lvl5pPr>
      <a:lvl6pPr marL="3829987" indent="-348181" algn="l" rtl="0" eaLnBrk="1" latinLnBrk="0" hangingPunct="1">
        <a:spcBef>
          <a:spcPct val="20000"/>
        </a:spcBef>
        <a:buClr>
          <a:schemeClr val="accent1"/>
        </a:buClr>
        <a:buSzPct val="60000"/>
        <a:buFont typeface="Wingdings 2"/>
        <a:buChar char=""/>
        <a:defRPr kumimoji="0" sz="2700" kern="1200">
          <a:solidFill>
            <a:schemeClr val="tx2"/>
          </a:solidFill>
          <a:latin typeface="+mn-lt"/>
          <a:ea typeface="+mn-ea"/>
          <a:cs typeface="+mn-cs"/>
        </a:defRPr>
      </a:lvl6pPr>
      <a:lvl7pPr marL="4526349" indent="-348181" algn="l" rtl="0" eaLnBrk="1" latinLnBrk="0" hangingPunct="1">
        <a:spcBef>
          <a:spcPct val="20000"/>
        </a:spcBef>
        <a:buClr>
          <a:schemeClr val="accent1"/>
        </a:buClr>
        <a:buSzPct val="60000"/>
        <a:buFont typeface="Wingdings 2"/>
        <a:buChar char=""/>
        <a:defRPr kumimoji="0" sz="2400" kern="1200">
          <a:solidFill>
            <a:schemeClr val="tx2"/>
          </a:solidFill>
          <a:latin typeface="+mn-lt"/>
          <a:ea typeface="+mn-ea"/>
          <a:cs typeface="+mn-cs"/>
        </a:defRPr>
      </a:lvl7pPr>
      <a:lvl8pPr marL="5222710" indent="-348181" algn="l" rtl="0" eaLnBrk="1" latinLnBrk="0" hangingPunct="1">
        <a:spcBef>
          <a:spcPct val="20000"/>
        </a:spcBef>
        <a:buClr>
          <a:schemeClr val="accent1"/>
        </a:buClr>
        <a:buSzPct val="60000"/>
        <a:buFont typeface="Wingdings 2"/>
        <a:buChar char=""/>
        <a:defRPr kumimoji="0" sz="2400" kern="1200" baseline="0">
          <a:solidFill>
            <a:schemeClr val="tx2"/>
          </a:solidFill>
          <a:latin typeface="+mn-lt"/>
          <a:ea typeface="+mn-ea"/>
          <a:cs typeface="+mn-cs"/>
        </a:defRPr>
      </a:lvl8pPr>
      <a:lvl9pPr marL="5919071" indent="-348181" algn="l" rtl="0" eaLnBrk="1" latinLnBrk="0" hangingPunct="1">
        <a:spcBef>
          <a:spcPct val="20000"/>
        </a:spcBef>
        <a:buClr>
          <a:schemeClr val="accent1"/>
        </a:buClr>
        <a:buSzPct val="60000"/>
        <a:buFont typeface="Wingdings 2"/>
        <a:buChar char=""/>
        <a:defRPr kumimoji="0" sz="21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696361" algn="l" rtl="0" eaLnBrk="1" latinLnBrk="0" hangingPunct="1">
        <a:defRPr kumimoji="0" kern="1200">
          <a:solidFill>
            <a:schemeClr val="tx1"/>
          </a:solidFill>
          <a:latin typeface="+mn-lt"/>
          <a:ea typeface="+mn-ea"/>
          <a:cs typeface="+mn-cs"/>
        </a:defRPr>
      </a:lvl2pPr>
      <a:lvl3pPr marL="1392723" algn="l" rtl="0" eaLnBrk="1" latinLnBrk="0" hangingPunct="1">
        <a:defRPr kumimoji="0" kern="1200">
          <a:solidFill>
            <a:schemeClr val="tx1"/>
          </a:solidFill>
          <a:latin typeface="+mn-lt"/>
          <a:ea typeface="+mn-ea"/>
          <a:cs typeface="+mn-cs"/>
        </a:defRPr>
      </a:lvl3pPr>
      <a:lvl4pPr marL="2089084" algn="l" rtl="0" eaLnBrk="1" latinLnBrk="0" hangingPunct="1">
        <a:defRPr kumimoji="0" kern="1200">
          <a:solidFill>
            <a:schemeClr val="tx1"/>
          </a:solidFill>
          <a:latin typeface="+mn-lt"/>
          <a:ea typeface="+mn-ea"/>
          <a:cs typeface="+mn-cs"/>
        </a:defRPr>
      </a:lvl4pPr>
      <a:lvl5pPr marL="2785445" algn="l" rtl="0" eaLnBrk="1" latinLnBrk="0" hangingPunct="1">
        <a:defRPr kumimoji="0" kern="1200">
          <a:solidFill>
            <a:schemeClr val="tx1"/>
          </a:solidFill>
          <a:latin typeface="+mn-lt"/>
          <a:ea typeface="+mn-ea"/>
          <a:cs typeface="+mn-cs"/>
        </a:defRPr>
      </a:lvl5pPr>
      <a:lvl6pPr marL="3481807" algn="l" rtl="0" eaLnBrk="1" latinLnBrk="0" hangingPunct="1">
        <a:defRPr kumimoji="0" kern="1200">
          <a:solidFill>
            <a:schemeClr val="tx1"/>
          </a:solidFill>
          <a:latin typeface="+mn-lt"/>
          <a:ea typeface="+mn-ea"/>
          <a:cs typeface="+mn-cs"/>
        </a:defRPr>
      </a:lvl6pPr>
      <a:lvl7pPr marL="4178168" algn="l" rtl="0" eaLnBrk="1" latinLnBrk="0" hangingPunct="1">
        <a:defRPr kumimoji="0" kern="1200">
          <a:solidFill>
            <a:schemeClr val="tx1"/>
          </a:solidFill>
          <a:latin typeface="+mn-lt"/>
          <a:ea typeface="+mn-ea"/>
          <a:cs typeface="+mn-cs"/>
        </a:defRPr>
      </a:lvl7pPr>
      <a:lvl8pPr marL="4874529" algn="l" rtl="0" eaLnBrk="1" latinLnBrk="0" hangingPunct="1">
        <a:defRPr kumimoji="0" kern="1200">
          <a:solidFill>
            <a:schemeClr val="tx1"/>
          </a:solidFill>
          <a:latin typeface="+mn-lt"/>
          <a:ea typeface="+mn-ea"/>
          <a:cs typeface="+mn-cs"/>
        </a:defRPr>
      </a:lvl8pPr>
      <a:lvl9pPr marL="5570891"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090" y="1549223"/>
            <a:ext cx="8199708" cy="1633514"/>
          </a:xfrm>
        </p:spPr>
        <p:txBody>
          <a:bodyPr>
            <a:normAutofit/>
          </a:bodyPr>
          <a:lstStyle/>
          <a:p>
            <a:pPr algn="ctr"/>
            <a:r>
              <a:rPr lang="ro-RO" sz="2200" b="1" dirty="0" smtClean="0">
                <a:solidFill>
                  <a:schemeClr val="tx1"/>
                </a:solidFill>
                <a:latin typeface="Calibri Light" pitchFamily="34" charset="0"/>
                <a:ea typeface="Calibri Light" pitchFamily="34" charset="0"/>
                <a:cs typeface="Calibri Light" pitchFamily="34" charset="0"/>
              </a:rPr>
              <a:t>THE EFFECT OF CLIMATE CHANGES IN THE NORTHWEST OF THE COUNTRY ON THE MANIFESTATION OF YELLOW RUST (PUCCINIA STRIIFORMIS F. SP.TRITICI) IN THE TRITICALE </a:t>
            </a:r>
            <a:r>
              <a:rPr lang="ro-RO" sz="2200" b="1" dirty="0" smtClean="0">
                <a:solidFill>
                  <a:schemeClr val="tx1"/>
                </a:solidFill>
                <a:latin typeface="Calibri Light" pitchFamily="34" charset="0"/>
                <a:ea typeface="Calibri Light" pitchFamily="34" charset="0"/>
                <a:cs typeface="Calibri Light" pitchFamily="34" charset="0"/>
              </a:rPr>
              <a:t>CROP</a:t>
            </a:r>
            <a:endParaRPr lang="en-US" b="1" dirty="0">
              <a:solidFill>
                <a:schemeClr val="tx1"/>
              </a:solidFill>
            </a:endParaRPr>
          </a:p>
        </p:txBody>
      </p:sp>
      <p:sp>
        <p:nvSpPr>
          <p:cNvPr id="3" name="Subtitle 2"/>
          <p:cNvSpPr>
            <a:spLocks noGrp="1"/>
          </p:cNvSpPr>
          <p:nvPr>
            <p:ph type="subTitle" idx="1"/>
          </p:nvPr>
        </p:nvSpPr>
        <p:spPr>
          <a:xfrm>
            <a:off x="1549384" y="288742"/>
            <a:ext cx="6885385" cy="817013"/>
          </a:xfrm>
        </p:spPr>
        <p:txBody>
          <a:bodyPr>
            <a:noAutofit/>
          </a:bodyPr>
          <a:lstStyle/>
          <a:p>
            <a:pPr algn="ctr"/>
            <a:r>
              <a:rPr lang="ro-RO" sz="2400" b="1" dirty="0">
                <a:solidFill>
                  <a:schemeClr val="tx1"/>
                </a:solidFill>
                <a:latin typeface="Calibri" pitchFamily="34" charset="0"/>
                <a:ea typeface="Calibri" pitchFamily="34" charset="0"/>
                <a:cs typeface="Calibri" pitchFamily="34" charset="0"/>
              </a:rPr>
              <a:t>ACADEMIA DE ȘTIINȚE AGRICOLE ȘI SILVICE </a:t>
            </a:r>
            <a:endParaRPr lang="en-US" sz="2400" b="1" dirty="0" smtClean="0">
              <a:solidFill>
                <a:schemeClr val="tx1"/>
              </a:solidFill>
              <a:latin typeface="Calibri" pitchFamily="34" charset="0"/>
              <a:ea typeface="Calibri" pitchFamily="34" charset="0"/>
              <a:cs typeface="Calibri" pitchFamily="34" charset="0"/>
            </a:endParaRPr>
          </a:p>
          <a:p>
            <a:pPr algn="ctr"/>
            <a:r>
              <a:rPr lang="ro-RO" sz="2400" b="1" dirty="0" smtClean="0">
                <a:solidFill>
                  <a:schemeClr val="tx1"/>
                </a:solidFill>
                <a:latin typeface="Calibri" pitchFamily="34" charset="0"/>
                <a:ea typeface="Calibri" pitchFamily="34" charset="0"/>
                <a:cs typeface="Calibri" pitchFamily="34" charset="0"/>
              </a:rPr>
              <a:t>“</a:t>
            </a:r>
            <a:r>
              <a:rPr lang="ro-RO" sz="2400" b="1" i="1" dirty="0">
                <a:solidFill>
                  <a:schemeClr val="tx1"/>
                </a:solidFill>
                <a:latin typeface="Calibri" pitchFamily="34" charset="0"/>
                <a:ea typeface="Calibri" pitchFamily="34" charset="0"/>
                <a:cs typeface="Calibri" pitchFamily="34" charset="0"/>
              </a:rPr>
              <a:t>GHEORGHE IONESCU </a:t>
            </a:r>
            <a:r>
              <a:rPr lang="ro-RO" sz="2400" b="1" i="1" dirty="0" smtClean="0">
                <a:solidFill>
                  <a:schemeClr val="tx1"/>
                </a:solidFill>
                <a:latin typeface="Calibri" pitchFamily="34" charset="0"/>
                <a:ea typeface="Calibri" pitchFamily="34" charset="0"/>
                <a:cs typeface="Calibri" pitchFamily="34" charset="0"/>
              </a:rPr>
              <a:t>ȘIȘEȘTI</a:t>
            </a:r>
            <a:r>
              <a:rPr lang="en-US" sz="2400" b="1" dirty="0" smtClean="0">
                <a:solidFill>
                  <a:schemeClr val="tx1"/>
                </a:solidFill>
                <a:latin typeface="Calibri" pitchFamily="34" charset="0"/>
                <a:ea typeface="Calibri" pitchFamily="34" charset="0"/>
                <a:cs typeface="Calibri" pitchFamily="34" charset="0"/>
              </a:rPr>
              <a: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3051" y="140268"/>
            <a:ext cx="1417690" cy="1516011"/>
          </a:xfrm>
          <a:prstGeom prst="rect">
            <a:avLst/>
          </a:prstGeom>
        </p:spPr>
      </p:pic>
      <p:sp>
        <p:nvSpPr>
          <p:cNvPr id="7" name="Subtitle 2"/>
          <p:cNvSpPr txBox="1">
            <a:spLocks/>
          </p:cNvSpPr>
          <p:nvPr/>
        </p:nvSpPr>
        <p:spPr>
          <a:xfrm>
            <a:off x="1549383" y="1015248"/>
            <a:ext cx="6885385" cy="379432"/>
          </a:xfrm>
          <a:prstGeom prst="rect">
            <a:avLst/>
          </a:prstGeom>
        </p:spPr>
        <p:txBody>
          <a:bodyPr vert="horz" lIns="91440" tIns="45720" rIns="91440" bIns="45720" rtlCol="0">
            <a:noAutofit/>
          </a:bodyPr>
          <a:lstStyle>
            <a:lvl1pPr marL="0" indent="0" algn="ctr" defTabSz="918058" rtl="0" eaLnBrk="1" latinLnBrk="0" hangingPunct="1">
              <a:lnSpc>
                <a:spcPct val="90000"/>
              </a:lnSpc>
              <a:spcBef>
                <a:spcPts val="1004"/>
              </a:spcBef>
              <a:buFont typeface="Arial" panose="020B0604020202020204" pitchFamily="34" charset="0"/>
              <a:buNone/>
              <a:defRPr sz="2410" kern="1200">
                <a:solidFill>
                  <a:schemeClr val="tx1"/>
                </a:solidFill>
                <a:latin typeface="+mn-lt"/>
                <a:ea typeface="+mn-ea"/>
                <a:cs typeface="+mn-cs"/>
              </a:defRPr>
            </a:lvl1pPr>
            <a:lvl2pPr marL="459029" indent="0" algn="ctr" defTabSz="918058" rtl="0" eaLnBrk="1" latinLnBrk="0" hangingPunct="1">
              <a:lnSpc>
                <a:spcPct val="90000"/>
              </a:lnSpc>
              <a:spcBef>
                <a:spcPts val="502"/>
              </a:spcBef>
              <a:buFont typeface="Arial" panose="020B0604020202020204" pitchFamily="34" charset="0"/>
              <a:buNone/>
              <a:defRPr sz="2008" kern="1200">
                <a:solidFill>
                  <a:schemeClr val="tx1"/>
                </a:solidFill>
                <a:latin typeface="+mn-lt"/>
                <a:ea typeface="+mn-ea"/>
                <a:cs typeface="+mn-cs"/>
              </a:defRPr>
            </a:lvl2pPr>
            <a:lvl3pPr marL="918058" indent="0" algn="ctr" defTabSz="918058" rtl="0" eaLnBrk="1" latinLnBrk="0" hangingPunct="1">
              <a:lnSpc>
                <a:spcPct val="90000"/>
              </a:lnSpc>
              <a:spcBef>
                <a:spcPts val="502"/>
              </a:spcBef>
              <a:buFont typeface="Arial" panose="020B0604020202020204" pitchFamily="34" charset="0"/>
              <a:buNone/>
              <a:defRPr sz="1807" kern="1200">
                <a:solidFill>
                  <a:schemeClr val="tx1"/>
                </a:solidFill>
                <a:latin typeface="+mn-lt"/>
                <a:ea typeface="+mn-ea"/>
                <a:cs typeface="+mn-cs"/>
              </a:defRPr>
            </a:lvl3pPr>
            <a:lvl4pPr marL="1377086"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4pPr>
            <a:lvl5pPr marL="1836115"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5pPr>
            <a:lvl6pPr marL="2295144"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6pPr>
            <a:lvl7pPr marL="2754173"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7pPr>
            <a:lvl8pPr marL="3213202"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8pPr>
            <a:lvl9pPr marL="3672230"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9pPr>
          </a:lstStyle>
          <a:p>
            <a:r>
              <a:rPr lang="ro-RO" sz="2200" b="1" dirty="0" smtClean="0">
                <a:latin typeface="Calibri" pitchFamily="34" charset="0"/>
                <a:ea typeface="Calibri" pitchFamily="34" charset="0"/>
                <a:cs typeface="Calibri" pitchFamily="34" charset="0"/>
              </a:rPr>
              <a:t>STAȚIUNEA DE CERCETARE-DEZVOLTARE AGRICOLĂ LIVADA</a:t>
            </a:r>
            <a:endParaRPr lang="en-US" sz="2200" b="1" dirty="0">
              <a:latin typeface="Calibri" pitchFamily="34" charset="0"/>
              <a:ea typeface="Calibri" pitchFamily="34" charset="0"/>
              <a:cs typeface="Calibri" pitchFamily="34" charset="0"/>
            </a:endParaRPr>
          </a:p>
        </p:txBody>
      </p:sp>
      <p:sp>
        <p:nvSpPr>
          <p:cNvPr id="8" name="Title 1"/>
          <p:cNvSpPr txBox="1">
            <a:spLocks/>
          </p:cNvSpPr>
          <p:nvPr/>
        </p:nvSpPr>
        <p:spPr>
          <a:xfrm>
            <a:off x="552450" y="3653779"/>
            <a:ext cx="8277225" cy="2930980"/>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ro-RO" sz="2000" b="1" dirty="0" smtClean="0">
              <a:solidFill>
                <a:srgbClr val="FF0000"/>
              </a:solidFill>
            </a:endParaRPr>
          </a:p>
          <a:p>
            <a:pPr algn="r"/>
            <a:r>
              <a:rPr lang="ro-RO" sz="2000" b="1" dirty="0">
                <a:solidFill>
                  <a:srgbClr val="FF0000"/>
                </a:solidFill>
              </a:rPr>
              <a:t> </a:t>
            </a:r>
            <a:r>
              <a:rPr lang="ro-RO" sz="1800" b="1" dirty="0"/>
              <a:t>Patrick-Andrei URSAN, Vlad Stoian, Roxana VIDICAN, </a:t>
            </a:r>
            <a:r>
              <a:rPr lang="ro-RO" sz="1800" b="1" dirty="0" err="1"/>
              <a:t>Acs</a:t>
            </a:r>
            <a:r>
              <a:rPr lang="ro-RO" sz="1800" b="1" dirty="0"/>
              <a:t> Peter BALAZS, </a:t>
            </a:r>
            <a:r>
              <a:rPr lang="ro-RO" sz="1800" b="1" dirty="0" err="1"/>
              <a:t>Beniamin</a:t>
            </a:r>
            <a:r>
              <a:rPr lang="ro-RO" sz="1800" b="1" dirty="0"/>
              <a:t>-Emanuel ANDRAȘ, Susana MONDICI.</a:t>
            </a:r>
            <a:endParaRPr lang="ro-RO" sz="1800" b="1" dirty="0" smtClean="0"/>
          </a:p>
          <a:p>
            <a:pPr algn="just"/>
            <a:endParaRPr lang="ro-RO" sz="2000" b="1" dirty="0" smtClean="0">
              <a:solidFill>
                <a:srgbClr val="FF0000"/>
              </a:solidFill>
            </a:endParaRPr>
          </a:p>
          <a:p>
            <a:pPr algn="just"/>
            <a:r>
              <a:rPr lang="ro-RO" sz="1600" b="1" dirty="0" smtClean="0">
                <a:latin typeface="Times New Roman" pitchFamily="18" charset="0"/>
                <a:cs typeface="Times New Roman" pitchFamily="18" charset="0"/>
              </a:rPr>
              <a:t>ABSTRACT</a:t>
            </a:r>
            <a:endParaRPr lang="en-US" sz="1600" b="1" dirty="0" smtClean="0">
              <a:latin typeface="Times New Roman" pitchFamily="18" charset="0"/>
              <a:cs typeface="Times New Roman" pitchFamily="18" charset="0"/>
            </a:endParaRPr>
          </a:p>
          <a:p>
            <a:pPr algn="just"/>
            <a:r>
              <a:rPr lang="ro-RO" sz="1400" i="1" dirty="0" smtClean="0">
                <a:latin typeface="Times New Roman" pitchFamily="18" charset="0"/>
                <a:ea typeface="Calibri" pitchFamily="34" charset="0"/>
                <a:cs typeface="Times New Roman" pitchFamily="18" charset="0"/>
              </a:rPr>
              <a:t>Climate changes in recent years have favored the attack of pathogens, especially yellow rust (Puccinia striiformis f. sp. tritici) in the triticale crop, a crop that is recognized for its resistance to the attack of pathogens. The increase in average monthly temperatures, especially those during the winter period, prevents the destruction of pathogens and favors the manifestation of the strong attack on triticale. The experiment took place in the period 2020-2023 at A.R.D.S. Livada, on a typical preluvosol with a humus content of 2.82% and an acidic pH between 5.82 and 6.65. In the study, 17 varieties of triticale were taken from Fundulea, where they were tested in comparative crops placed under the balanced grid method. During the experiment, no fungicide was used. In 2021, when winter temperatures were low, close to normal, all 17 varieties of triticale registered a 0% attack rate. In 2022, when the temperatures were similar to those of 2021, the Zori variety was the only one that registered an attack degree of 1.5%. In 2023, when winter temperatures recorded positive values ​​of 4.8°C in January and 1.5°C in February, the degree of yellow rust attack was between 6.5 and 75% and the products between 558 kg/ ha and 8554 kg/ha. </a:t>
            </a:r>
            <a:r>
              <a:rPr lang="ro-RO" sz="1400" b="1" i="1" dirty="0" smtClean="0">
                <a:latin typeface="Calibri" pitchFamily="34" charset="0"/>
                <a:ea typeface="Calibri" pitchFamily="34" charset="0"/>
                <a:cs typeface="Calibri" pitchFamily="34" charset="0"/>
              </a:rPr>
              <a:t>Climatic changes that lead to an increase in average monthly and annual temperatures favor the manifestation of the attack of the main foliar diseases due to the lack of negative temperatures, the urdospores of the fungus are not destroyed and the infection of plants with them is inevitable, so it is necessary to choose resistant varieties and intervene with fungal treatments</a:t>
            </a:r>
            <a:r>
              <a:rPr lang="ro-RO" sz="1400" b="1" dirty="0" smtClean="0">
                <a:latin typeface="Calibri" pitchFamily="34" charset="0"/>
                <a:ea typeface="Calibri" pitchFamily="34" charset="0"/>
                <a:cs typeface="Calibri" pitchFamily="34" charset="0"/>
              </a:rPr>
              <a:t>.</a:t>
            </a:r>
          </a:p>
        </p:txBody>
      </p:sp>
      <p:cxnSp>
        <p:nvCxnSpPr>
          <p:cNvPr id="10" name="Straight Connector 9"/>
          <p:cNvCxnSpPr/>
          <p:nvPr/>
        </p:nvCxnSpPr>
        <p:spPr>
          <a:xfrm>
            <a:off x="127326" y="14484489"/>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04481" y="14484489"/>
            <a:ext cx="5857138" cy="707886"/>
          </a:xfrm>
          <a:prstGeom prst="rect">
            <a:avLst/>
          </a:prstGeom>
        </p:spPr>
        <p:txBody>
          <a:bodyPr wrap="square">
            <a:spAutoFit/>
          </a:bodyPr>
          <a:lstStyle/>
          <a:p>
            <a:pPr algn="ctr"/>
            <a:r>
              <a:rPr lang="en-US" sz="2000" b="1" dirty="0" smtClean="0"/>
              <a:t>CONFERIN</a:t>
            </a:r>
            <a:r>
              <a:rPr lang="ro-RO" sz="2000" b="1" dirty="0" smtClean="0"/>
              <a:t>Ț</a:t>
            </a:r>
            <a:r>
              <a:rPr lang="en-US" sz="2000" b="1" dirty="0" smtClean="0"/>
              <a:t>A </a:t>
            </a:r>
            <a:r>
              <a:rPr lang="ro-RO" sz="2000" b="1" dirty="0" smtClean="0"/>
              <a:t> </a:t>
            </a:r>
            <a:r>
              <a:rPr lang="en-US" sz="2000" b="1" dirty="0" smtClean="0"/>
              <a:t>ANIVERSARA</a:t>
            </a:r>
            <a:r>
              <a:rPr lang="ro-RO" sz="2000" b="1" dirty="0" smtClean="0"/>
              <a:t>  </a:t>
            </a:r>
            <a:r>
              <a:rPr lang="en-US" sz="2000" b="1" dirty="0" smtClean="0"/>
              <a:t>ICAR</a:t>
            </a:r>
            <a:r>
              <a:rPr lang="ro-RO" sz="2000" b="1" dirty="0" smtClean="0"/>
              <a:t> ed. III</a:t>
            </a:r>
            <a:endParaRPr lang="en-US" sz="2000" b="1" dirty="0" smtClean="0"/>
          </a:p>
          <a:p>
            <a:pPr algn="ctr"/>
            <a:r>
              <a:rPr lang="ro-RO" sz="2000" b="1" noProof="1" smtClean="0"/>
              <a:t>București, 30 mai 2024</a:t>
            </a:r>
            <a:endParaRPr lang="ro-RO" sz="2000" b="1" noProof="1"/>
          </a:p>
        </p:txBody>
      </p:sp>
      <p:sp>
        <p:nvSpPr>
          <p:cNvPr id="13" name="Title 1"/>
          <p:cNvSpPr txBox="1">
            <a:spLocks/>
          </p:cNvSpPr>
          <p:nvPr/>
        </p:nvSpPr>
        <p:spPr>
          <a:xfrm>
            <a:off x="488373" y="12906253"/>
            <a:ext cx="8353425" cy="850446"/>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marL="342900" indent="-342900" algn="just">
              <a:buAutoNum type="arabicPeriod"/>
            </a:pPr>
            <a:r>
              <a:rPr lang="en-US" sz="1400" dirty="0" smtClean="0">
                <a:latin typeface="Times New Roman" pitchFamily="18" charset="0"/>
                <a:cs typeface="Times New Roman" pitchFamily="18" charset="0"/>
              </a:rPr>
              <a:t>The climate changes of the last period are more evident and they are reflected in the life of the plants. The high temperature during the winter favors the attack of yellow rust in triticale. </a:t>
            </a:r>
            <a:endParaRPr lang="ro-RO" sz="1400" dirty="0" smtClean="0">
              <a:latin typeface="Times New Roman" pitchFamily="18" charset="0"/>
              <a:cs typeface="Times New Roman" pitchFamily="18" charset="0"/>
            </a:endParaRPr>
          </a:p>
          <a:p>
            <a:pPr marL="342900" indent="-342900" algn="just">
              <a:buAutoNum type="arabicPeriod"/>
            </a:pPr>
            <a:r>
              <a:rPr lang="en-US" sz="1400" dirty="0" smtClean="0">
                <a:latin typeface="Times New Roman" pitchFamily="18" charset="0"/>
                <a:cs typeface="Times New Roman" pitchFamily="18" charset="0"/>
              </a:rPr>
              <a:t>Due to these conditions, it is necessary to take technological measures to ensure high production, among which we mention, the choice of resistant varieties and the intervention with fungal treatments.</a:t>
            </a:r>
            <a:endParaRPr lang="en-US" sz="1400" dirty="0">
              <a:latin typeface="Times New Roman" pitchFamily="18" charset="0"/>
              <a:cs typeface="Times New Roman" pitchFamily="18" charset="0"/>
            </a:endParaRPr>
          </a:p>
        </p:txBody>
      </p:sp>
      <p:sp>
        <p:nvSpPr>
          <p:cNvPr id="5" name="Rectangle 4"/>
          <p:cNvSpPr/>
          <p:nvPr/>
        </p:nvSpPr>
        <p:spPr>
          <a:xfrm>
            <a:off x="500703" y="6450585"/>
            <a:ext cx="2996590" cy="338554"/>
          </a:xfrm>
          <a:prstGeom prst="rect">
            <a:avLst/>
          </a:prstGeom>
        </p:spPr>
        <p:txBody>
          <a:bodyPr wrap="none">
            <a:spAutoFit/>
          </a:bodyPr>
          <a:lstStyle/>
          <a:p>
            <a:r>
              <a:rPr lang="ro-RO" sz="1600" b="1" dirty="0" smtClean="0">
                <a:latin typeface="Times New Roman" pitchFamily="18" charset="0"/>
                <a:cs typeface="Times New Roman" pitchFamily="18" charset="0"/>
              </a:rPr>
              <a:t>RESULTS AND DISCUSSIONS</a:t>
            </a:r>
          </a:p>
        </p:txBody>
      </p:sp>
      <p:sp>
        <p:nvSpPr>
          <p:cNvPr id="22" name="TextBox 21"/>
          <p:cNvSpPr txBox="1"/>
          <p:nvPr/>
        </p:nvSpPr>
        <p:spPr>
          <a:xfrm>
            <a:off x="552450" y="8591550"/>
            <a:ext cx="161925" cy="369332"/>
          </a:xfrm>
          <a:prstGeom prst="rect">
            <a:avLst/>
          </a:prstGeom>
          <a:noFill/>
        </p:spPr>
        <p:txBody>
          <a:bodyPr wrap="square" rtlCol="0">
            <a:spAutoFit/>
          </a:bodyPr>
          <a:lstStyle/>
          <a:p>
            <a:endParaRPr lang="ro-RO" dirty="0"/>
          </a:p>
        </p:txBody>
      </p:sp>
      <p:sp>
        <p:nvSpPr>
          <p:cNvPr id="25" name="TextBox 24"/>
          <p:cNvSpPr txBox="1"/>
          <p:nvPr/>
        </p:nvSpPr>
        <p:spPr>
          <a:xfrm>
            <a:off x="653143" y="8327572"/>
            <a:ext cx="870857" cy="369332"/>
          </a:xfrm>
          <a:prstGeom prst="rect">
            <a:avLst/>
          </a:prstGeom>
          <a:noFill/>
        </p:spPr>
        <p:txBody>
          <a:bodyPr wrap="square" rtlCol="0">
            <a:spAutoFit/>
          </a:bodyPr>
          <a:lstStyle/>
          <a:p>
            <a:endParaRPr lang="ro-RO" dirty="0"/>
          </a:p>
        </p:txBody>
      </p:sp>
      <p:graphicFrame>
        <p:nvGraphicFramePr>
          <p:cNvPr id="27" name="Chart 26"/>
          <p:cNvGraphicFramePr/>
          <p:nvPr/>
        </p:nvGraphicFramePr>
        <p:xfrm>
          <a:off x="4645800" y="6882907"/>
          <a:ext cx="4136249" cy="1135026"/>
        </p:xfrm>
        <a:graphic>
          <a:graphicData uri="http://schemas.openxmlformats.org/drawingml/2006/chart">
            <c:chart xmlns:c="http://schemas.openxmlformats.org/drawingml/2006/chart" xmlns:r="http://schemas.openxmlformats.org/officeDocument/2006/relationships" r:id="rId3"/>
          </a:graphicData>
        </a:graphic>
      </p:graphicFrame>
      <p:sp>
        <p:nvSpPr>
          <p:cNvPr id="28" name="TextBox 27"/>
          <p:cNvSpPr txBox="1"/>
          <p:nvPr/>
        </p:nvSpPr>
        <p:spPr>
          <a:xfrm>
            <a:off x="4749093" y="7939150"/>
            <a:ext cx="4103191" cy="307777"/>
          </a:xfrm>
          <a:prstGeom prst="rect">
            <a:avLst/>
          </a:prstGeom>
          <a:noFill/>
        </p:spPr>
        <p:txBody>
          <a:bodyPr wrap="square" rtlCol="0">
            <a:spAutoFit/>
          </a:bodyPr>
          <a:lstStyle/>
          <a:p>
            <a:r>
              <a:rPr lang="ro-RO" sz="1400" b="1" dirty="0" smtClean="0">
                <a:latin typeface="Calibri" pitchFamily="34" charset="0"/>
                <a:ea typeface="Calibri" pitchFamily="34" charset="0"/>
                <a:cs typeface="Calibri" pitchFamily="34" charset="0"/>
              </a:rPr>
              <a:t>Figure 1.</a:t>
            </a:r>
            <a:r>
              <a:rPr lang="ro-RO" sz="1400" dirty="0" smtClean="0">
                <a:latin typeface="Calibri" pitchFamily="34" charset="0"/>
                <a:ea typeface="Calibri" pitchFamily="34" charset="0"/>
                <a:cs typeface="Calibri" pitchFamily="34" charset="0"/>
              </a:rPr>
              <a:t> </a:t>
            </a:r>
            <a:r>
              <a:rPr lang="ro-RO" sz="1400" b="1" dirty="0" smtClean="0">
                <a:latin typeface="Calibri" pitchFamily="34" charset="0"/>
                <a:ea typeface="Calibri" pitchFamily="34" charset="0"/>
                <a:cs typeface="Calibri" pitchFamily="34" charset="0"/>
              </a:rPr>
              <a:t>The degree of attack of yellow rust 2022</a:t>
            </a:r>
            <a:endParaRPr lang="ro-RO" sz="1400" b="1" dirty="0">
              <a:latin typeface="Calibri" pitchFamily="34" charset="0"/>
              <a:ea typeface="Calibri" pitchFamily="34" charset="0"/>
              <a:cs typeface="Calibri" pitchFamily="34" charset="0"/>
            </a:endParaRPr>
          </a:p>
        </p:txBody>
      </p:sp>
      <p:sp>
        <p:nvSpPr>
          <p:cNvPr id="31" name="TextBox 30"/>
          <p:cNvSpPr txBox="1"/>
          <p:nvPr/>
        </p:nvSpPr>
        <p:spPr>
          <a:xfrm>
            <a:off x="537070" y="6894244"/>
            <a:ext cx="4136572" cy="1446550"/>
          </a:xfrm>
          <a:prstGeom prst="rect">
            <a:avLst/>
          </a:prstGeom>
          <a:noFill/>
        </p:spPr>
        <p:txBody>
          <a:bodyPr wrap="square" rtlCol="0">
            <a:spAutoFit/>
          </a:bodyPr>
          <a:lstStyle/>
          <a:p>
            <a:pPr algn="just"/>
            <a:r>
              <a:rPr lang="ro-RO" sz="1400" dirty="0" smtClean="0">
                <a:latin typeface="Times New Roman" pitchFamily="18" charset="0"/>
                <a:cs typeface="Times New Roman" pitchFamily="18" charset="0"/>
              </a:rPr>
              <a:t>In 2021 and 2022 the degree of attack was 0%, with the exception of the Zori variety which recorded in 2022 a degree of attack of 1.5% (Figure 1). The productions in both were between 7000 and 9994 kg/ha.</a:t>
            </a:r>
          </a:p>
          <a:p>
            <a:endParaRPr lang="ro-RO" dirty="0"/>
          </a:p>
        </p:txBody>
      </p:sp>
      <p:sp>
        <p:nvSpPr>
          <p:cNvPr id="32" name="TextBox 31"/>
          <p:cNvSpPr txBox="1"/>
          <p:nvPr/>
        </p:nvSpPr>
        <p:spPr>
          <a:xfrm>
            <a:off x="520288" y="7941911"/>
            <a:ext cx="4103915" cy="1600438"/>
          </a:xfrm>
          <a:prstGeom prst="rect">
            <a:avLst/>
          </a:prstGeom>
          <a:noFill/>
        </p:spPr>
        <p:txBody>
          <a:bodyPr wrap="square" rtlCol="0">
            <a:spAutoFit/>
          </a:bodyPr>
          <a:lstStyle/>
          <a:p>
            <a:pPr algn="just"/>
            <a:r>
              <a:rPr lang="ro-RO" sz="1400" dirty="0" smtClean="0">
                <a:latin typeface="Times New Roman" pitchFamily="18" charset="0"/>
                <a:cs typeface="Times New Roman" pitchFamily="18" charset="0"/>
              </a:rPr>
              <a:t>Due to these increases in average monthly temperatures, the degree of yellow rust attack on the triticale crop was between 6.5 and 75%. The most resistant variety to yellow rust is Zaraza, followed by the Vultur variety with an attack rate of 10%. A degree of attack of 75% was noted in the varieties Cascador and Haiduc (Figure 2).</a:t>
            </a:r>
            <a:endParaRPr lang="ro-RO" sz="1400" dirty="0">
              <a:latin typeface="Times New Roman" pitchFamily="18" charset="0"/>
              <a:cs typeface="Times New Roman" pitchFamily="18" charset="0"/>
            </a:endParaRPr>
          </a:p>
        </p:txBody>
      </p:sp>
      <p:graphicFrame>
        <p:nvGraphicFramePr>
          <p:cNvPr id="33" name="Chart 32"/>
          <p:cNvGraphicFramePr/>
          <p:nvPr/>
        </p:nvGraphicFramePr>
        <p:xfrm>
          <a:off x="4674353" y="8293082"/>
          <a:ext cx="4113316" cy="1153886"/>
        </p:xfrm>
        <a:graphic>
          <a:graphicData uri="http://schemas.openxmlformats.org/drawingml/2006/chart">
            <c:chart xmlns:c="http://schemas.openxmlformats.org/drawingml/2006/chart" xmlns:r="http://schemas.openxmlformats.org/officeDocument/2006/relationships" r:id="rId4"/>
          </a:graphicData>
        </a:graphic>
      </p:graphicFrame>
      <p:sp>
        <p:nvSpPr>
          <p:cNvPr id="34" name="TextBox 33"/>
          <p:cNvSpPr txBox="1"/>
          <p:nvPr/>
        </p:nvSpPr>
        <p:spPr>
          <a:xfrm>
            <a:off x="4789849" y="9382492"/>
            <a:ext cx="3917599" cy="307777"/>
          </a:xfrm>
          <a:prstGeom prst="rect">
            <a:avLst/>
          </a:prstGeom>
          <a:noFill/>
        </p:spPr>
        <p:txBody>
          <a:bodyPr wrap="square" rtlCol="0">
            <a:spAutoFit/>
          </a:bodyPr>
          <a:lstStyle/>
          <a:p>
            <a:r>
              <a:rPr lang="ro-RO" sz="1400" b="1" dirty="0" smtClean="0">
                <a:latin typeface="Calibri" pitchFamily="34" charset="0"/>
                <a:ea typeface="Calibri" pitchFamily="34" charset="0"/>
                <a:cs typeface="Calibri" pitchFamily="34" charset="0"/>
              </a:rPr>
              <a:t>Figure 2.</a:t>
            </a:r>
            <a:r>
              <a:rPr lang="ro-RO" sz="1400" dirty="0" smtClean="0">
                <a:latin typeface="Calibri" pitchFamily="34" charset="0"/>
                <a:ea typeface="Calibri" pitchFamily="34" charset="0"/>
                <a:cs typeface="Calibri" pitchFamily="34" charset="0"/>
              </a:rPr>
              <a:t> </a:t>
            </a:r>
            <a:r>
              <a:rPr lang="ro-RO" sz="1400" b="1" dirty="0" smtClean="0">
                <a:latin typeface="Calibri" pitchFamily="34" charset="0"/>
                <a:ea typeface="Calibri" pitchFamily="34" charset="0"/>
                <a:cs typeface="Calibri" pitchFamily="34" charset="0"/>
              </a:rPr>
              <a:t>The degree of attack of yellow rust 2023</a:t>
            </a:r>
            <a:endParaRPr lang="ro-RO" sz="1400" b="1" dirty="0">
              <a:latin typeface="Calibri" pitchFamily="34" charset="0"/>
              <a:ea typeface="Calibri" pitchFamily="34" charset="0"/>
              <a:cs typeface="Calibri" pitchFamily="34" charset="0"/>
            </a:endParaRPr>
          </a:p>
        </p:txBody>
      </p:sp>
      <p:sp>
        <p:nvSpPr>
          <p:cNvPr id="39" name="TextBox 38"/>
          <p:cNvSpPr txBox="1"/>
          <p:nvPr/>
        </p:nvSpPr>
        <p:spPr>
          <a:xfrm>
            <a:off x="4686416" y="9691135"/>
            <a:ext cx="4102100" cy="523220"/>
          </a:xfrm>
          <a:prstGeom prst="rect">
            <a:avLst/>
          </a:prstGeom>
          <a:noFill/>
        </p:spPr>
        <p:txBody>
          <a:bodyPr wrap="square" rtlCol="0">
            <a:spAutoFit/>
          </a:bodyPr>
          <a:lstStyle/>
          <a:p>
            <a:pPr algn="ctr"/>
            <a:r>
              <a:rPr lang="ro-RO" sz="1400" b="1" dirty="0" smtClean="0">
                <a:latin typeface="Calibri" pitchFamily="34" charset="0"/>
                <a:ea typeface="Calibri" pitchFamily="34" charset="0"/>
                <a:cs typeface="Calibri" pitchFamily="34" charset="0"/>
              </a:rPr>
              <a:t>Tabel 1. Production per hectare of the 17 varieties of triticale in 2023</a:t>
            </a:r>
            <a:endParaRPr lang="ro-RO" sz="1400" b="1" dirty="0">
              <a:latin typeface="Calibri" pitchFamily="34" charset="0"/>
              <a:ea typeface="Calibri" pitchFamily="34" charset="0"/>
              <a:cs typeface="Calibri" pitchFamily="34" charset="0"/>
            </a:endParaRPr>
          </a:p>
        </p:txBody>
      </p:sp>
      <p:sp>
        <p:nvSpPr>
          <p:cNvPr id="40" name="TextBox 39"/>
          <p:cNvSpPr txBox="1"/>
          <p:nvPr/>
        </p:nvSpPr>
        <p:spPr>
          <a:xfrm>
            <a:off x="472786" y="12499398"/>
            <a:ext cx="3743325" cy="338554"/>
          </a:xfrm>
          <a:prstGeom prst="rect">
            <a:avLst/>
          </a:prstGeom>
          <a:noFill/>
        </p:spPr>
        <p:txBody>
          <a:bodyPr wrap="square" rtlCol="0">
            <a:spAutoFit/>
          </a:bodyPr>
          <a:lstStyle/>
          <a:p>
            <a:r>
              <a:rPr lang="ro-RO" sz="1600" b="1" dirty="0" smtClean="0">
                <a:latin typeface="Times New Roman" pitchFamily="18" charset="0"/>
                <a:cs typeface="Times New Roman" pitchFamily="18" charset="0"/>
              </a:rPr>
              <a:t>CONCLUSIONS</a:t>
            </a:r>
            <a:endParaRPr lang="ro-RO" sz="1600" b="1" dirty="0">
              <a:latin typeface="Times New Roman" pitchFamily="18" charset="0"/>
              <a:cs typeface="Times New Roman" pitchFamily="18" charset="0"/>
            </a:endParaRPr>
          </a:p>
        </p:txBody>
      </p:sp>
      <p:sp>
        <p:nvSpPr>
          <p:cNvPr id="24" name="Rectangle 23"/>
          <p:cNvSpPr/>
          <p:nvPr/>
        </p:nvSpPr>
        <p:spPr>
          <a:xfrm>
            <a:off x="542926" y="6838949"/>
            <a:ext cx="8337838" cy="5456959"/>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o-RO"/>
          </a:p>
        </p:txBody>
      </p:sp>
      <p:graphicFrame>
        <p:nvGraphicFramePr>
          <p:cNvPr id="26" name="Table 25"/>
          <p:cNvGraphicFramePr>
            <a:graphicFrameLocks noGrp="1"/>
          </p:cNvGraphicFramePr>
          <p:nvPr/>
        </p:nvGraphicFramePr>
        <p:xfrm>
          <a:off x="4752156" y="10137164"/>
          <a:ext cx="3781267" cy="1872264"/>
        </p:xfrm>
        <a:graphic>
          <a:graphicData uri="http://schemas.openxmlformats.org/drawingml/2006/table">
            <a:tbl>
              <a:tblPr/>
              <a:tblGrid>
                <a:gridCol w="448787">
                  <a:extLst>
                    <a:ext uri="{9D8B030D-6E8A-4147-A177-3AD203B41FA5}">
                      <a16:colId xmlns:a16="http://schemas.microsoft.com/office/drawing/2014/main" val="20000"/>
                    </a:ext>
                  </a:extLst>
                </a:gridCol>
                <a:gridCol w="650823">
                  <a:extLst>
                    <a:ext uri="{9D8B030D-6E8A-4147-A177-3AD203B41FA5}">
                      <a16:colId xmlns:a16="http://schemas.microsoft.com/office/drawing/2014/main" val="20001"/>
                    </a:ext>
                  </a:extLst>
                </a:gridCol>
                <a:gridCol w="700109">
                  <a:extLst>
                    <a:ext uri="{9D8B030D-6E8A-4147-A177-3AD203B41FA5}">
                      <a16:colId xmlns:a16="http://schemas.microsoft.com/office/drawing/2014/main" val="20002"/>
                    </a:ext>
                  </a:extLst>
                </a:gridCol>
                <a:gridCol w="490077">
                  <a:extLst>
                    <a:ext uri="{9D8B030D-6E8A-4147-A177-3AD203B41FA5}">
                      <a16:colId xmlns:a16="http://schemas.microsoft.com/office/drawing/2014/main" val="20003"/>
                    </a:ext>
                  </a:extLst>
                </a:gridCol>
                <a:gridCol w="775954">
                  <a:extLst>
                    <a:ext uri="{9D8B030D-6E8A-4147-A177-3AD203B41FA5}">
                      <a16:colId xmlns:a16="http://schemas.microsoft.com/office/drawing/2014/main" val="20004"/>
                    </a:ext>
                  </a:extLst>
                </a:gridCol>
                <a:gridCol w="715517">
                  <a:extLst>
                    <a:ext uri="{9D8B030D-6E8A-4147-A177-3AD203B41FA5}">
                      <a16:colId xmlns:a16="http://schemas.microsoft.com/office/drawing/2014/main" val="20005"/>
                    </a:ext>
                  </a:extLst>
                </a:gridCol>
              </a:tblGrid>
              <a:tr h="177006">
                <a:tc>
                  <a:txBody>
                    <a:bodyPr/>
                    <a:lstStyle/>
                    <a:p>
                      <a:pPr marL="0" marR="0" algn="ctr">
                        <a:lnSpc>
                          <a:spcPct val="115000"/>
                        </a:lnSpc>
                        <a:spcBef>
                          <a:spcPts val="0"/>
                        </a:spcBef>
                        <a:spcAft>
                          <a:spcPts val="0"/>
                        </a:spcAft>
                      </a:pPr>
                      <a:r>
                        <a:rPr lang="ro-RO" sz="800" b="1" dirty="0">
                          <a:latin typeface="Times New Roman"/>
                          <a:ea typeface="Calibri"/>
                          <a:cs typeface="Times New Roman"/>
                        </a:rPr>
                        <a:t>Crt. No.</a:t>
                      </a:r>
                      <a:endParaRPr lang="ro-RO" sz="1100" dirty="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b="1">
                          <a:latin typeface="Times New Roman"/>
                          <a:ea typeface="Calibri"/>
                          <a:cs typeface="Times New Roman"/>
                        </a:rPr>
                        <a:t>Variety</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b="1" dirty="0">
                          <a:latin typeface="Times New Roman"/>
                          <a:ea typeface="Calibri"/>
                          <a:cs typeface="Times New Roman"/>
                        </a:rPr>
                        <a:t>Production (kg/ha)</a:t>
                      </a:r>
                      <a:endParaRPr lang="ro-RO" sz="1100" dirty="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b="1">
                          <a:latin typeface="Times New Roman"/>
                          <a:ea typeface="Calibri"/>
                          <a:cs typeface="Times New Roman"/>
                        </a:rPr>
                        <a:t>Crt. No.</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b="1">
                          <a:latin typeface="Times New Roman"/>
                          <a:ea typeface="Calibri"/>
                          <a:cs typeface="Times New Roman"/>
                        </a:rPr>
                        <a:t>Variety</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b="1">
                          <a:latin typeface="Times New Roman"/>
                          <a:ea typeface="Calibri"/>
                          <a:cs typeface="Times New Roman"/>
                        </a:rPr>
                        <a:t>Production (kg/ha)</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7006">
                <a:tc>
                  <a:txBody>
                    <a:bodyPr/>
                    <a:lstStyle/>
                    <a:p>
                      <a:pPr marL="0" marR="0" algn="ctr">
                        <a:lnSpc>
                          <a:spcPct val="115000"/>
                        </a:lnSpc>
                        <a:spcBef>
                          <a:spcPts val="0"/>
                        </a:spcBef>
                        <a:spcAft>
                          <a:spcPts val="0"/>
                        </a:spcAft>
                      </a:pPr>
                      <a:r>
                        <a:rPr lang="ro-RO" sz="800">
                          <a:latin typeface="Times New Roman"/>
                          <a:ea typeface="Calibri"/>
                          <a:cs typeface="Times New Roman"/>
                        </a:rPr>
                        <a:t>1</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dirty="0">
                          <a:latin typeface="Times New Roman"/>
                          <a:ea typeface="Calibri"/>
                          <a:cs typeface="Times New Roman"/>
                        </a:rPr>
                        <a:t>PLAI </a:t>
                      </a:r>
                      <a:endParaRPr lang="ro-RO" sz="1100" dirty="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5433 (MT)</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10</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UTRIFUN</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3852</a:t>
                      </a:r>
                      <a:r>
                        <a:rPr lang="ro-RO" sz="800" baseline="30000">
                          <a:latin typeface="Times New Roman"/>
                          <a:ea typeface="Calibri"/>
                          <a:cs typeface="Times New Roman"/>
                        </a:rPr>
                        <a:t>00</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7006">
                <a:tc>
                  <a:txBody>
                    <a:bodyPr/>
                    <a:lstStyle/>
                    <a:p>
                      <a:pPr marL="0" marR="0" algn="ctr">
                        <a:lnSpc>
                          <a:spcPct val="115000"/>
                        </a:lnSpc>
                        <a:spcBef>
                          <a:spcPts val="0"/>
                        </a:spcBef>
                        <a:spcAft>
                          <a:spcPts val="0"/>
                        </a:spcAft>
                      </a:pPr>
                      <a:r>
                        <a:rPr lang="ro-RO" sz="800">
                          <a:latin typeface="Times New Roman"/>
                          <a:ea typeface="Calibri"/>
                          <a:cs typeface="Times New Roman"/>
                        </a:rPr>
                        <a:t>2</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dirty="0">
                          <a:latin typeface="Times New Roman"/>
                          <a:ea typeface="Calibri"/>
                          <a:cs typeface="Times New Roman"/>
                        </a:rPr>
                        <a:t>TITAN</a:t>
                      </a:r>
                      <a:endParaRPr lang="ro-RO" sz="1100" dirty="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1533</a:t>
                      </a:r>
                      <a:r>
                        <a:rPr lang="ro-RO" sz="800" baseline="30000">
                          <a:latin typeface="Times New Roman"/>
                          <a:ea typeface="Calibri"/>
                          <a:cs typeface="Times New Roman"/>
                        </a:rPr>
                        <a:t>000</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11</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VIFOR</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2433</a:t>
                      </a:r>
                      <a:r>
                        <a:rPr lang="ro-RO" sz="800" baseline="30000">
                          <a:latin typeface="Times New Roman"/>
                          <a:ea typeface="Calibri"/>
                          <a:cs typeface="Times New Roman"/>
                        </a:rPr>
                        <a:t>000</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7006">
                <a:tc>
                  <a:txBody>
                    <a:bodyPr/>
                    <a:lstStyle/>
                    <a:p>
                      <a:pPr marL="0" marR="0" algn="ctr">
                        <a:lnSpc>
                          <a:spcPct val="115000"/>
                        </a:lnSpc>
                        <a:spcBef>
                          <a:spcPts val="0"/>
                        </a:spcBef>
                        <a:spcAft>
                          <a:spcPts val="0"/>
                        </a:spcAft>
                      </a:pPr>
                      <a:r>
                        <a:rPr lang="ro-RO" sz="800">
                          <a:latin typeface="Times New Roman"/>
                          <a:ea typeface="Calibri"/>
                          <a:cs typeface="Times New Roman"/>
                        </a:rPr>
                        <a:t>3</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STIL</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1391</a:t>
                      </a:r>
                      <a:r>
                        <a:rPr lang="ro-RO" sz="800" baseline="30000">
                          <a:latin typeface="Times New Roman"/>
                          <a:ea typeface="Calibri"/>
                          <a:cs typeface="Times New Roman"/>
                        </a:rPr>
                        <a:t>000</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12</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VULTUR</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2553</a:t>
                      </a:r>
                      <a:r>
                        <a:rPr lang="ro-RO" sz="800" baseline="30000">
                          <a:latin typeface="Times New Roman"/>
                          <a:ea typeface="Calibri"/>
                          <a:cs typeface="Times New Roman"/>
                        </a:rPr>
                        <a:t>000</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7006">
                <a:tc>
                  <a:txBody>
                    <a:bodyPr/>
                    <a:lstStyle/>
                    <a:p>
                      <a:pPr marL="0" marR="0" algn="ctr">
                        <a:lnSpc>
                          <a:spcPct val="115000"/>
                        </a:lnSpc>
                        <a:spcBef>
                          <a:spcPts val="0"/>
                        </a:spcBef>
                        <a:spcAft>
                          <a:spcPts val="0"/>
                        </a:spcAft>
                      </a:pPr>
                      <a:r>
                        <a:rPr lang="ro-RO" sz="800">
                          <a:latin typeface="Times New Roman"/>
                          <a:ea typeface="Calibri"/>
                          <a:cs typeface="Times New Roman"/>
                        </a:rPr>
                        <a:t>4</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HAIDUC</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659</a:t>
                      </a:r>
                      <a:r>
                        <a:rPr lang="ro-RO" sz="800" baseline="30000">
                          <a:latin typeface="Times New Roman"/>
                          <a:ea typeface="Calibri"/>
                          <a:cs typeface="Times New Roman"/>
                        </a:rPr>
                        <a:t>000</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13</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ZORI</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1977</a:t>
                      </a:r>
                      <a:r>
                        <a:rPr lang="ro-RO" sz="800" baseline="30000">
                          <a:latin typeface="Times New Roman"/>
                          <a:ea typeface="Calibri"/>
                          <a:cs typeface="Times New Roman"/>
                        </a:rPr>
                        <a:t>000</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7006">
                <a:tc>
                  <a:txBody>
                    <a:bodyPr/>
                    <a:lstStyle/>
                    <a:p>
                      <a:pPr marL="0" marR="0" algn="ctr">
                        <a:lnSpc>
                          <a:spcPct val="115000"/>
                        </a:lnSpc>
                        <a:spcBef>
                          <a:spcPts val="0"/>
                        </a:spcBef>
                        <a:spcAft>
                          <a:spcPts val="0"/>
                        </a:spcAft>
                      </a:pPr>
                      <a:r>
                        <a:rPr lang="ro-RO" sz="800">
                          <a:latin typeface="Times New Roman"/>
                          <a:ea typeface="Calibri"/>
                          <a:cs typeface="Times New Roman"/>
                        </a:rPr>
                        <a:t>5</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NEGOIU</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803</a:t>
                      </a:r>
                      <a:r>
                        <a:rPr lang="ro-RO" sz="800" baseline="30000">
                          <a:latin typeface="Times New Roman"/>
                          <a:ea typeface="Calibri"/>
                          <a:cs typeface="Times New Roman"/>
                        </a:rPr>
                        <a:t>000</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14</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ZVELT</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643</a:t>
                      </a:r>
                      <a:r>
                        <a:rPr lang="ro-RO" sz="800" baseline="30000">
                          <a:latin typeface="Times New Roman"/>
                          <a:ea typeface="Calibri"/>
                          <a:cs typeface="Times New Roman"/>
                        </a:rPr>
                        <a:t>000</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77006">
                <a:tc>
                  <a:txBody>
                    <a:bodyPr/>
                    <a:lstStyle/>
                    <a:p>
                      <a:pPr marL="0" marR="0" algn="ctr">
                        <a:lnSpc>
                          <a:spcPct val="115000"/>
                        </a:lnSpc>
                        <a:spcBef>
                          <a:spcPts val="0"/>
                        </a:spcBef>
                        <a:spcAft>
                          <a:spcPts val="0"/>
                        </a:spcAft>
                      </a:pPr>
                      <a:r>
                        <a:rPr lang="ro-RO" sz="800">
                          <a:latin typeface="Times New Roman"/>
                          <a:ea typeface="Calibri"/>
                          <a:cs typeface="Times New Roman"/>
                        </a:rPr>
                        <a:t>6</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ODA FD</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763</a:t>
                      </a:r>
                      <a:r>
                        <a:rPr lang="ro-RO" sz="800" baseline="30000">
                          <a:latin typeface="Times New Roman"/>
                          <a:ea typeface="Calibri"/>
                          <a:cs typeface="Times New Roman"/>
                        </a:rPr>
                        <a:t>000</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15</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ZARAZA</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8554</a:t>
                      </a:r>
                      <a:r>
                        <a:rPr lang="ro-RO" sz="800" baseline="30000">
                          <a:latin typeface="Times New Roman"/>
                          <a:ea typeface="Calibri"/>
                          <a:cs typeface="Times New Roman"/>
                        </a:rPr>
                        <a:t>***</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77006">
                <a:tc>
                  <a:txBody>
                    <a:bodyPr/>
                    <a:lstStyle/>
                    <a:p>
                      <a:pPr marL="0" marR="0" algn="ctr">
                        <a:lnSpc>
                          <a:spcPct val="115000"/>
                        </a:lnSpc>
                        <a:spcBef>
                          <a:spcPts val="0"/>
                        </a:spcBef>
                        <a:spcAft>
                          <a:spcPts val="0"/>
                        </a:spcAft>
                      </a:pPr>
                      <a:r>
                        <a:rPr lang="ro-RO" sz="800">
                          <a:latin typeface="Times New Roman"/>
                          <a:ea typeface="Calibri"/>
                          <a:cs typeface="Times New Roman"/>
                        </a:rPr>
                        <a:t>7</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PISC</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1881</a:t>
                      </a:r>
                      <a:r>
                        <a:rPr lang="ro-RO" sz="800" baseline="30000">
                          <a:latin typeface="Times New Roman"/>
                          <a:ea typeface="Calibri"/>
                          <a:cs typeface="Times New Roman"/>
                        </a:rPr>
                        <a:t>000</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16</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FDL ATRACTIV</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2004</a:t>
                      </a:r>
                      <a:r>
                        <a:rPr lang="ro-RO" sz="800" baseline="30000">
                          <a:latin typeface="Times New Roman"/>
                          <a:ea typeface="Calibri"/>
                          <a:cs typeface="Times New Roman"/>
                        </a:rPr>
                        <a:t>000</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77006">
                <a:tc>
                  <a:txBody>
                    <a:bodyPr/>
                    <a:lstStyle/>
                    <a:p>
                      <a:pPr marL="0" marR="0" algn="ctr">
                        <a:lnSpc>
                          <a:spcPct val="115000"/>
                        </a:lnSpc>
                        <a:spcBef>
                          <a:spcPts val="0"/>
                        </a:spcBef>
                        <a:spcAft>
                          <a:spcPts val="0"/>
                        </a:spcAft>
                      </a:pPr>
                      <a:r>
                        <a:rPr lang="ro-RO" sz="800">
                          <a:latin typeface="Times New Roman"/>
                          <a:ea typeface="Calibri"/>
                          <a:cs typeface="Times New Roman"/>
                        </a:rPr>
                        <a:t>8</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TULNIC</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558</a:t>
                      </a:r>
                      <a:r>
                        <a:rPr lang="ro-RO" sz="800" baseline="30000">
                          <a:latin typeface="Times New Roman"/>
                          <a:ea typeface="Calibri"/>
                          <a:cs typeface="Times New Roman"/>
                        </a:rPr>
                        <a:t>000</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17</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dirty="0">
                          <a:latin typeface="Times New Roman"/>
                          <a:ea typeface="Calibri"/>
                          <a:cs typeface="Times New Roman"/>
                        </a:rPr>
                        <a:t>FDL CORDIAL</a:t>
                      </a:r>
                      <a:endParaRPr lang="ro-RO" sz="11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dirty="0">
                          <a:latin typeface="Times New Roman"/>
                          <a:ea typeface="Calibri"/>
                          <a:cs typeface="Times New Roman"/>
                        </a:rPr>
                        <a:t>2350</a:t>
                      </a:r>
                      <a:r>
                        <a:rPr lang="ro-RO" sz="800" baseline="30000" dirty="0">
                          <a:latin typeface="Times New Roman"/>
                          <a:ea typeface="Calibri"/>
                          <a:cs typeface="Times New Roman"/>
                        </a:rPr>
                        <a:t>000</a:t>
                      </a:r>
                      <a:endParaRPr lang="ro-RO" sz="11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77006">
                <a:tc>
                  <a:txBody>
                    <a:bodyPr/>
                    <a:lstStyle/>
                    <a:p>
                      <a:pPr marL="0" marR="0" algn="ctr">
                        <a:lnSpc>
                          <a:spcPct val="115000"/>
                        </a:lnSpc>
                        <a:spcBef>
                          <a:spcPts val="0"/>
                        </a:spcBef>
                        <a:spcAft>
                          <a:spcPts val="0"/>
                        </a:spcAft>
                      </a:pPr>
                      <a:r>
                        <a:rPr lang="ro-RO" sz="800" dirty="0">
                          <a:latin typeface="Times New Roman"/>
                          <a:ea typeface="Calibri"/>
                          <a:cs typeface="Times New Roman"/>
                        </a:rPr>
                        <a:t>9</a:t>
                      </a:r>
                      <a:endParaRPr lang="ro-RO" sz="1100" dirty="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CASCADOR</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a:latin typeface="Times New Roman"/>
                          <a:ea typeface="Calibri"/>
                          <a:cs typeface="Times New Roman"/>
                        </a:rPr>
                        <a:t>1443</a:t>
                      </a:r>
                      <a:r>
                        <a:rPr lang="ro-RO" sz="800" baseline="30000">
                          <a:latin typeface="Times New Roman"/>
                          <a:ea typeface="Calibri"/>
                          <a:cs typeface="Times New Roman"/>
                        </a:rPr>
                        <a:t>000</a:t>
                      </a:r>
                      <a:endParaRPr lang="ro-RO" sz="1100">
                        <a:latin typeface="Calibri"/>
                        <a:ea typeface="Calibri"/>
                        <a:cs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ro-RO" sz="800">
                        <a:latin typeface="Times New Roman"/>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b="1">
                          <a:latin typeface="Times New Roman"/>
                          <a:ea typeface="Calibri"/>
                          <a:cs typeface="Times New Roman"/>
                        </a:rPr>
                        <a:t>Media</a:t>
                      </a:r>
                      <a:endParaRPr lang="ro-RO" sz="110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ro-RO" sz="800" b="1" dirty="0">
                          <a:latin typeface="Times New Roman"/>
                          <a:ea typeface="Calibri"/>
                          <a:cs typeface="Times New Roman"/>
                        </a:rPr>
                        <a:t>2284</a:t>
                      </a:r>
                      <a:endParaRPr lang="ro-RO" sz="1100" dirty="0">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36" name="TextBox 35"/>
          <p:cNvSpPr txBox="1"/>
          <p:nvPr/>
        </p:nvSpPr>
        <p:spPr>
          <a:xfrm>
            <a:off x="4123268" y="12052301"/>
            <a:ext cx="4953000" cy="261610"/>
          </a:xfrm>
          <a:prstGeom prst="rect">
            <a:avLst/>
          </a:prstGeom>
          <a:noFill/>
        </p:spPr>
        <p:txBody>
          <a:bodyPr wrap="square" rtlCol="0">
            <a:spAutoFit/>
          </a:bodyPr>
          <a:lstStyle/>
          <a:p>
            <a:r>
              <a:rPr lang="ro-RO" sz="1100" dirty="0" smtClean="0">
                <a:latin typeface="Times New Roman" pitchFamily="18" charset="0"/>
                <a:ea typeface="Calibri" pitchFamily="34" charset="0"/>
                <a:cs typeface="Times New Roman" pitchFamily="18" charset="0"/>
              </a:rPr>
              <a:t>            </a:t>
            </a:r>
            <a:r>
              <a:rPr lang="ro-RO" sz="1100" b="1" dirty="0" smtClean="0">
                <a:latin typeface="Times New Roman" pitchFamily="18" charset="0"/>
                <a:ea typeface="Calibri" pitchFamily="34" charset="0"/>
                <a:cs typeface="Times New Roman" pitchFamily="18" charset="0"/>
              </a:rPr>
              <a:t>L.D. 5% =1073 kg/ha     L.D. 1%=1454 kg/ha    L.D. 0.1% =1947 kg/ha</a:t>
            </a:r>
            <a:endParaRPr lang="ro-RO" sz="1100" b="1" dirty="0"/>
          </a:p>
        </p:txBody>
      </p:sp>
      <p:sp>
        <p:nvSpPr>
          <p:cNvPr id="37" name="TextBox 36"/>
          <p:cNvSpPr txBox="1"/>
          <p:nvPr/>
        </p:nvSpPr>
        <p:spPr>
          <a:xfrm>
            <a:off x="495300" y="9404350"/>
            <a:ext cx="4006850" cy="2954655"/>
          </a:xfrm>
          <a:prstGeom prst="rect">
            <a:avLst/>
          </a:prstGeom>
          <a:noFill/>
        </p:spPr>
        <p:txBody>
          <a:bodyPr wrap="square" rtlCol="0">
            <a:spAutoFit/>
          </a:bodyPr>
          <a:lstStyle/>
          <a:p>
            <a:pPr algn="just"/>
            <a:r>
              <a:rPr lang="ro-RO" sz="1400" dirty="0" smtClean="0">
                <a:latin typeface="Times New Roman" pitchFamily="18" charset="0"/>
                <a:cs typeface="Times New Roman" pitchFamily="18" charset="0"/>
              </a:rPr>
              <a:t>The lowest productions were recorded by the varieties Tulnic (558 kg/ha), Zvelt (643 kg/ha), Haiduc (659 kg/ ha ha), ODA FD (763 kg/ha), Negoiu (803 kg/ha), they registered very significantly different negatives compared to the control. The most productive variety was Zaraza, which recorded a production of 8554 kg/ha, registering a very significant positive difference compared to the control, being the most resistant to the attack of yellow rust (6.5% D.A.). Ele is followed by the control variety Plai, with a production of over 5000 kg/ha and an attack degree of 25 % (Table 3).</a:t>
            </a:r>
          </a:p>
          <a:p>
            <a:endParaRPr lang="ro-RO" dirty="0"/>
          </a:p>
        </p:txBody>
      </p:sp>
    </p:spTree>
    <p:extLst>
      <p:ext uri="{BB962C8B-B14F-4D97-AF65-F5344CB8AC3E}">
        <p14:creationId xmlns:p14="http://schemas.microsoft.com/office/powerpoint/2010/main" val="267614968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806</TotalTime>
  <Words>816</Words>
  <Application>Microsoft Office PowerPoint</Application>
  <PresentationFormat>Custom</PresentationFormat>
  <Paragraphs>82</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Calibri Light</vt:lpstr>
      <vt:lpstr>Cambria</vt:lpstr>
      <vt:lpstr>Franklin Gothic Book</vt:lpstr>
      <vt:lpstr>Franklin Gothic Medium</vt:lpstr>
      <vt:lpstr>Times New Roman</vt:lpstr>
      <vt:lpstr>Wingdings 2</vt:lpstr>
      <vt:lpstr>Trek</vt:lpstr>
      <vt:lpstr>THE EFFECT OF CLIMATE CHANGES IN THE NORTHWEST OF THE COUNTRY ON THE MANIFESTATION OF YELLOW RUST (PUCCINIA STRIIFORMIS F. SP.TRITICI) IN THE TRITICALE CROP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41</cp:revision>
  <dcterms:created xsi:type="dcterms:W3CDTF">2024-02-27T07:52:51Z</dcterms:created>
  <dcterms:modified xsi:type="dcterms:W3CDTF">2024-05-18T06:18:21Z</dcterms:modified>
</cp:coreProperties>
</file>