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80513" cy="151923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0" d="100"/>
          <a:sy n="60" d="100"/>
        </p:scale>
        <p:origin x="1662"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8539" y="2486346"/>
            <a:ext cx="7803436" cy="5289197"/>
          </a:xfrm>
        </p:spPr>
        <p:txBody>
          <a:bodyPr anchor="b"/>
          <a:lstStyle>
            <a:lvl1pPr algn="ctr">
              <a:defRPr sz="6024"/>
            </a:lvl1pPr>
          </a:lstStyle>
          <a:p>
            <a:r>
              <a:rPr lang="en-US"/>
              <a:t>Click to edit Master title style</a:t>
            </a:r>
            <a:endParaRPr lang="en-US" dirty="0"/>
          </a:p>
        </p:txBody>
      </p:sp>
      <p:sp>
        <p:nvSpPr>
          <p:cNvPr id="3" name="Subtitle 2"/>
          <p:cNvSpPr>
            <a:spLocks noGrp="1"/>
          </p:cNvSpPr>
          <p:nvPr>
            <p:ph type="subTitle" idx="1"/>
          </p:nvPr>
        </p:nvSpPr>
        <p:spPr>
          <a:xfrm>
            <a:off x="1147564" y="7979515"/>
            <a:ext cx="6885385" cy="3667973"/>
          </a:xfrm>
        </p:spPr>
        <p:txBody>
          <a:bodyPr/>
          <a:lstStyle>
            <a:lvl1pPr marL="0" indent="0" algn="ctr">
              <a:buNone/>
              <a:defRPr sz="2410"/>
            </a:lvl1pPr>
            <a:lvl2pPr marL="459029" indent="0" algn="ctr">
              <a:buNone/>
              <a:defRPr sz="2008"/>
            </a:lvl2pPr>
            <a:lvl3pPr marL="918058" indent="0" algn="ctr">
              <a:buNone/>
              <a:defRPr sz="1807"/>
            </a:lvl3pPr>
            <a:lvl4pPr marL="1377086" indent="0" algn="ctr">
              <a:buNone/>
              <a:defRPr sz="1606"/>
            </a:lvl4pPr>
            <a:lvl5pPr marL="1836115" indent="0" algn="ctr">
              <a:buNone/>
              <a:defRPr sz="1606"/>
            </a:lvl5pPr>
            <a:lvl6pPr marL="2295144" indent="0" algn="ctr">
              <a:buNone/>
              <a:defRPr sz="1606"/>
            </a:lvl6pPr>
            <a:lvl7pPr marL="2754173" indent="0" algn="ctr">
              <a:buNone/>
              <a:defRPr sz="1606"/>
            </a:lvl7pPr>
            <a:lvl8pPr marL="3213202" indent="0" algn="ctr">
              <a:buNone/>
              <a:defRPr sz="1606"/>
            </a:lvl8pPr>
            <a:lvl9pPr marL="3672230" indent="0" algn="ctr">
              <a:buNone/>
              <a:defRPr sz="160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6A2A3C-5716-4556-9FE0-DD4B3B8C964D}"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1601794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6A2A3C-5716-4556-9FE0-DD4B3B8C964D}"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161237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9805" y="808853"/>
            <a:ext cx="1979548" cy="128748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31161" y="808853"/>
            <a:ext cx="5823888" cy="1287483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6A2A3C-5716-4556-9FE0-DD4B3B8C964D}"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187299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6A2A3C-5716-4556-9FE0-DD4B3B8C964D}"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143163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6379" y="3787548"/>
            <a:ext cx="7918192" cy="6319605"/>
          </a:xfrm>
        </p:spPr>
        <p:txBody>
          <a:bodyPr anchor="b"/>
          <a:lstStyle>
            <a:lvl1pPr>
              <a:defRPr sz="6024"/>
            </a:lvl1pPr>
          </a:lstStyle>
          <a:p>
            <a:r>
              <a:rPr lang="en-US"/>
              <a:t>Click to edit Master title style</a:t>
            </a:r>
            <a:endParaRPr lang="en-US" dirty="0"/>
          </a:p>
        </p:txBody>
      </p:sp>
      <p:sp>
        <p:nvSpPr>
          <p:cNvPr id="3" name="Text Placeholder 2"/>
          <p:cNvSpPr>
            <a:spLocks noGrp="1"/>
          </p:cNvSpPr>
          <p:nvPr>
            <p:ph type="body" idx="1"/>
          </p:nvPr>
        </p:nvSpPr>
        <p:spPr>
          <a:xfrm>
            <a:off x="626379" y="10166939"/>
            <a:ext cx="7918192" cy="3323331"/>
          </a:xfrm>
        </p:spPr>
        <p:txBody>
          <a:bodyPr/>
          <a:lstStyle>
            <a:lvl1pPr marL="0" indent="0">
              <a:buNone/>
              <a:defRPr sz="2410">
                <a:solidFill>
                  <a:schemeClr val="tx1"/>
                </a:solidFill>
              </a:defRPr>
            </a:lvl1pPr>
            <a:lvl2pPr marL="459029" indent="0">
              <a:buNone/>
              <a:defRPr sz="2008">
                <a:solidFill>
                  <a:schemeClr val="tx1">
                    <a:tint val="75000"/>
                  </a:schemeClr>
                </a:solidFill>
              </a:defRPr>
            </a:lvl2pPr>
            <a:lvl3pPr marL="918058" indent="0">
              <a:buNone/>
              <a:defRPr sz="1807">
                <a:solidFill>
                  <a:schemeClr val="tx1">
                    <a:tint val="75000"/>
                  </a:schemeClr>
                </a:solidFill>
              </a:defRPr>
            </a:lvl3pPr>
            <a:lvl4pPr marL="1377086" indent="0">
              <a:buNone/>
              <a:defRPr sz="1606">
                <a:solidFill>
                  <a:schemeClr val="tx1">
                    <a:tint val="75000"/>
                  </a:schemeClr>
                </a:solidFill>
              </a:defRPr>
            </a:lvl4pPr>
            <a:lvl5pPr marL="1836115" indent="0">
              <a:buNone/>
              <a:defRPr sz="1606">
                <a:solidFill>
                  <a:schemeClr val="tx1">
                    <a:tint val="75000"/>
                  </a:schemeClr>
                </a:solidFill>
              </a:defRPr>
            </a:lvl5pPr>
            <a:lvl6pPr marL="2295144" indent="0">
              <a:buNone/>
              <a:defRPr sz="1606">
                <a:solidFill>
                  <a:schemeClr val="tx1">
                    <a:tint val="75000"/>
                  </a:schemeClr>
                </a:solidFill>
              </a:defRPr>
            </a:lvl6pPr>
            <a:lvl7pPr marL="2754173" indent="0">
              <a:buNone/>
              <a:defRPr sz="1606">
                <a:solidFill>
                  <a:schemeClr val="tx1">
                    <a:tint val="75000"/>
                  </a:schemeClr>
                </a:solidFill>
              </a:defRPr>
            </a:lvl7pPr>
            <a:lvl8pPr marL="3213202" indent="0">
              <a:buNone/>
              <a:defRPr sz="1606">
                <a:solidFill>
                  <a:schemeClr val="tx1">
                    <a:tint val="75000"/>
                  </a:schemeClr>
                </a:solidFill>
              </a:defRPr>
            </a:lvl8pPr>
            <a:lvl9pPr marL="3672230" indent="0">
              <a:buNone/>
              <a:defRPr sz="160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6A2A3C-5716-4556-9FE0-DD4B3B8C964D}"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23402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1160" y="4044267"/>
            <a:ext cx="3901718" cy="9639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7635" y="4044267"/>
            <a:ext cx="3901718" cy="9639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6A2A3C-5716-4556-9FE0-DD4B3B8C964D}" type="datetimeFigureOut">
              <a:rPr lang="en-US" smtClean="0"/>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417943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2356" y="808857"/>
            <a:ext cx="7918192" cy="29364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32357" y="3724243"/>
            <a:ext cx="3883787" cy="1825194"/>
          </a:xfrm>
        </p:spPr>
        <p:txBody>
          <a:bodyPr anchor="b"/>
          <a:lstStyle>
            <a:lvl1pPr marL="0" indent="0">
              <a:buNone/>
              <a:defRPr sz="2410" b="1"/>
            </a:lvl1pPr>
            <a:lvl2pPr marL="459029" indent="0">
              <a:buNone/>
              <a:defRPr sz="2008" b="1"/>
            </a:lvl2pPr>
            <a:lvl3pPr marL="918058" indent="0">
              <a:buNone/>
              <a:defRPr sz="1807" b="1"/>
            </a:lvl3pPr>
            <a:lvl4pPr marL="1377086" indent="0">
              <a:buNone/>
              <a:defRPr sz="1606" b="1"/>
            </a:lvl4pPr>
            <a:lvl5pPr marL="1836115" indent="0">
              <a:buNone/>
              <a:defRPr sz="1606" b="1"/>
            </a:lvl5pPr>
            <a:lvl6pPr marL="2295144" indent="0">
              <a:buNone/>
              <a:defRPr sz="1606" b="1"/>
            </a:lvl6pPr>
            <a:lvl7pPr marL="2754173" indent="0">
              <a:buNone/>
              <a:defRPr sz="1606" b="1"/>
            </a:lvl7pPr>
            <a:lvl8pPr marL="3213202" indent="0">
              <a:buNone/>
              <a:defRPr sz="1606" b="1"/>
            </a:lvl8pPr>
            <a:lvl9pPr marL="3672230" indent="0">
              <a:buNone/>
              <a:defRPr sz="1606" b="1"/>
            </a:lvl9pPr>
          </a:lstStyle>
          <a:p>
            <a:pPr lvl="0"/>
            <a:r>
              <a:rPr lang="en-US"/>
              <a:t>Edit Master text styles</a:t>
            </a:r>
          </a:p>
        </p:txBody>
      </p:sp>
      <p:sp>
        <p:nvSpPr>
          <p:cNvPr id="4" name="Content Placeholder 3"/>
          <p:cNvSpPr>
            <a:spLocks noGrp="1"/>
          </p:cNvSpPr>
          <p:nvPr>
            <p:ph sz="half" idx="2"/>
          </p:nvPr>
        </p:nvSpPr>
        <p:spPr>
          <a:xfrm>
            <a:off x="632357" y="5549437"/>
            <a:ext cx="3883787" cy="81623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635" y="3724243"/>
            <a:ext cx="3902914" cy="1825194"/>
          </a:xfrm>
        </p:spPr>
        <p:txBody>
          <a:bodyPr anchor="b"/>
          <a:lstStyle>
            <a:lvl1pPr marL="0" indent="0">
              <a:buNone/>
              <a:defRPr sz="2410" b="1"/>
            </a:lvl1pPr>
            <a:lvl2pPr marL="459029" indent="0">
              <a:buNone/>
              <a:defRPr sz="2008" b="1"/>
            </a:lvl2pPr>
            <a:lvl3pPr marL="918058" indent="0">
              <a:buNone/>
              <a:defRPr sz="1807" b="1"/>
            </a:lvl3pPr>
            <a:lvl4pPr marL="1377086" indent="0">
              <a:buNone/>
              <a:defRPr sz="1606" b="1"/>
            </a:lvl4pPr>
            <a:lvl5pPr marL="1836115" indent="0">
              <a:buNone/>
              <a:defRPr sz="1606" b="1"/>
            </a:lvl5pPr>
            <a:lvl6pPr marL="2295144" indent="0">
              <a:buNone/>
              <a:defRPr sz="1606" b="1"/>
            </a:lvl6pPr>
            <a:lvl7pPr marL="2754173" indent="0">
              <a:buNone/>
              <a:defRPr sz="1606" b="1"/>
            </a:lvl7pPr>
            <a:lvl8pPr marL="3213202" indent="0">
              <a:buNone/>
              <a:defRPr sz="1606" b="1"/>
            </a:lvl8pPr>
            <a:lvl9pPr marL="3672230" indent="0">
              <a:buNone/>
              <a:defRPr sz="1606" b="1"/>
            </a:lvl9pPr>
          </a:lstStyle>
          <a:p>
            <a:pPr lvl="0"/>
            <a:r>
              <a:rPr lang="en-US"/>
              <a:t>Edit Master text styles</a:t>
            </a:r>
          </a:p>
        </p:txBody>
      </p:sp>
      <p:sp>
        <p:nvSpPr>
          <p:cNvPr id="6" name="Content Placeholder 5"/>
          <p:cNvSpPr>
            <a:spLocks noGrp="1"/>
          </p:cNvSpPr>
          <p:nvPr>
            <p:ph sz="quarter" idx="4"/>
          </p:nvPr>
        </p:nvSpPr>
        <p:spPr>
          <a:xfrm>
            <a:off x="4647635" y="5549437"/>
            <a:ext cx="3902914" cy="81623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6A2A3C-5716-4556-9FE0-DD4B3B8C964D}" type="datetimeFigureOut">
              <a:rPr lang="en-US" smtClean="0"/>
              <a:t>5/11/2024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4888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6A2A3C-5716-4556-9FE0-DD4B3B8C964D}" type="datetimeFigureOut">
              <a:rPr lang="en-US" smtClean="0"/>
              <a:t>5/11/2024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166650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A2A3C-5716-4556-9FE0-DD4B3B8C964D}" type="datetimeFigureOut">
              <a:rPr lang="en-US" smtClean="0"/>
              <a:t>5/11/2024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235081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356" y="1012825"/>
            <a:ext cx="2960954" cy="3544888"/>
          </a:xfrm>
        </p:spPr>
        <p:txBody>
          <a:bodyPr anchor="b"/>
          <a:lstStyle>
            <a:lvl1pPr>
              <a:defRPr sz="3213"/>
            </a:lvl1pPr>
          </a:lstStyle>
          <a:p>
            <a:r>
              <a:rPr lang="en-US"/>
              <a:t>Click to edit Master title style</a:t>
            </a:r>
            <a:endParaRPr lang="en-US" dirty="0"/>
          </a:p>
        </p:txBody>
      </p:sp>
      <p:sp>
        <p:nvSpPr>
          <p:cNvPr id="3" name="Content Placeholder 2"/>
          <p:cNvSpPr>
            <a:spLocks noGrp="1"/>
          </p:cNvSpPr>
          <p:nvPr>
            <p:ph idx="1"/>
          </p:nvPr>
        </p:nvSpPr>
        <p:spPr>
          <a:xfrm>
            <a:off x="3902914" y="2187424"/>
            <a:ext cx="4647635" cy="10796433"/>
          </a:xfrm>
        </p:spPr>
        <p:txBody>
          <a:bodyPr/>
          <a:lstStyle>
            <a:lvl1pPr>
              <a:defRPr sz="3213"/>
            </a:lvl1pPr>
            <a:lvl2pPr>
              <a:defRPr sz="2811"/>
            </a:lvl2pPr>
            <a:lvl3pPr>
              <a:defRPr sz="2410"/>
            </a:lvl3pPr>
            <a:lvl4pPr>
              <a:defRPr sz="2008"/>
            </a:lvl4pPr>
            <a:lvl5pPr>
              <a:defRPr sz="2008"/>
            </a:lvl5pPr>
            <a:lvl6pPr>
              <a:defRPr sz="2008"/>
            </a:lvl6pPr>
            <a:lvl7pPr>
              <a:defRPr sz="2008"/>
            </a:lvl7pPr>
            <a:lvl8pPr>
              <a:defRPr sz="2008"/>
            </a:lvl8pPr>
            <a:lvl9pPr>
              <a:defRPr sz="200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2356" y="4557713"/>
            <a:ext cx="2960954" cy="8443726"/>
          </a:xfrm>
        </p:spPr>
        <p:txBody>
          <a:bodyPr/>
          <a:lstStyle>
            <a:lvl1pPr marL="0" indent="0">
              <a:buNone/>
              <a:defRPr sz="1606"/>
            </a:lvl1pPr>
            <a:lvl2pPr marL="459029" indent="0">
              <a:buNone/>
              <a:defRPr sz="1406"/>
            </a:lvl2pPr>
            <a:lvl3pPr marL="918058" indent="0">
              <a:buNone/>
              <a:defRPr sz="1205"/>
            </a:lvl3pPr>
            <a:lvl4pPr marL="1377086" indent="0">
              <a:buNone/>
              <a:defRPr sz="1004"/>
            </a:lvl4pPr>
            <a:lvl5pPr marL="1836115" indent="0">
              <a:buNone/>
              <a:defRPr sz="1004"/>
            </a:lvl5pPr>
            <a:lvl6pPr marL="2295144" indent="0">
              <a:buNone/>
              <a:defRPr sz="1004"/>
            </a:lvl6pPr>
            <a:lvl7pPr marL="2754173" indent="0">
              <a:buNone/>
              <a:defRPr sz="1004"/>
            </a:lvl7pPr>
            <a:lvl8pPr marL="3213202" indent="0">
              <a:buNone/>
              <a:defRPr sz="1004"/>
            </a:lvl8pPr>
            <a:lvl9pPr marL="3672230" indent="0">
              <a:buNone/>
              <a:defRPr sz="1004"/>
            </a:lvl9pPr>
          </a:lstStyle>
          <a:p>
            <a:pPr lvl="0"/>
            <a:r>
              <a:rPr lang="en-US"/>
              <a:t>Edit Master text styles</a:t>
            </a:r>
          </a:p>
        </p:txBody>
      </p:sp>
      <p:sp>
        <p:nvSpPr>
          <p:cNvPr id="5" name="Date Placeholder 4"/>
          <p:cNvSpPr>
            <a:spLocks noGrp="1"/>
          </p:cNvSpPr>
          <p:nvPr>
            <p:ph type="dt" sz="half" idx="10"/>
          </p:nvPr>
        </p:nvSpPr>
        <p:spPr/>
        <p:txBody>
          <a:bodyPr/>
          <a:lstStyle/>
          <a:p>
            <a:fld id="{996A2A3C-5716-4556-9FE0-DD4B3B8C964D}" type="datetimeFigureOut">
              <a:rPr lang="en-US" smtClean="0"/>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191462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356" y="1012825"/>
            <a:ext cx="2960954" cy="3544888"/>
          </a:xfrm>
        </p:spPr>
        <p:txBody>
          <a:bodyPr anchor="b"/>
          <a:lstStyle>
            <a:lvl1pPr>
              <a:defRPr sz="3213"/>
            </a:lvl1pPr>
          </a:lstStyle>
          <a:p>
            <a:r>
              <a:rPr lang="en-US"/>
              <a:t>Click to edit Master title style</a:t>
            </a:r>
            <a:endParaRPr lang="en-US" dirty="0"/>
          </a:p>
        </p:txBody>
      </p:sp>
      <p:sp>
        <p:nvSpPr>
          <p:cNvPr id="3" name="Picture Placeholder 2"/>
          <p:cNvSpPr>
            <a:spLocks noGrp="1" noChangeAspect="1"/>
          </p:cNvSpPr>
          <p:nvPr>
            <p:ph type="pic" idx="1"/>
          </p:nvPr>
        </p:nvSpPr>
        <p:spPr>
          <a:xfrm>
            <a:off x="3902914" y="2187424"/>
            <a:ext cx="4647635" cy="10796433"/>
          </a:xfrm>
        </p:spPr>
        <p:txBody>
          <a:bodyPr anchor="t"/>
          <a:lstStyle>
            <a:lvl1pPr marL="0" indent="0">
              <a:buNone/>
              <a:defRPr sz="3213"/>
            </a:lvl1pPr>
            <a:lvl2pPr marL="459029" indent="0">
              <a:buNone/>
              <a:defRPr sz="2811"/>
            </a:lvl2pPr>
            <a:lvl3pPr marL="918058" indent="0">
              <a:buNone/>
              <a:defRPr sz="2410"/>
            </a:lvl3pPr>
            <a:lvl4pPr marL="1377086" indent="0">
              <a:buNone/>
              <a:defRPr sz="2008"/>
            </a:lvl4pPr>
            <a:lvl5pPr marL="1836115" indent="0">
              <a:buNone/>
              <a:defRPr sz="2008"/>
            </a:lvl5pPr>
            <a:lvl6pPr marL="2295144" indent="0">
              <a:buNone/>
              <a:defRPr sz="2008"/>
            </a:lvl6pPr>
            <a:lvl7pPr marL="2754173" indent="0">
              <a:buNone/>
              <a:defRPr sz="2008"/>
            </a:lvl7pPr>
            <a:lvl8pPr marL="3213202" indent="0">
              <a:buNone/>
              <a:defRPr sz="2008"/>
            </a:lvl8pPr>
            <a:lvl9pPr marL="3672230" indent="0">
              <a:buNone/>
              <a:defRPr sz="2008"/>
            </a:lvl9pPr>
          </a:lstStyle>
          <a:p>
            <a:r>
              <a:rPr lang="en-US"/>
              <a:t>Click icon to add picture</a:t>
            </a:r>
            <a:endParaRPr lang="en-US" dirty="0"/>
          </a:p>
        </p:txBody>
      </p:sp>
      <p:sp>
        <p:nvSpPr>
          <p:cNvPr id="4" name="Text Placeholder 3"/>
          <p:cNvSpPr>
            <a:spLocks noGrp="1"/>
          </p:cNvSpPr>
          <p:nvPr>
            <p:ph type="body" sz="half" idx="2"/>
          </p:nvPr>
        </p:nvSpPr>
        <p:spPr>
          <a:xfrm>
            <a:off x="632356" y="4557713"/>
            <a:ext cx="2960954" cy="8443726"/>
          </a:xfrm>
        </p:spPr>
        <p:txBody>
          <a:bodyPr/>
          <a:lstStyle>
            <a:lvl1pPr marL="0" indent="0">
              <a:buNone/>
              <a:defRPr sz="1606"/>
            </a:lvl1pPr>
            <a:lvl2pPr marL="459029" indent="0">
              <a:buNone/>
              <a:defRPr sz="1406"/>
            </a:lvl2pPr>
            <a:lvl3pPr marL="918058" indent="0">
              <a:buNone/>
              <a:defRPr sz="1205"/>
            </a:lvl3pPr>
            <a:lvl4pPr marL="1377086" indent="0">
              <a:buNone/>
              <a:defRPr sz="1004"/>
            </a:lvl4pPr>
            <a:lvl5pPr marL="1836115" indent="0">
              <a:buNone/>
              <a:defRPr sz="1004"/>
            </a:lvl5pPr>
            <a:lvl6pPr marL="2295144" indent="0">
              <a:buNone/>
              <a:defRPr sz="1004"/>
            </a:lvl6pPr>
            <a:lvl7pPr marL="2754173" indent="0">
              <a:buNone/>
              <a:defRPr sz="1004"/>
            </a:lvl7pPr>
            <a:lvl8pPr marL="3213202" indent="0">
              <a:buNone/>
              <a:defRPr sz="1004"/>
            </a:lvl8pPr>
            <a:lvl9pPr marL="3672230" indent="0">
              <a:buNone/>
              <a:defRPr sz="1004"/>
            </a:lvl9pPr>
          </a:lstStyle>
          <a:p>
            <a:pPr lvl="0"/>
            <a:r>
              <a:rPr lang="en-US"/>
              <a:t>Edit Master text styles</a:t>
            </a:r>
          </a:p>
        </p:txBody>
      </p:sp>
      <p:sp>
        <p:nvSpPr>
          <p:cNvPr id="5" name="Date Placeholder 4"/>
          <p:cNvSpPr>
            <a:spLocks noGrp="1"/>
          </p:cNvSpPr>
          <p:nvPr>
            <p:ph type="dt" sz="half" idx="10"/>
          </p:nvPr>
        </p:nvSpPr>
        <p:spPr/>
        <p:txBody>
          <a:bodyPr/>
          <a:lstStyle/>
          <a:p>
            <a:fld id="{996A2A3C-5716-4556-9FE0-DD4B3B8C964D}" type="datetimeFigureOut">
              <a:rPr lang="en-US" smtClean="0"/>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90221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161" y="808857"/>
            <a:ext cx="7918192" cy="29364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1161" y="4044267"/>
            <a:ext cx="7918192" cy="9639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1160" y="14081084"/>
            <a:ext cx="2065615" cy="808853"/>
          </a:xfrm>
          <a:prstGeom prst="rect">
            <a:avLst/>
          </a:prstGeom>
        </p:spPr>
        <p:txBody>
          <a:bodyPr vert="horz" lIns="91440" tIns="45720" rIns="91440" bIns="45720" rtlCol="0" anchor="ctr"/>
          <a:lstStyle>
            <a:lvl1pPr algn="l">
              <a:defRPr sz="1205">
                <a:solidFill>
                  <a:schemeClr val="tx1">
                    <a:tint val="75000"/>
                  </a:schemeClr>
                </a:solidFill>
              </a:defRPr>
            </a:lvl1pPr>
          </a:lstStyle>
          <a:p>
            <a:fld id="{996A2A3C-5716-4556-9FE0-DD4B3B8C964D}" type="datetimeFigureOut">
              <a:rPr lang="en-US" smtClean="0"/>
              <a:t>5/11/2024</a:t>
            </a:fld>
            <a:endParaRPr lang="en-US"/>
          </a:p>
        </p:txBody>
      </p:sp>
      <p:sp>
        <p:nvSpPr>
          <p:cNvPr id="5" name="Footer Placeholder 4"/>
          <p:cNvSpPr>
            <a:spLocks noGrp="1"/>
          </p:cNvSpPr>
          <p:nvPr>
            <p:ph type="ftr" sz="quarter" idx="3"/>
          </p:nvPr>
        </p:nvSpPr>
        <p:spPr>
          <a:xfrm>
            <a:off x="3041045" y="14081084"/>
            <a:ext cx="3098423" cy="808853"/>
          </a:xfrm>
          <a:prstGeom prst="rect">
            <a:avLst/>
          </a:prstGeom>
        </p:spPr>
        <p:txBody>
          <a:bodyPr vert="horz" lIns="91440" tIns="45720" rIns="91440" bIns="45720" rtlCol="0" anchor="ctr"/>
          <a:lstStyle>
            <a:lvl1pPr algn="ctr">
              <a:defRPr sz="120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83738" y="14081084"/>
            <a:ext cx="2065615" cy="808853"/>
          </a:xfrm>
          <a:prstGeom prst="rect">
            <a:avLst/>
          </a:prstGeom>
        </p:spPr>
        <p:txBody>
          <a:bodyPr vert="horz" lIns="91440" tIns="45720" rIns="91440" bIns="45720" rtlCol="0" anchor="ctr"/>
          <a:lstStyle>
            <a:lvl1pPr algn="r">
              <a:defRPr sz="1205">
                <a:solidFill>
                  <a:schemeClr val="tx1">
                    <a:tint val="75000"/>
                  </a:schemeClr>
                </a:solidFill>
              </a:defRPr>
            </a:lvl1pPr>
          </a:lstStyle>
          <a:p>
            <a:fld id="{58AFE68C-F196-41E9-9474-EAD774B9DD58}" type="slidenum">
              <a:rPr lang="en-US" smtClean="0"/>
              <a:t>‹#›</a:t>
            </a:fld>
            <a:endParaRPr lang="en-US"/>
          </a:p>
        </p:txBody>
      </p:sp>
    </p:spTree>
    <p:extLst>
      <p:ext uri="{BB962C8B-B14F-4D97-AF65-F5344CB8AC3E}">
        <p14:creationId xmlns:p14="http://schemas.microsoft.com/office/powerpoint/2010/main" val="2917019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8058" rtl="0" eaLnBrk="1" latinLnBrk="0" hangingPunct="1">
        <a:lnSpc>
          <a:spcPct val="90000"/>
        </a:lnSpc>
        <a:spcBef>
          <a:spcPct val="0"/>
        </a:spcBef>
        <a:buNone/>
        <a:defRPr sz="4418" kern="1200">
          <a:solidFill>
            <a:schemeClr val="tx1"/>
          </a:solidFill>
          <a:latin typeface="+mj-lt"/>
          <a:ea typeface="+mj-ea"/>
          <a:cs typeface="+mj-cs"/>
        </a:defRPr>
      </a:lvl1pPr>
    </p:titleStyle>
    <p:bodyStyle>
      <a:lvl1pPr marL="229514" indent="-229514" algn="l" defTabSz="918058" rtl="0" eaLnBrk="1" latinLnBrk="0" hangingPunct="1">
        <a:lnSpc>
          <a:spcPct val="90000"/>
        </a:lnSpc>
        <a:spcBef>
          <a:spcPts val="1004"/>
        </a:spcBef>
        <a:buFont typeface="Arial" panose="020B0604020202020204" pitchFamily="34" charset="0"/>
        <a:buChar char="•"/>
        <a:defRPr sz="2811" kern="1200">
          <a:solidFill>
            <a:schemeClr val="tx1"/>
          </a:solidFill>
          <a:latin typeface="+mn-lt"/>
          <a:ea typeface="+mn-ea"/>
          <a:cs typeface="+mn-cs"/>
        </a:defRPr>
      </a:lvl1pPr>
      <a:lvl2pPr marL="688543" indent="-229514" algn="l" defTabSz="918058" rtl="0" eaLnBrk="1" latinLnBrk="0" hangingPunct="1">
        <a:lnSpc>
          <a:spcPct val="90000"/>
        </a:lnSpc>
        <a:spcBef>
          <a:spcPts val="502"/>
        </a:spcBef>
        <a:buFont typeface="Arial" panose="020B0604020202020204" pitchFamily="34" charset="0"/>
        <a:buChar char="•"/>
        <a:defRPr sz="2410" kern="1200">
          <a:solidFill>
            <a:schemeClr val="tx1"/>
          </a:solidFill>
          <a:latin typeface="+mn-lt"/>
          <a:ea typeface="+mn-ea"/>
          <a:cs typeface="+mn-cs"/>
        </a:defRPr>
      </a:lvl2pPr>
      <a:lvl3pPr marL="1147572" indent="-229514" algn="l" defTabSz="918058" rtl="0" eaLnBrk="1" latinLnBrk="0" hangingPunct="1">
        <a:lnSpc>
          <a:spcPct val="90000"/>
        </a:lnSpc>
        <a:spcBef>
          <a:spcPts val="502"/>
        </a:spcBef>
        <a:buFont typeface="Arial" panose="020B0604020202020204" pitchFamily="34" charset="0"/>
        <a:buChar char="•"/>
        <a:defRPr sz="2008" kern="1200">
          <a:solidFill>
            <a:schemeClr val="tx1"/>
          </a:solidFill>
          <a:latin typeface="+mn-lt"/>
          <a:ea typeface="+mn-ea"/>
          <a:cs typeface="+mn-cs"/>
        </a:defRPr>
      </a:lvl3pPr>
      <a:lvl4pPr marL="1606601" indent="-229514" algn="l" defTabSz="918058"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4pPr>
      <a:lvl5pPr marL="2065630" indent="-229514" algn="l" defTabSz="918058"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5pPr>
      <a:lvl6pPr marL="2524658" indent="-229514" algn="l" defTabSz="918058"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687" indent="-229514" algn="l" defTabSz="918058"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716" indent="-229514" algn="l" defTabSz="918058"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745" indent="-229514" algn="l" defTabSz="918058"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p:bodyStyle>
    <p:otherStyle>
      <a:defPPr>
        <a:defRPr lang="en-US"/>
      </a:defPPr>
      <a:lvl1pPr marL="0" algn="l" defTabSz="918058" rtl="0" eaLnBrk="1" latinLnBrk="0" hangingPunct="1">
        <a:defRPr sz="1807" kern="1200">
          <a:solidFill>
            <a:schemeClr val="tx1"/>
          </a:solidFill>
          <a:latin typeface="+mn-lt"/>
          <a:ea typeface="+mn-ea"/>
          <a:cs typeface="+mn-cs"/>
        </a:defRPr>
      </a:lvl1pPr>
      <a:lvl2pPr marL="459029" algn="l" defTabSz="918058" rtl="0" eaLnBrk="1" latinLnBrk="0" hangingPunct="1">
        <a:defRPr sz="1807" kern="1200">
          <a:solidFill>
            <a:schemeClr val="tx1"/>
          </a:solidFill>
          <a:latin typeface="+mn-lt"/>
          <a:ea typeface="+mn-ea"/>
          <a:cs typeface="+mn-cs"/>
        </a:defRPr>
      </a:lvl2pPr>
      <a:lvl3pPr marL="918058" algn="l" defTabSz="918058" rtl="0" eaLnBrk="1" latinLnBrk="0" hangingPunct="1">
        <a:defRPr sz="1807" kern="1200">
          <a:solidFill>
            <a:schemeClr val="tx1"/>
          </a:solidFill>
          <a:latin typeface="+mn-lt"/>
          <a:ea typeface="+mn-ea"/>
          <a:cs typeface="+mn-cs"/>
        </a:defRPr>
      </a:lvl3pPr>
      <a:lvl4pPr marL="1377086" algn="l" defTabSz="918058" rtl="0" eaLnBrk="1" latinLnBrk="0" hangingPunct="1">
        <a:defRPr sz="1807" kern="1200">
          <a:solidFill>
            <a:schemeClr val="tx1"/>
          </a:solidFill>
          <a:latin typeface="+mn-lt"/>
          <a:ea typeface="+mn-ea"/>
          <a:cs typeface="+mn-cs"/>
        </a:defRPr>
      </a:lvl4pPr>
      <a:lvl5pPr marL="1836115" algn="l" defTabSz="918058" rtl="0" eaLnBrk="1" latinLnBrk="0" hangingPunct="1">
        <a:defRPr sz="1807" kern="1200">
          <a:solidFill>
            <a:schemeClr val="tx1"/>
          </a:solidFill>
          <a:latin typeface="+mn-lt"/>
          <a:ea typeface="+mn-ea"/>
          <a:cs typeface="+mn-cs"/>
        </a:defRPr>
      </a:lvl5pPr>
      <a:lvl6pPr marL="2295144" algn="l" defTabSz="918058" rtl="0" eaLnBrk="1" latinLnBrk="0" hangingPunct="1">
        <a:defRPr sz="1807" kern="1200">
          <a:solidFill>
            <a:schemeClr val="tx1"/>
          </a:solidFill>
          <a:latin typeface="+mn-lt"/>
          <a:ea typeface="+mn-ea"/>
          <a:cs typeface="+mn-cs"/>
        </a:defRPr>
      </a:lvl6pPr>
      <a:lvl7pPr marL="2754173" algn="l" defTabSz="918058" rtl="0" eaLnBrk="1" latinLnBrk="0" hangingPunct="1">
        <a:defRPr sz="1807" kern="1200">
          <a:solidFill>
            <a:schemeClr val="tx1"/>
          </a:solidFill>
          <a:latin typeface="+mn-lt"/>
          <a:ea typeface="+mn-ea"/>
          <a:cs typeface="+mn-cs"/>
        </a:defRPr>
      </a:lvl7pPr>
      <a:lvl8pPr marL="3213202" algn="l" defTabSz="918058" rtl="0" eaLnBrk="1" latinLnBrk="0" hangingPunct="1">
        <a:defRPr sz="1807" kern="1200">
          <a:solidFill>
            <a:schemeClr val="tx1"/>
          </a:solidFill>
          <a:latin typeface="+mn-lt"/>
          <a:ea typeface="+mn-ea"/>
          <a:cs typeface="+mn-cs"/>
        </a:defRPr>
      </a:lvl8pPr>
      <a:lvl9pPr marL="3672230" algn="l" defTabSz="918058"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39884" y="2509719"/>
            <a:ext cx="7689868" cy="666175"/>
          </a:xfrm>
        </p:spPr>
        <p:txBody>
          <a:bodyPr>
            <a:noAutofit/>
          </a:bodyPr>
          <a:lstStyle/>
          <a:p>
            <a:pPr>
              <a:lnSpc>
                <a:spcPct val="100000"/>
              </a:lnSpc>
            </a:pPr>
            <a:r>
              <a:rPr lang="en-US" sz="2800" b="1" dirty="0">
                <a:solidFill>
                  <a:srgbClr val="2A421A"/>
                </a:solidFill>
                <a:effectLst/>
                <a:ea typeface="Calibri" panose="020F0502020204030204" pitchFamily="34" charset="0"/>
                <a:cs typeface="Times New Roman" panose="02020603050405020304" pitchFamily="18" charset="0"/>
              </a:rPr>
              <a:t>ACHIEVEMENTS IN THE POTATO BREEDING AT NIRDPSB </a:t>
            </a:r>
            <a:r>
              <a:rPr lang="en-US" sz="2800" b="1" dirty="0" smtClean="0">
                <a:solidFill>
                  <a:srgbClr val="2A421A"/>
                </a:solidFill>
                <a:effectLst/>
                <a:ea typeface="Calibri" panose="020F0502020204030204" pitchFamily="34" charset="0"/>
                <a:cs typeface="Times New Roman" panose="02020603050405020304" pitchFamily="18" charset="0"/>
              </a:rPr>
              <a:t>BRASOV</a:t>
            </a:r>
            <a:r>
              <a:rPr lang="ro-RO" sz="3600" b="1" dirty="0" smtClean="0">
                <a:solidFill>
                  <a:srgbClr val="2A421A"/>
                </a:solidFill>
                <a:effectLst/>
                <a:ea typeface="Calibri" panose="020F0502020204030204" pitchFamily="34" charset="0"/>
                <a:cs typeface="Times New Roman" panose="02020603050405020304" pitchFamily="18" charset="0"/>
              </a:rPr>
              <a:t/>
            </a:r>
            <a:br>
              <a:rPr lang="ro-RO" sz="3600" b="1" dirty="0" smtClean="0">
                <a:solidFill>
                  <a:srgbClr val="2A421A"/>
                </a:solidFill>
                <a:effectLst/>
                <a:ea typeface="Calibri" panose="020F0502020204030204" pitchFamily="34" charset="0"/>
                <a:cs typeface="Times New Roman" panose="02020603050405020304" pitchFamily="18" charset="0"/>
              </a:rPr>
            </a:br>
            <a:r>
              <a:rPr lang="ro-RO" sz="2000" b="1" dirty="0" smtClean="0">
                <a:solidFill>
                  <a:srgbClr val="2A421A"/>
                </a:solidFill>
                <a:ea typeface="Calibri" panose="020F0502020204030204" pitchFamily="34" charset="0"/>
                <a:cs typeface="Times New Roman" panose="02020603050405020304" pitchFamily="18" charset="0"/>
              </a:rPr>
              <a:t>Ștefan </a:t>
            </a:r>
            <a:r>
              <a:rPr lang="ro-RO" sz="2000" b="1" dirty="0">
                <a:solidFill>
                  <a:srgbClr val="2A421A"/>
                </a:solidFill>
                <a:ea typeface="Calibri" panose="020F0502020204030204" pitchFamily="34" charset="0"/>
                <a:cs typeface="Times New Roman" panose="02020603050405020304" pitchFamily="18" charset="0"/>
              </a:rPr>
              <a:t>Maria, </a:t>
            </a:r>
            <a:r>
              <a:rPr lang="ro-RO" sz="2000" b="1">
                <a:solidFill>
                  <a:srgbClr val="2A421A"/>
                </a:solidFill>
                <a:ea typeface="Calibri" panose="020F0502020204030204" pitchFamily="34" charset="0"/>
                <a:cs typeface="Times New Roman" panose="02020603050405020304" pitchFamily="18" charset="0"/>
              </a:rPr>
              <a:t>Hermeziu </a:t>
            </a:r>
            <a:r>
              <a:rPr lang="ro-RO" sz="2000" b="1" smtClean="0">
                <a:solidFill>
                  <a:srgbClr val="2A421A"/>
                </a:solidFill>
                <a:ea typeface="Calibri" panose="020F0502020204030204" pitchFamily="34" charset="0"/>
                <a:cs typeface="Times New Roman" panose="02020603050405020304" pitchFamily="18" charset="0"/>
              </a:rPr>
              <a:t>Manuela, </a:t>
            </a:r>
            <a:r>
              <a:rPr lang="ro-RO" sz="2000" b="1" dirty="0" err="1">
                <a:solidFill>
                  <a:srgbClr val="2A421A"/>
                </a:solidFill>
                <a:ea typeface="Calibri" panose="020F0502020204030204" pitchFamily="34" charset="0"/>
                <a:cs typeface="Times New Roman" panose="02020603050405020304" pitchFamily="18" charset="0"/>
              </a:rPr>
              <a:t>Bărăscu</a:t>
            </a:r>
            <a:r>
              <a:rPr lang="ro-RO" sz="2000" b="1" dirty="0">
                <a:solidFill>
                  <a:srgbClr val="2A421A"/>
                </a:solidFill>
                <a:ea typeface="Calibri" panose="020F0502020204030204" pitchFamily="34" charset="0"/>
                <a:cs typeface="Times New Roman" panose="02020603050405020304" pitchFamily="18" charset="0"/>
              </a:rPr>
              <a:t> Nina, Hermeziu Radu</a:t>
            </a:r>
            <a:endParaRPr lang="ro-RO" sz="2000" b="1" dirty="0">
              <a:solidFill>
                <a:srgbClr val="2A421A"/>
              </a:solidFill>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471" y="140268"/>
            <a:ext cx="1417690" cy="1834013"/>
          </a:xfrm>
          <a:prstGeom prst="rect">
            <a:avLst/>
          </a:prstGeom>
        </p:spPr>
      </p:pic>
      <p:cxnSp>
        <p:nvCxnSpPr>
          <p:cNvPr id="6" name="Straight Connector 5"/>
          <p:cNvCxnSpPr/>
          <p:nvPr/>
        </p:nvCxnSpPr>
        <p:spPr>
          <a:xfrm>
            <a:off x="270256" y="1974281"/>
            <a:ext cx="8640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549384" y="288742"/>
            <a:ext cx="6885385" cy="817013"/>
          </a:xfrm>
        </p:spPr>
        <p:txBody>
          <a:bodyPr>
            <a:noAutofit/>
          </a:bodyPr>
          <a:lstStyle/>
          <a:p>
            <a:pPr>
              <a:lnSpc>
                <a:spcPct val="100000"/>
              </a:lnSpc>
              <a:spcBef>
                <a:spcPts val="0"/>
              </a:spcBef>
            </a:pPr>
            <a:r>
              <a:rPr lang="ro-RO" sz="2400" b="1" dirty="0"/>
              <a:t>ACADEMIA DE ȘTIINȚE AGRICOLE ȘI SILVICE </a:t>
            </a:r>
            <a:endParaRPr lang="en-US" sz="2400" b="1" dirty="0"/>
          </a:p>
          <a:p>
            <a:pPr>
              <a:lnSpc>
                <a:spcPct val="100000"/>
              </a:lnSpc>
              <a:spcBef>
                <a:spcPts val="0"/>
              </a:spcBef>
            </a:pPr>
            <a:r>
              <a:rPr lang="ro-RO" sz="2400" b="1" dirty="0"/>
              <a:t>“</a:t>
            </a:r>
            <a:r>
              <a:rPr lang="ro-RO" sz="2400" b="1" i="1" dirty="0"/>
              <a:t>GHEORGHE IONESCU ȘIȘEȘTI</a:t>
            </a:r>
            <a:r>
              <a:rPr lang="en-US" sz="2400" b="1" dirty="0"/>
              <a:t>”</a:t>
            </a:r>
          </a:p>
        </p:txBody>
      </p:sp>
      <p:sp>
        <p:nvSpPr>
          <p:cNvPr id="7" name="Subtitle 2"/>
          <p:cNvSpPr txBox="1">
            <a:spLocks/>
          </p:cNvSpPr>
          <p:nvPr/>
        </p:nvSpPr>
        <p:spPr>
          <a:xfrm>
            <a:off x="1549383" y="1205584"/>
            <a:ext cx="6885385" cy="622982"/>
          </a:xfrm>
          <a:prstGeom prst="rect">
            <a:avLst/>
          </a:prstGeom>
        </p:spPr>
        <p:txBody>
          <a:bodyPr vert="horz" lIns="91440" tIns="45720" rIns="91440" bIns="45720" rtlCol="0">
            <a:noAutofit/>
          </a:bodyPr>
          <a:lstStyle>
            <a:lvl1pPr marL="0" indent="0" algn="ctr" defTabSz="918058" rtl="0" eaLnBrk="1" latinLnBrk="0" hangingPunct="1">
              <a:lnSpc>
                <a:spcPct val="90000"/>
              </a:lnSpc>
              <a:spcBef>
                <a:spcPts val="1004"/>
              </a:spcBef>
              <a:buFont typeface="Arial" panose="020B0604020202020204" pitchFamily="34" charset="0"/>
              <a:buNone/>
              <a:defRPr sz="2410" kern="1200">
                <a:solidFill>
                  <a:schemeClr val="tx1"/>
                </a:solidFill>
                <a:latin typeface="+mn-lt"/>
                <a:ea typeface="+mn-ea"/>
                <a:cs typeface="+mn-cs"/>
              </a:defRPr>
            </a:lvl1pPr>
            <a:lvl2pPr marL="459029" indent="0" algn="ctr" defTabSz="918058" rtl="0" eaLnBrk="1" latinLnBrk="0" hangingPunct="1">
              <a:lnSpc>
                <a:spcPct val="90000"/>
              </a:lnSpc>
              <a:spcBef>
                <a:spcPts val="502"/>
              </a:spcBef>
              <a:buFont typeface="Arial" panose="020B0604020202020204" pitchFamily="34" charset="0"/>
              <a:buNone/>
              <a:defRPr sz="2008" kern="1200">
                <a:solidFill>
                  <a:schemeClr val="tx1"/>
                </a:solidFill>
                <a:latin typeface="+mn-lt"/>
                <a:ea typeface="+mn-ea"/>
                <a:cs typeface="+mn-cs"/>
              </a:defRPr>
            </a:lvl2pPr>
            <a:lvl3pPr marL="918058" indent="0" algn="ctr" defTabSz="918058" rtl="0" eaLnBrk="1" latinLnBrk="0" hangingPunct="1">
              <a:lnSpc>
                <a:spcPct val="90000"/>
              </a:lnSpc>
              <a:spcBef>
                <a:spcPts val="502"/>
              </a:spcBef>
              <a:buFont typeface="Arial" panose="020B0604020202020204" pitchFamily="34" charset="0"/>
              <a:buNone/>
              <a:defRPr sz="1807" kern="1200">
                <a:solidFill>
                  <a:schemeClr val="tx1"/>
                </a:solidFill>
                <a:latin typeface="+mn-lt"/>
                <a:ea typeface="+mn-ea"/>
                <a:cs typeface="+mn-cs"/>
              </a:defRPr>
            </a:lvl3pPr>
            <a:lvl4pPr marL="1377086" indent="0" algn="ctr" defTabSz="918058"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4pPr>
            <a:lvl5pPr marL="1836115" indent="0" algn="ctr" defTabSz="918058"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5pPr>
            <a:lvl6pPr marL="2295144" indent="0" algn="ctr" defTabSz="918058"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6pPr>
            <a:lvl7pPr marL="2754173" indent="0" algn="ctr" defTabSz="918058"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7pPr>
            <a:lvl8pPr marL="3213202" indent="0" algn="ctr" defTabSz="918058"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8pPr>
            <a:lvl9pPr marL="3672230" indent="0" algn="ctr" defTabSz="918058"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9pPr>
          </a:lstStyle>
          <a:p>
            <a:r>
              <a:rPr lang="ro-RO" sz="2200" b="1" dirty="0">
                <a:solidFill>
                  <a:srgbClr val="2A421A"/>
                </a:solidFill>
              </a:rPr>
              <a:t>NATIONAL INSTITUTE OF RESEARCH AND DEVELOPMENT FOR POTATO AND SUGAR BEET (NIRDPSB BRASOV)</a:t>
            </a:r>
            <a:endParaRPr lang="en-US" sz="2200" b="1" dirty="0">
              <a:solidFill>
                <a:srgbClr val="2A421A"/>
              </a:solidFill>
            </a:endParaRPr>
          </a:p>
        </p:txBody>
      </p:sp>
      <p:sp>
        <p:nvSpPr>
          <p:cNvPr id="8" name="Title 1"/>
          <p:cNvSpPr txBox="1">
            <a:spLocks/>
          </p:cNvSpPr>
          <p:nvPr/>
        </p:nvSpPr>
        <p:spPr>
          <a:xfrm>
            <a:off x="146153" y="3384719"/>
            <a:ext cx="8888205" cy="1498708"/>
          </a:xfrm>
          <a:prstGeom prst="rect">
            <a:avLst/>
          </a:prstGeom>
          <a:ln w="3175">
            <a:solidFill>
              <a:schemeClr val="accent6">
                <a:lumMod val="50000"/>
              </a:schemeClr>
            </a:solidFill>
          </a:ln>
        </p:spPr>
        <p:txBody>
          <a:bodyPr vert="horz" lIns="91440" tIns="45720" rIns="91440" bIns="45720" rtlCol="0" anchor="b">
            <a:noAutofit/>
          </a:bodyPr>
          <a:lstStyle>
            <a:lvl1pPr algn="ctr" defTabSz="918058" rtl="0" eaLnBrk="1" latinLnBrk="0" hangingPunct="1">
              <a:lnSpc>
                <a:spcPct val="90000"/>
              </a:lnSpc>
              <a:spcBef>
                <a:spcPct val="0"/>
              </a:spcBef>
              <a:buNone/>
              <a:defRPr sz="6024" kern="1200">
                <a:solidFill>
                  <a:schemeClr val="tx1"/>
                </a:solidFill>
                <a:latin typeface="+mj-lt"/>
                <a:ea typeface="+mj-ea"/>
                <a:cs typeface="+mj-cs"/>
              </a:defRPr>
            </a:lvl1pPr>
          </a:lstStyle>
          <a:p>
            <a:pPr algn="just"/>
            <a:endParaRPr lang="ro-RO" sz="2000" b="1" dirty="0">
              <a:solidFill>
                <a:srgbClr val="FF0000"/>
              </a:solidFill>
            </a:endParaRPr>
          </a:p>
          <a:p>
            <a:pPr algn="just"/>
            <a:r>
              <a:rPr lang="ro-RO" sz="2000" b="1" dirty="0">
                <a:solidFill>
                  <a:srgbClr val="2A421A"/>
                </a:solidFill>
              </a:rPr>
              <a:t>ABSTRACT</a:t>
            </a:r>
          </a:p>
          <a:p>
            <a:pPr algn="just"/>
            <a:r>
              <a:rPr lang="en-US" sz="1400" i="1" dirty="0">
                <a:effectLst/>
                <a:latin typeface="+mn-lt"/>
                <a:ea typeface="Calibri" panose="020F0502020204030204" pitchFamily="34" charset="0"/>
                <a:cs typeface="Times New Roman" panose="02020603050405020304" pitchFamily="18" charset="0"/>
              </a:rPr>
              <a:t>Potato represents the most important non-cereal crop in </a:t>
            </a:r>
            <a:r>
              <a:rPr lang="en-US" sz="1400" i="1">
                <a:effectLst/>
                <a:latin typeface="+mn-lt"/>
                <a:ea typeface="Calibri" panose="020F0502020204030204" pitchFamily="34" charset="0"/>
                <a:cs typeface="Times New Roman" panose="02020603050405020304" pitchFamily="18" charset="0"/>
              </a:rPr>
              <a:t>the world. </a:t>
            </a:r>
            <a:r>
              <a:rPr lang="en-US" sz="1400" i="1" dirty="0">
                <a:effectLst/>
                <a:latin typeface="+mn-lt"/>
                <a:ea typeface="Calibri" panose="020F0502020204030204" pitchFamily="34" charset="0"/>
                <a:cs typeface="Times New Roman" panose="02020603050405020304" pitchFamily="18" charset="0"/>
              </a:rPr>
              <a:t>Currently, is cultivated in more than 130 countries, both for human consumption and for animal feed, for industrialization and processing in various forms (chips, French fries, flakes</a:t>
            </a:r>
            <a:r>
              <a:rPr lang="en-US" sz="1400" i="1">
                <a:effectLst/>
                <a:latin typeface="+mn-lt"/>
                <a:ea typeface="Calibri" panose="020F0502020204030204" pitchFamily="34" charset="0"/>
                <a:cs typeface="Times New Roman" panose="02020603050405020304" pitchFamily="18" charset="0"/>
              </a:rPr>
              <a:t>, etc.). </a:t>
            </a:r>
            <a:r>
              <a:rPr lang="en-US" sz="1400" i="1" dirty="0">
                <a:effectLst/>
                <a:latin typeface="+mn-lt"/>
                <a:ea typeface="Calibri" panose="020F0502020204030204" pitchFamily="34" charset="0"/>
                <a:cs typeface="Times New Roman" panose="02020603050405020304" pitchFamily="18" charset="0"/>
              </a:rPr>
              <a:t>The classic breeding program within the NIRDPSB Brasov aimed over the years, the obtaining of new potato varieties with resistance to biotic and abiotic factors and with high production capacity, in order to meet the quantitative and qualitative needs of consumers and </a:t>
            </a:r>
            <a:r>
              <a:rPr lang="en-US" sz="1400" i="1">
                <a:effectLst/>
                <a:latin typeface="+mn-lt"/>
                <a:ea typeface="Calibri" panose="020F0502020204030204" pitchFamily="34" charset="0"/>
                <a:cs typeface="Times New Roman" panose="02020603050405020304" pitchFamily="18" charset="0"/>
              </a:rPr>
              <a:t>farmers alike. </a:t>
            </a:r>
            <a:r>
              <a:rPr lang="en-US" sz="1400" i="1" dirty="0">
                <a:effectLst/>
                <a:latin typeface="+mn-lt"/>
                <a:ea typeface="Calibri" panose="020F0502020204030204" pitchFamily="34" charset="0"/>
                <a:cs typeface="Times New Roman" panose="02020603050405020304" pitchFamily="18" charset="0"/>
              </a:rPr>
              <a:t>Among the achievements of NIRDPSB Brasov are also the obtaining between 2014-2021 of 12 new </a:t>
            </a:r>
            <a:r>
              <a:rPr lang="en-US" sz="1400" i="1">
                <a:effectLst/>
                <a:latin typeface="+mn-lt"/>
                <a:ea typeface="Calibri" panose="020F0502020204030204" pitchFamily="34" charset="0"/>
                <a:cs typeface="Times New Roman" panose="02020603050405020304" pitchFamily="18" charset="0"/>
              </a:rPr>
              <a:t>potato varieties.</a:t>
            </a:r>
            <a:endParaRPr lang="ro-RO" sz="1400" dirty="0">
              <a:effectLst/>
              <a:latin typeface="+mn-lt"/>
              <a:ea typeface="Calibri" panose="020F0502020204030204" pitchFamily="34" charset="0"/>
              <a:cs typeface="Times New Roman" panose="02020603050405020304" pitchFamily="18" charset="0"/>
            </a:endParaRPr>
          </a:p>
        </p:txBody>
      </p:sp>
      <p:cxnSp>
        <p:nvCxnSpPr>
          <p:cNvPr id="10" name="Straight Connector 9"/>
          <p:cNvCxnSpPr>
            <a:cxnSpLocks/>
          </p:cNvCxnSpPr>
          <p:nvPr/>
        </p:nvCxnSpPr>
        <p:spPr>
          <a:xfrm>
            <a:off x="270256" y="14510119"/>
            <a:ext cx="8640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18757" y="14510119"/>
            <a:ext cx="5857138" cy="707886"/>
          </a:xfrm>
          <a:prstGeom prst="rect">
            <a:avLst/>
          </a:prstGeom>
        </p:spPr>
        <p:txBody>
          <a:bodyPr wrap="square">
            <a:spAutoFit/>
          </a:bodyPr>
          <a:lstStyle/>
          <a:p>
            <a:pPr algn="ctr"/>
            <a:r>
              <a:rPr lang="en-US" sz="2000" b="1" dirty="0"/>
              <a:t>CONFERIN</a:t>
            </a:r>
            <a:r>
              <a:rPr lang="ro-RO" sz="2000" b="1" dirty="0"/>
              <a:t>Ț</a:t>
            </a:r>
            <a:r>
              <a:rPr lang="en-US" sz="2000" b="1" dirty="0"/>
              <a:t>A ANIVERSAR</a:t>
            </a:r>
            <a:r>
              <a:rPr lang="ro-RO" sz="2000" b="1" dirty="0"/>
              <a:t>Ă</a:t>
            </a:r>
            <a:r>
              <a:rPr lang="en-US" sz="2000" b="1" dirty="0"/>
              <a:t> </a:t>
            </a:r>
            <a:r>
              <a:rPr lang="en-US" sz="2000" b="1"/>
              <a:t>ICAR</a:t>
            </a:r>
            <a:r>
              <a:rPr lang="ro-RO" sz="2000" b="1"/>
              <a:t> ed. </a:t>
            </a:r>
            <a:r>
              <a:rPr lang="ro-RO" sz="2000" b="1" dirty="0"/>
              <a:t>III</a:t>
            </a:r>
            <a:endParaRPr lang="en-US" sz="2000" b="1" dirty="0"/>
          </a:p>
          <a:p>
            <a:pPr algn="ctr"/>
            <a:r>
              <a:rPr lang="en-US" sz="2000" b="1" dirty="0"/>
              <a:t>Bucure</a:t>
            </a:r>
            <a:r>
              <a:rPr lang="ro-RO" sz="2000" b="1" dirty="0"/>
              <a:t>ș</a:t>
            </a:r>
            <a:r>
              <a:rPr lang="en-US" sz="2000" b="1" dirty="0"/>
              <a:t>ti, 30 mai 2024</a:t>
            </a:r>
          </a:p>
        </p:txBody>
      </p:sp>
      <p:sp>
        <p:nvSpPr>
          <p:cNvPr id="13" name="Title 1"/>
          <p:cNvSpPr txBox="1">
            <a:spLocks/>
          </p:cNvSpPr>
          <p:nvPr/>
        </p:nvSpPr>
        <p:spPr>
          <a:xfrm>
            <a:off x="124296" y="13401067"/>
            <a:ext cx="8909956" cy="990977"/>
          </a:xfrm>
          <a:prstGeom prst="rect">
            <a:avLst/>
          </a:prstGeom>
          <a:ln w="3175">
            <a:solidFill>
              <a:schemeClr val="accent6">
                <a:lumMod val="50000"/>
              </a:schemeClr>
            </a:solidFill>
          </a:ln>
        </p:spPr>
        <p:txBody>
          <a:bodyPr vert="horz" lIns="91440" tIns="45720" rIns="91440" bIns="45720" rtlCol="0" anchor="b">
            <a:noAutofit/>
          </a:bodyPr>
          <a:lstStyle>
            <a:lvl1pPr algn="ctr" defTabSz="918058" rtl="0" eaLnBrk="1" latinLnBrk="0" hangingPunct="1">
              <a:lnSpc>
                <a:spcPct val="90000"/>
              </a:lnSpc>
              <a:spcBef>
                <a:spcPct val="0"/>
              </a:spcBef>
              <a:buNone/>
              <a:defRPr sz="6024" kern="1200">
                <a:solidFill>
                  <a:schemeClr val="tx1"/>
                </a:solidFill>
                <a:latin typeface="+mj-lt"/>
                <a:ea typeface="+mj-ea"/>
                <a:cs typeface="+mj-cs"/>
              </a:defRPr>
            </a:lvl1pPr>
          </a:lstStyle>
          <a:p>
            <a:pPr algn="just"/>
            <a:r>
              <a:rPr lang="en-US" sz="2400" b="1" dirty="0">
                <a:solidFill>
                  <a:srgbClr val="2A421A"/>
                </a:solidFill>
              </a:rPr>
              <a:t>CONCLUSIONS</a:t>
            </a:r>
          </a:p>
          <a:p>
            <a:pPr algn="just"/>
            <a:r>
              <a:rPr lang="en-US" sz="1400" dirty="0"/>
              <a:t>NIRDPSB Brasov is continuously concerned in creating new potato varieties competitive in terms of production capacity and resistance to diseases and pests, resilient varieties with superior characteristics.</a:t>
            </a:r>
            <a:r>
              <a:rPr lang="ro-RO" sz="1400" dirty="0"/>
              <a:t> </a:t>
            </a:r>
            <a:r>
              <a:rPr lang="en-US" sz="1400" dirty="0"/>
              <a:t>The introduction into cultivation of a large number of Romanian potato varieties represents an increased genetic diversity and offers farmers the possibility to choose varieties well adapted to local climatic conditions, to avoid thermos-hydric stress and to achieve a good productive potential every year.</a:t>
            </a:r>
            <a:endParaRPr lang="en-US" sz="2400" dirty="0"/>
          </a:p>
        </p:txBody>
      </p:sp>
      <p:sp>
        <p:nvSpPr>
          <p:cNvPr id="5" name="Rectangle 4"/>
          <p:cNvSpPr/>
          <p:nvPr/>
        </p:nvSpPr>
        <p:spPr>
          <a:xfrm>
            <a:off x="124296" y="5024467"/>
            <a:ext cx="2814104" cy="369332"/>
          </a:xfrm>
          <a:prstGeom prst="rect">
            <a:avLst/>
          </a:prstGeom>
        </p:spPr>
        <p:txBody>
          <a:bodyPr wrap="none">
            <a:spAutoFit/>
          </a:bodyPr>
          <a:lstStyle/>
          <a:p>
            <a:r>
              <a:rPr lang="en-US" b="1" dirty="0">
                <a:solidFill>
                  <a:srgbClr val="2A421A"/>
                </a:solidFill>
              </a:rPr>
              <a:t>RESULTS AND DISCUSSIONS</a:t>
            </a:r>
            <a:endParaRPr lang="en-US" sz="2000" b="1" dirty="0">
              <a:solidFill>
                <a:srgbClr val="2A421A"/>
              </a:solidFill>
            </a:endParaRPr>
          </a:p>
        </p:txBody>
      </p:sp>
      <p:graphicFrame>
        <p:nvGraphicFramePr>
          <p:cNvPr id="21" name="Tabel 20">
            <a:extLst>
              <a:ext uri="{FF2B5EF4-FFF2-40B4-BE49-F238E27FC236}">
                <a16:creationId xmlns:a16="http://schemas.microsoft.com/office/drawing/2014/main" id="{4554BFF7-0825-48DE-1468-D8CC9DEB6A97}"/>
              </a:ext>
            </a:extLst>
          </p:cNvPr>
          <p:cNvGraphicFramePr>
            <a:graphicFrameLocks noGrp="1"/>
          </p:cNvGraphicFramePr>
          <p:nvPr>
            <p:extLst>
              <p:ext uri="{D42A27DB-BD31-4B8C-83A1-F6EECF244321}">
                <p14:modId xmlns:p14="http://schemas.microsoft.com/office/powerpoint/2010/main" val="3630777986"/>
              </p:ext>
            </p:extLst>
          </p:nvPr>
        </p:nvGraphicFramePr>
        <p:xfrm>
          <a:off x="146153" y="5724332"/>
          <a:ext cx="5838501" cy="2627440"/>
        </p:xfrm>
        <a:graphic>
          <a:graphicData uri="http://schemas.openxmlformats.org/drawingml/2006/table">
            <a:tbl>
              <a:tblPr firstRow="1" firstCol="1" bandRow="1">
                <a:tableStyleId>{5C22544A-7EE6-4342-B048-85BDC9FD1C3A}</a:tableStyleId>
              </a:tblPr>
              <a:tblGrid>
                <a:gridCol w="685109">
                  <a:extLst>
                    <a:ext uri="{9D8B030D-6E8A-4147-A177-3AD203B41FA5}">
                      <a16:colId xmlns:a16="http://schemas.microsoft.com/office/drawing/2014/main" val="2154022323"/>
                    </a:ext>
                  </a:extLst>
                </a:gridCol>
                <a:gridCol w="1228425">
                  <a:extLst>
                    <a:ext uri="{9D8B030D-6E8A-4147-A177-3AD203B41FA5}">
                      <a16:colId xmlns:a16="http://schemas.microsoft.com/office/drawing/2014/main" val="2261104688"/>
                    </a:ext>
                  </a:extLst>
                </a:gridCol>
                <a:gridCol w="1228425">
                  <a:extLst>
                    <a:ext uri="{9D8B030D-6E8A-4147-A177-3AD203B41FA5}">
                      <a16:colId xmlns:a16="http://schemas.microsoft.com/office/drawing/2014/main" val="570254735"/>
                    </a:ext>
                  </a:extLst>
                </a:gridCol>
                <a:gridCol w="1314308">
                  <a:extLst>
                    <a:ext uri="{9D8B030D-6E8A-4147-A177-3AD203B41FA5}">
                      <a16:colId xmlns:a16="http://schemas.microsoft.com/office/drawing/2014/main" val="1746527269"/>
                    </a:ext>
                  </a:extLst>
                </a:gridCol>
                <a:gridCol w="1382234">
                  <a:extLst>
                    <a:ext uri="{9D8B030D-6E8A-4147-A177-3AD203B41FA5}">
                      <a16:colId xmlns:a16="http://schemas.microsoft.com/office/drawing/2014/main" val="3735995460"/>
                    </a:ext>
                  </a:extLst>
                </a:gridCol>
              </a:tblGrid>
              <a:tr h="250000">
                <a:tc rowSpan="2">
                  <a:txBody>
                    <a:bodyPr/>
                    <a:lstStyle/>
                    <a:p>
                      <a:pPr algn="ctr">
                        <a:lnSpc>
                          <a:spcPct val="100000"/>
                        </a:lnSpc>
                        <a:spcAft>
                          <a:spcPts val="0"/>
                        </a:spcAft>
                      </a:pPr>
                      <a:r>
                        <a:rPr lang="en-US" sz="1200" dirty="0">
                          <a:solidFill>
                            <a:schemeClr val="tx1"/>
                          </a:solidFill>
                          <a:effectLst/>
                        </a:rPr>
                        <a:t>Variety</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rowSpan="2">
                  <a:txBody>
                    <a:bodyPr/>
                    <a:lstStyle/>
                    <a:p>
                      <a:pPr algn="ctr">
                        <a:lnSpc>
                          <a:spcPct val="100000"/>
                        </a:lnSpc>
                        <a:spcAft>
                          <a:spcPts val="0"/>
                        </a:spcAft>
                      </a:pPr>
                      <a:r>
                        <a:rPr lang="en-US" sz="1200" dirty="0">
                          <a:solidFill>
                            <a:schemeClr val="tx1"/>
                          </a:solidFill>
                          <a:effectLst/>
                        </a:rPr>
                        <a:t>Y virus</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rowSpan="2">
                  <a:txBody>
                    <a:bodyPr/>
                    <a:lstStyle/>
                    <a:p>
                      <a:pPr algn="ctr">
                        <a:lnSpc>
                          <a:spcPct val="100000"/>
                        </a:lnSpc>
                        <a:spcAft>
                          <a:spcPts val="0"/>
                        </a:spcAft>
                      </a:pPr>
                      <a:r>
                        <a:rPr lang="en-US" sz="1200">
                          <a:solidFill>
                            <a:schemeClr val="tx1"/>
                          </a:solidFill>
                          <a:effectLst/>
                        </a:rPr>
                        <a:t>PLRV virus</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gridSpan="2">
                  <a:txBody>
                    <a:bodyPr/>
                    <a:lstStyle/>
                    <a:p>
                      <a:pPr algn="ctr">
                        <a:lnSpc>
                          <a:spcPct val="100000"/>
                        </a:lnSpc>
                        <a:spcAft>
                          <a:spcPts val="0"/>
                        </a:spcAft>
                      </a:pPr>
                      <a:r>
                        <a:rPr lang="en-US" sz="1200" dirty="0">
                          <a:solidFill>
                            <a:schemeClr val="tx1"/>
                          </a:solidFill>
                          <a:effectLst/>
                        </a:rPr>
                        <a:t>Potato late blight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hMerge="1">
                  <a:txBody>
                    <a:bodyPr/>
                    <a:lstStyle/>
                    <a:p>
                      <a:endParaRPr lang="ro-RO"/>
                    </a:p>
                  </a:txBody>
                  <a:tcPr/>
                </a:tc>
                <a:extLst>
                  <a:ext uri="{0D108BD9-81ED-4DB2-BD59-A6C34878D82A}">
                    <a16:rowId xmlns:a16="http://schemas.microsoft.com/office/drawing/2014/main" val="100910425"/>
                  </a:ext>
                </a:extLst>
              </a:tr>
              <a:tr h="44450">
                <a:tc vMerge="1">
                  <a:txBody>
                    <a:bodyPr/>
                    <a:lstStyle/>
                    <a:p>
                      <a:endParaRPr lang="ro-RO"/>
                    </a:p>
                  </a:txBody>
                  <a:tcPr/>
                </a:tc>
                <a:tc vMerge="1">
                  <a:txBody>
                    <a:bodyPr/>
                    <a:lstStyle/>
                    <a:p>
                      <a:endParaRPr lang="ro-RO"/>
                    </a:p>
                  </a:txBody>
                  <a:tcPr/>
                </a:tc>
                <a:tc vMerge="1">
                  <a:txBody>
                    <a:bodyPr/>
                    <a:lstStyle/>
                    <a:p>
                      <a:endParaRPr lang="ro-RO"/>
                    </a:p>
                  </a:txBody>
                  <a:tcPr/>
                </a:tc>
                <a:tc>
                  <a:txBody>
                    <a:bodyPr/>
                    <a:lstStyle/>
                    <a:p>
                      <a:pPr algn="ctr">
                        <a:lnSpc>
                          <a:spcPct val="100000"/>
                        </a:lnSpc>
                        <a:spcAft>
                          <a:spcPts val="0"/>
                        </a:spcAft>
                      </a:pPr>
                      <a:r>
                        <a:rPr lang="en-US" sz="1200" dirty="0">
                          <a:solidFill>
                            <a:schemeClr val="tx1"/>
                          </a:solidFill>
                          <a:effectLst/>
                        </a:rPr>
                        <a:t>Foliage</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Tubers</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733513666"/>
                  </a:ext>
                </a:extLst>
              </a:tr>
              <a:tr h="0">
                <a:tc>
                  <a:txBody>
                    <a:bodyPr/>
                    <a:lstStyle/>
                    <a:p>
                      <a:pPr algn="ctr">
                        <a:lnSpc>
                          <a:spcPct val="100000"/>
                        </a:lnSpc>
                        <a:spcAft>
                          <a:spcPts val="0"/>
                        </a:spcAft>
                      </a:pPr>
                      <a:r>
                        <a:rPr lang="en-US" sz="1200" dirty="0">
                          <a:solidFill>
                            <a:schemeClr val="tx1"/>
                          </a:solidFill>
                          <a:effectLst/>
                        </a:rPr>
                        <a:t>Bra</a:t>
                      </a:r>
                      <a:r>
                        <a:rPr lang="ro-RO" sz="1200" dirty="0">
                          <a:solidFill>
                            <a:schemeClr val="tx1"/>
                          </a:solidFill>
                          <a:effectLst/>
                        </a:rPr>
                        <a:t>s</a:t>
                      </a:r>
                      <a:r>
                        <a:rPr lang="en-US" sz="1200" dirty="0">
                          <a:solidFill>
                            <a:schemeClr val="tx1"/>
                          </a:solidFill>
                          <a:effectLst/>
                        </a:rPr>
                        <a:t>ovia</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Medium resistant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924280695"/>
                  </a:ext>
                </a:extLst>
              </a:tr>
              <a:tr h="0">
                <a:tc>
                  <a:txBody>
                    <a:bodyPr/>
                    <a:lstStyle/>
                    <a:p>
                      <a:pPr algn="ctr">
                        <a:lnSpc>
                          <a:spcPct val="100000"/>
                        </a:lnSpc>
                        <a:spcAft>
                          <a:spcPts val="0"/>
                        </a:spcAft>
                      </a:pPr>
                      <a:r>
                        <a:rPr lang="en-US" sz="1200">
                          <a:solidFill>
                            <a:schemeClr val="tx1"/>
                          </a:solidFill>
                          <a:effectLst/>
                        </a:rPr>
                        <a:t>Sarmis</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Medium resistant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Medium resistant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039030436"/>
                  </a:ext>
                </a:extLst>
              </a:tr>
              <a:tr h="0">
                <a:tc>
                  <a:txBody>
                    <a:bodyPr/>
                    <a:lstStyle/>
                    <a:p>
                      <a:pPr algn="ctr">
                        <a:lnSpc>
                          <a:spcPct val="100000"/>
                        </a:lnSpc>
                        <a:spcAft>
                          <a:spcPts val="0"/>
                        </a:spcAft>
                      </a:pPr>
                      <a:r>
                        <a:rPr lang="en-US" sz="1200">
                          <a:solidFill>
                            <a:schemeClr val="tx1"/>
                          </a:solidFill>
                          <a:effectLst/>
                        </a:rPr>
                        <a:t>Marvis</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Medium resistant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918904649"/>
                  </a:ext>
                </a:extLst>
              </a:tr>
              <a:tr h="0">
                <a:tc>
                  <a:txBody>
                    <a:bodyPr/>
                    <a:lstStyle/>
                    <a:p>
                      <a:pPr algn="ctr">
                        <a:lnSpc>
                          <a:spcPct val="100000"/>
                        </a:lnSpc>
                        <a:spcAft>
                          <a:spcPts val="0"/>
                        </a:spcAft>
                      </a:pPr>
                      <a:r>
                        <a:rPr lang="en-US" sz="1200">
                          <a:solidFill>
                            <a:schemeClr val="tx1"/>
                          </a:solidFill>
                          <a:effectLst/>
                        </a:rPr>
                        <a:t>Castrum</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Very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Very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sensitive</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sensitive</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851810561"/>
                  </a:ext>
                </a:extLst>
              </a:tr>
              <a:tr h="0">
                <a:tc>
                  <a:txBody>
                    <a:bodyPr/>
                    <a:lstStyle/>
                    <a:p>
                      <a:pPr algn="ctr">
                        <a:lnSpc>
                          <a:spcPct val="100000"/>
                        </a:lnSpc>
                        <a:spcAft>
                          <a:spcPts val="0"/>
                        </a:spcAft>
                      </a:pPr>
                      <a:r>
                        <a:rPr lang="en-US" sz="1200">
                          <a:solidFill>
                            <a:schemeClr val="tx1"/>
                          </a:solidFill>
                          <a:effectLst/>
                        </a:rPr>
                        <a:t>Cosiana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87920352"/>
                  </a:ext>
                </a:extLst>
              </a:tr>
              <a:tr h="0">
                <a:tc>
                  <a:txBody>
                    <a:bodyPr/>
                    <a:lstStyle/>
                    <a:p>
                      <a:pPr algn="ctr">
                        <a:lnSpc>
                          <a:spcPct val="100000"/>
                        </a:lnSpc>
                        <a:spcAft>
                          <a:spcPts val="0"/>
                        </a:spcAft>
                      </a:pPr>
                      <a:r>
                        <a:rPr lang="en-US" sz="1200">
                          <a:solidFill>
                            <a:schemeClr val="tx1"/>
                          </a:solidFill>
                          <a:effectLst/>
                        </a:rPr>
                        <a:t>Sevastia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Resistant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008678497"/>
                  </a:ext>
                </a:extLst>
              </a:tr>
              <a:tr h="0">
                <a:tc>
                  <a:txBody>
                    <a:bodyPr/>
                    <a:lstStyle/>
                    <a:p>
                      <a:pPr algn="ctr">
                        <a:lnSpc>
                          <a:spcPct val="100000"/>
                        </a:lnSpc>
                        <a:spcAft>
                          <a:spcPts val="0"/>
                        </a:spcAft>
                      </a:pPr>
                      <a:r>
                        <a:rPr lang="en-US" sz="1200">
                          <a:solidFill>
                            <a:schemeClr val="tx1"/>
                          </a:solidFill>
                          <a:effectLst/>
                        </a:rPr>
                        <a:t>Azaria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Medium resistant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Relatively</a:t>
                      </a:r>
                      <a:r>
                        <a:rPr lang="ro-RO" sz="1200" dirty="0">
                          <a:solidFill>
                            <a:schemeClr val="tx1"/>
                          </a:solidFill>
                          <a:effectLst/>
                        </a:rPr>
                        <a:t> </a:t>
                      </a:r>
                      <a:r>
                        <a:rPr lang="en-US" sz="1200" dirty="0">
                          <a:solidFill>
                            <a:schemeClr val="tx1"/>
                          </a:solidFill>
                          <a:effectLst/>
                        </a:rPr>
                        <a:t>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Relatively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891394996"/>
                  </a:ext>
                </a:extLst>
              </a:tr>
              <a:tr h="0">
                <a:tc>
                  <a:txBody>
                    <a:bodyPr/>
                    <a:lstStyle/>
                    <a:p>
                      <a:pPr algn="ctr">
                        <a:lnSpc>
                          <a:spcPct val="100000"/>
                        </a:lnSpc>
                        <a:spcAft>
                          <a:spcPts val="0"/>
                        </a:spcAft>
                      </a:pPr>
                      <a:r>
                        <a:rPr lang="en-US" sz="1200">
                          <a:solidFill>
                            <a:schemeClr val="tx1"/>
                          </a:solidFill>
                          <a:effectLst/>
                        </a:rPr>
                        <a:t>Asinaria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Medium resistant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52187995"/>
                  </a:ext>
                </a:extLst>
              </a:tr>
              <a:tr h="0">
                <a:tc>
                  <a:txBody>
                    <a:bodyPr/>
                    <a:lstStyle/>
                    <a:p>
                      <a:pPr algn="ctr">
                        <a:lnSpc>
                          <a:spcPct val="100000"/>
                        </a:lnSpc>
                        <a:spcAft>
                          <a:spcPts val="0"/>
                        </a:spcAft>
                      </a:pPr>
                      <a:r>
                        <a:rPr lang="en-US" sz="1200">
                          <a:solidFill>
                            <a:schemeClr val="tx1"/>
                          </a:solidFill>
                          <a:effectLst/>
                        </a:rPr>
                        <a:t>Darilena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Medium resistant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Medium resistant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240186180"/>
                  </a:ext>
                </a:extLst>
              </a:tr>
              <a:tr h="0">
                <a:tc>
                  <a:txBody>
                    <a:bodyPr/>
                    <a:lstStyle/>
                    <a:p>
                      <a:pPr algn="ctr">
                        <a:lnSpc>
                          <a:spcPct val="100000"/>
                        </a:lnSpc>
                        <a:spcAft>
                          <a:spcPts val="0"/>
                        </a:spcAft>
                      </a:pPr>
                      <a:r>
                        <a:rPr lang="en-US" sz="1200">
                          <a:solidFill>
                            <a:schemeClr val="tx1"/>
                          </a:solidFill>
                          <a:effectLst/>
                        </a:rPr>
                        <a:t>Cezarina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Resistant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Resistant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4173326953"/>
                  </a:ext>
                </a:extLst>
              </a:tr>
              <a:tr h="0">
                <a:tc>
                  <a:txBody>
                    <a:bodyPr/>
                    <a:lstStyle/>
                    <a:p>
                      <a:pPr algn="ctr">
                        <a:lnSpc>
                          <a:spcPct val="100000"/>
                        </a:lnSpc>
                        <a:spcAft>
                          <a:spcPts val="0"/>
                        </a:spcAft>
                      </a:pPr>
                      <a:r>
                        <a:rPr lang="en-US" sz="1200">
                          <a:solidFill>
                            <a:schemeClr val="tx1"/>
                          </a:solidFill>
                          <a:effectLst/>
                        </a:rPr>
                        <a:t>Ervant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Medium sensitive</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Relatively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092861298"/>
                  </a:ext>
                </a:extLst>
              </a:tr>
              <a:tr h="0">
                <a:tc>
                  <a:txBody>
                    <a:bodyPr/>
                    <a:lstStyle/>
                    <a:p>
                      <a:pPr algn="ctr">
                        <a:lnSpc>
                          <a:spcPct val="100000"/>
                        </a:lnSpc>
                        <a:spcAft>
                          <a:spcPts val="0"/>
                        </a:spcAft>
                      </a:pPr>
                      <a:r>
                        <a:rPr lang="en-US" sz="1200" dirty="0">
                          <a:solidFill>
                            <a:schemeClr val="tx1"/>
                          </a:solidFill>
                          <a:effectLst/>
                        </a:rPr>
                        <a:t>Foresta</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Medium resistant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Medium resistant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Relatively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Relatively resistant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527542130"/>
                  </a:ext>
                </a:extLst>
              </a:tr>
            </a:tbl>
          </a:graphicData>
        </a:graphic>
      </p:graphicFrame>
      <p:pic>
        <p:nvPicPr>
          <p:cNvPr id="24" name="Imagine 23">
            <a:extLst>
              <a:ext uri="{FF2B5EF4-FFF2-40B4-BE49-F238E27FC236}">
                <a16:creationId xmlns:a16="http://schemas.microsoft.com/office/drawing/2014/main" id="{9C531158-2275-E2EA-694D-39AC5437BD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914" t="40447" r="1793" b="29427"/>
          <a:stretch/>
        </p:blipFill>
        <p:spPr>
          <a:xfrm>
            <a:off x="2188489" y="11502074"/>
            <a:ext cx="876926" cy="1509713"/>
          </a:xfrm>
          <a:prstGeom prst="rect">
            <a:avLst/>
          </a:prstGeom>
        </p:spPr>
      </p:pic>
      <p:pic>
        <p:nvPicPr>
          <p:cNvPr id="26" name="Imagine 25">
            <a:extLst>
              <a:ext uri="{FF2B5EF4-FFF2-40B4-BE49-F238E27FC236}">
                <a16:creationId xmlns:a16="http://schemas.microsoft.com/office/drawing/2014/main" id="{FE45AC2F-D385-8C13-56D6-5891DF1037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66" t="70864" r="71054" b="798"/>
          <a:stretch/>
        </p:blipFill>
        <p:spPr>
          <a:xfrm>
            <a:off x="5096798" y="11507701"/>
            <a:ext cx="876927" cy="1504085"/>
          </a:xfrm>
          <a:prstGeom prst="rect">
            <a:avLst/>
          </a:prstGeom>
        </p:spPr>
      </p:pic>
      <p:graphicFrame>
        <p:nvGraphicFramePr>
          <p:cNvPr id="28" name="Tabel 27">
            <a:extLst>
              <a:ext uri="{FF2B5EF4-FFF2-40B4-BE49-F238E27FC236}">
                <a16:creationId xmlns:a16="http://schemas.microsoft.com/office/drawing/2014/main" id="{F432A390-6237-486B-B3CC-18DC2D4845E3}"/>
              </a:ext>
            </a:extLst>
          </p:cNvPr>
          <p:cNvGraphicFramePr>
            <a:graphicFrameLocks noGrp="1"/>
          </p:cNvGraphicFramePr>
          <p:nvPr>
            <p:extLst>
              <p:ext uri="{D42A27DB-BD31-4B8C-83A1-F6EECF244321}">
                <p14:modId xmlns:p14="http://schemas.microsoft.com/office/powerpoint/2010/main" val="364276299"/>
              </p:ext>
            </p:extLst>
          </p:nvPr>
        </p:nvGraphicFramePr>
        <p:xfrm>
          <a:off x="157081" y="8727801"/>
          <a:ext cx="5816644" cy="2743200"/>
        </p:xfrm>
        <a:graphic>
          <a:graphicData uri="http://schemas.openxmlformats.org/drawingml/2006/table">
            <a:tbl>
              <a:tblPr firstRow="1" firstCol="1" bandRow="1">
                <a:tableStyleId>{5C22544A-7EE6-4342-B048-85BDC9FD1C3A}</a:tableStyleId>
              </a:tblPr>
              <a:tblGrid>
                <a:gridCol w="717827">
                  <a:extLst>
                    <a:ext uri="{9D8B030D-6E8A-4147-A177-3AD203B41FA5}">
                      <a16:colId xmlns:a16="http://schemas.microsoft.com/office/drawing/2014/main" val="4209958393"/>
                    </a:ext>
                  </a:extLst>
                </a:gridCol>
                <a:gridCol w="605679">
                  <a:extLst>
                    <a:ext uri="{9D8B030D-6E8A-4147-A177-3AD203B41FA5}">
                      <a16:colId xmlns:a16="http://schemas.microsoft.com/office/drawing/2014/main" val="3749446705"/>
                    </a:ext>
                  </a:extLst>
                </a:gridCol>
                <a:gridCol w="502132">
                  <a:extLst>
                    <a:ext uri="{9D8B030D-6E8A-4147-A177-3AD203B41FA5}">
                      <a16:colId xmlns:a16="http://schemas.microsoft.com/office/drawing/2014/main" val="3980383700"/>
                    </a:ext>
                  </a:extLst>
                </a:gridCol>
                <a:gridCol w="498806">
                  <a:extLst>
                    <a:ext uri="{9D8B030D-6E8A-4147-A177-3AD203B41FA5}">
                      <a16:colId xmlns:a16="http://schemas.microsoft.com/office/drawing/2014/main" val="4123242960"/>
                    </a:ext>
                  </a:extLst>
                </a:gridCol>
                <a:gridCol w="743741">
                  <a:extLst>
                    <a:ext uri="{9D8B030D-6E8A-4147-A177-3AD203B41FA5}">
                      <a16:colId xmlns:a16="http://schemas.microsoft.com/office/drawing/2014/main" val="1010154403"/>
                    </a:ext>
                  </a:extLst>
                </a:gridCol>
                <a:gridCol w="577754">
                  <a:extLst>
                    <a:ext uri="{9D8B030D-6E8A-4147-A177-3AD203B41FA5}">
                      <a16:colId xmlns:a16="http://schemas.microsoft.com/office/drawing/2014/main" val="3449828700"/>
                    </a:ext>
                  </a:extLst>
                </a:gridCol>
                <a:gridCol w="526398">
                  <a:extLst>
                    <a:ext uri="{9D8B030D-6E8A-4147-A177-3AD203B41FA5}">
                      <a16:colId xmlns:a16="http://schemas.microsoft.com/office/drawing/2014/main" val="2632661026"/>
                    </a:ext>
                  </a:extLst>
                </a:gridCol>
                <a:gridCol w="475042">
                  <a:extLst>
                    <a:ext uri="{9D8B030D-6E8A-4147-A177-3AD203B41FA5}">
                      <a16:colId xmlns:a16="http://schemas.microsoft.com/office/drawing/2014/main" val="2317277032"/>
                    </a:ext>
                  </a:extLst>
                </a:gridCol>
                <a:gridCol w="642867">
                  <a:extLst>
                    <a:ext uri="{9D8B030D-6E8A-4147-A177-3AD203B41FA5}">
                      <a16:colId xmlns:a16="http://schemas.microsoft.com/office/drawing/2014/main" val="263034633"/>
                    </a:ext>
                  </a:extLst>
                </a:gridCol>
                <a:gridCol w="526398">
                  <a:extLst>
                    <a:ext uri="{9D8B030D-6E8A-4147-A177-3AD203B41FA5}">
                      <a16:colId xmlns:a16="http://schemas.microsoft.com/office/drawing/2014/main" val="3580914360"/>
                    </a:ext>
                  </a:extLst>
                </a:gridCol>
              </a:tblGrid>
              <a:tr h="0">
                <a:tc>
                  <a:txBody>
                    <a:bodyPr/>
                    <a:lstStyle/>
                    <a:p>
                      <a:pPr algn="ctr">
                        <a:lnSpc>
                          <a:spcPct val="100000"/>
                        </a:lnSpc>
                        <a:spcAft>
                          <a:spcPts val="0"/>
                        </a:spcAft>
                      </a:pPr>
                      <a:r>
                        <a:rPr lang="en-US" sz="1200" dirty="0">
                          <a:solidFill>
                            <a:schemeClr val="tx1"/>
                          </a:solidFill>
                          <a:effectLst/>
                        </a:rPr>
                        <a:t>Variety</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Aspect</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Taste</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Color</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Crushing when boiling</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ro-RO" sz="1200" dirty="0">
                          <a:solidFill>
                            <a:schemeClr val="tx1"/>
                          </a:solidFill>
                          <a:effectLst/>
                        </a:rPr>
                        <a:t>Consis-tency </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ro-RO" sz="1200" dirty="0">
                          <a:solidFill>
                            <a:schemeClr val="tx1"/>
                          </a:solidFill>
                          <a:effectLst/>
                        </a:rPr>
                        <a:t>Flouri-ness</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noProof="0" dirty="0">
                          <a:solidFill>
                            <a:schemeClr val="tx1"/>
                          </a:solidFill>
                          <a:effectLst/>
                        </a:rPr>
                        <a:t>Moi-</a:t>
                      </a:r>
                      <a:r>
                        <a:rPr lang="ro-RO" sz="1200" noProof="0" dirty="0">
                          <a:solidFill>
                            <a:schemeClr val="tx1"/>
                          </a:solidFill>
                          <a:effectLst/>
                        </a:rPr>
                        <a:t>sture</a:t>
                      </a:r>
                      <a:endParaRPr lang="en-US" sz="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ro-RO" sz="1200" dirty="0">
                          <a:solidFill>
                            <a:schemeClr val="tx1"/>
                          </a:solidFill>
                          <a:effectLst/>
                        </a:rPr>
                        <a:t>Starch</a:t>
                      </a:r>
                    </a:p>
                    <a:p>
                      <a:pPr algn="ctr">
                        <a:lnSpc>
                          <a:spcPct val="100000"/>
                        </a:lnSpc>
                        <a:spcAft>
                          <a:spcPts val="0"/>
                        </a:spcAft>
                      </a:pPr>
                      <a:r>
                        <a:rPr lang="ro-RO" sz="1200" dirty="0">
                          <a:solidFill>
                            <a:schemeClr val="tx1"/>
                          </a:solidFill>
                          <a:effectLst/>
                        </a:rPr>
                        <a:t>struc-ture</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ro-RO" sz="1200" dirty="0">
                          <a:solidFill>
                            <a:schemeClr val="tx1"/>
                          </a:solidFill>
                          <a:effectLst/>
                        </a:rPr>
                        <a:t>Class</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332990634"/>
                  </a:ext>
                </a:extLst>
              </a:tr>
              <a:tr h="0">
                <a:tc>
                  <a:txBody>
                    <a:bodyPr/>
                    <a:lstStyle/>
                    <a:p>
                      <a:pPr algn="ctr">
                        <a:lnSpc>
                          <a:spcPct val="100000"/>
                        </a:lnSpc>
                        <a:spcAft>
                          <a:spcPts val="0"/>
                        </a:spcAft>
                      </a:pPr>
                      <a:r>
                        <a:rPr lang="en-US" sz="1200" dirty="0">
                          <a:solidFill>
                            <a:schemeClr val="tx1"/>
                          </a:solidFill>
                          <a:effectLst/>
                        </a:rPr>
                        <a:t>Brașovia</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a:t>
                      </a:r>
                      <a:r>
                        <a:rPr lang="ro-RO" sz="1200" dirty="0">
                          <a:solidFill>
                            <a:schemeClr val="tx1"/>
                          </a:solidFill>
                          <a:effectLst/>
                        </a:rPr>
                        <a:t>,</a:t>
                      </a:r>
                      <a:r>
                        <a:rPr lang="en-US" sz="1200" dirty="0">
                          <a:solidFill>
                            <a:schemeClr val="tx1"/>
                          </a:solidFill>
                          <a:effectLst/>
                        </a:rPr>
                        <a:t>50</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a:t>
                      </a:r>
                      <a:r>
                        <a:rPr lang="ro-RO" sz="1200" dirty="0">
                          <a:solidFill>
                            <a:schemeClr val="tx1"/>
                          </a:solidFill>
                          <a:effectLst/>
                        </a:rPr>
                        <a:t>,</a:t>
                      </a:r>
                      <a:r>
                        <a:rPr lang="en-US" sz="1200" dirty="0">
                          <a:solidFill>
                            <a:schemeClr val="tx1"/>
                          </a:solidFill>
                          <a:effectLst/>
                        </a:rPr>
                        <a:t>91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3</a:t>
                      </a:r>
                      <a:r>
                        <a:rPr lang="ro-RO" sz="1200" dirty="0">
                          <a:solidFill>
                            <a:schemeClr val="tx1"/>
                          </a:solidFill>
                          <a:effectLst/>
                        </a:rPr>
                        <a:t>,</a:t>
                      </a:r>
                      <a:r>
                        <a:rPr lang="en-US" sz="1200" dirty="0">
                          <a:solidFill>
                            <a:schemeClr val="tx1"/>
                          </a:solidFill>
                          <a:effectLst/>
                        </a:rPr>
                        <a:t>56</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a:t>
                      </a:r>
                      <a:r>
                        <a:rPr lang="ro-RO" sz="1200" dirty="0">
                          <a:solidFill>
                            <a:schemeClr val="tx1"/>
                          </a:solidFill>
                          <a:effectLst/>
                        </a:rPr>
                        <a:t>,</a:t>
                      </a:r>
                      <a:r>
                        <a:rPr lang="en-US" sz="1200" dirty="0">
                          <a:solidFill>
                            <a:schemeClr val="tx1"/>
                          </a:solidFill>
                          <a:effectLst/>
                        </a:rPr>
                        <a:t>28</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a:t>
                      </a:r>
                      <a:r>
                        <a:rPr lang="ro-RO" sz="1200" dirty="0">
                          <a:solidFill>
                            <a:schemeClr val="tx1"/>
                          </a:solidFill>
                          <a:effectLst/>
                        </a:rPr>
                        <a:t>,</a:t>
                      </a:r>
                      <a:r>
                        <a:rPr lang="en-US" sz="1200" dirty="0">
                          <a:solidFill>
                            <a:schemeClr val="tx1"/>
                          </a:solidFill>
                          <a:effectLst/>
                        </a:rPr>
                        <a:t>38</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a:t>
                      </a:r>
                      <a:r>
                        <a:rPr lang="ro-RO" sz="1200" dirty="0">
                          <a:solidFill>
                            <a:schemeClr val="tx1"/>
                          </a:solidFill>
                          <a:effectLst/>
                        </a:rPr>
                        <a:t>,</a:t>
                      </a:r>
                      <a:r>
                        <a:rPr lang="en-US" sz="1200" dirty="0">
                          <a:solidFill>
                            <a:schemeClr val="tx1"/>
                          </a:solidFill>
                          <a:effectLst/>
                        </a:rPr>
                        <a:t>38</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a:t>
                      </a:r>
                      <a:r>
                        <a:rPr lang="ro-RO" sz="1200" dirty="0">
                          <a:solidFill>
                            <a:schemeClr val="tx1"/>
                          </a:solidFill>
                          <a:effectLst/>
                        </a:rPr>
                        <a:t>,</a:t>
                      </a:r>
                      <a:r>
                        <a:rPr lang="en-US" sz="1200" dirty="0">
                          <a:solidFill>
                            <a:schemeClr val="tx1"/>
                          </a:solidFill>
                          <a:effectLst/>
                        </a:rPr>
                        <a:t>84</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1,81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 A/B</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495946735"/>
                  </a:ext>
                </a:extLst>
              </a:tr>
              <a:tr h="0">
                <a:tc>
                  <a:txBody>
                    <a:bodyPr/>
                    <a:lstStyle/>
                    <a:p>
                      <a:pPr algn="ctr">
                        <a:lnSpc>
                          <a:spcPct val="100000"/>
                        </a:lnSpc>
                        <a:spcAft>
                          <a:spcPts val="0"/>
                        </a:spcAft>
                      </a:pPr>
                      <a:r>
                        <a:rPr lang="en-US" sz="1200">
                          <a:solidFill>
                            <a:schemeClr val="tx1"/>
                          </a:solidFill>
                          <a:effectLst/>
                        </a:rPr>
                        <a:t>Castrum</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2,34</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1,72</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4,81</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2,44</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2,78</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2,88</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2,22</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2,28</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B</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4104492921"/>
                  </a:ext>
                </a:extLst>
              </a:tr>
              <a:tr h="0">
                <a:tc>
                  <a:txBody>
                    <a:bodyPr/>
                    <a:lstStyle/>
                    <a:p>
                      <a:pPr algn="ctr">
                        <a:lnSpc>
                          <a:spcPct val="100000"/>
                        </a:lnSpc>
                        <a:spcAft>
                          <a:spcPts val="0"/>
                        </a:spcAft>
                      </a:pPr>
                      <a:r>
                        <a:rPr lang="en-US" sz="1200">
                          <a:solidFill>
                            <a:schemeClr val="tx1"/>
                          </a:solidFill>
                          <a:effectLst/>
                        </a:rPr>
                        <a:t>Marvis</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1,56</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1,97</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3,75</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1,66</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2,16</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2,84</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2,25</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2,16</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B</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3728100869"/>
                  </a:ext>
                </a:extLst>
              </a:tr>
              <a:tr h="0">
                <a:tc>
                  <a:txBody>
                    <a:bodyPr/>
                    <a:lstStyle/>
                    <a:p>
                      <a:pPr algn="ctr">
                        <a:lnSpc>
                          <a:spcPct val="100000"/>
                        </a:lnSpc>
                        <a:spcAft>
                          <a:spcPts val="0"/>
                        </a:spcAft>
                      </a:pPr>
                      <a:r>
                        <a:rPr lang="en-US" sz="1200">
                          <a:solidFill>
                            <a:schemeClr val="tx1"/>
                          </a:solidFill>
                          <a:effectLst/>
                        </a:rPr>
                        <a:t>Sarmis</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1,28</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1,22</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4,94</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1,41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2,16</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2,09</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2,03</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1,50</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A/B</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079507247"/>
                  </a:ext>
                </a:extLst>
              </a:tr>
              <a:tr h="0">
                <a:tc>
                  <a:txBody>
                    <a:bodyPr/>
                    <a:lstStyle/>
                    <a:p>
                      <a:pPr algn="ctr">
                        <a:lnSpc>
                          <a:spcPct val="100000"/>
                        </a:lnSpc>
                        <a:spcAft>
                          <a:spcPts val="0"/>
                        </a:spcAft>
                      </a:pPr>
                      <a:r>
                        <a:rPr lang="en-US" sz="1200">
                          <a:solidFill>
                            <a:schemeClr val="tx1"/>
                          </a:solidFill>
                          <a:effectLst/>
                        </a:rPr>
                        <a:t>Cosiana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2,50</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2,5</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2,5</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3,5</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a:t>
                      </a:r>
                      <a:r>
                        <a:rPr lang="ro-RO" sz="1200" dirty="0">
                          <a:solidFill>
                            <a:schemeClr val="tx1"/>
                          </a:solidFill>
                          <a:effectLst/>
                        </a:rPr>
                        <a:t>,</a:t>
                      </a:r>
                      <a:r>
                        <a:rPr lang="en-US" sz="1200" dirty="0">
                          <a:solidFill>
                            <a:schemeClr val="tx1"/>
                          </a:solidFill>
                          <a:effectLst/>
                        </a:rPr>
                        <a:t>50</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3,00</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2,00</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3,00</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B/C</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798957051"/>
                  </a:ext>
                </a:extLst>
              </a:tr>
              <a:tr h="0">
                <a:tc>
                  <a:txBody>
                    <a:bodyPr/>
                    <a:lstStyle/>
                    <a:p>
                      <a:pPr algn="ctr">
                        <a:lnSpc>
                          <a:spcPct val="100000"/>
                        </a:lnSpc>
                        <a:spcAft>
                          <a:spcPts val="0"/>
                        </a:spcAft>
                      </a:pPr>
                      <a:r>
                        <a:rPr lang="en-US" sz="1200">
                          <a:solidFill>
                            <a:schemeClr val="tx1"/>
                          </a:solidFill>
                          <a:effectLst/>
                        </a:rPr>
                        <a:t>Azaria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2,34</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1,97</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4,31</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2,41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2,47</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3,09</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2,59</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2,38</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B</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3982900462"/>
                  </a:ext>
                </a:extLst>
              </a:tr>
              <a:tr h="0">
                <a:tc>
                  <a:txBody>
                    <a:bodyPr/>
                    <a:lstStyle/>
                    <a:p>
                      <a:pPr algn="ctr">
                        <a:lnSpc>
                          <a:spcPct val="100000"/>
                        </a:lnSpc>
                        <a:spcAft>
                          <a:spcPts val="0"/>
                        </a:spcAft>
                      </a:pPr>
                      <a:r>
                        <a:rPr lang="en-US" sz="1200">
                          <a:solidFill>
                            <a:schemeClr val="tx1"/>
                          </a:solidFill>
                          <a:effectLst/>
                        </a:rPr>
                        <a:t>Sevastia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1,00</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1,41</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5,94</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1,06</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1,81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1,50</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1,53</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1,22</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156051093"/>
                  </a:ext>
                </a:extLst>
              </a:tr>
              <a:tr h="0">
                <a:tc>
                  <a:txBody>
                    <a:bodyPr/>
                    <a:lstStyle/>
                    <a:p>
                      <a:pPr algn="ctr">
                        <a:lnSpc>
                          <a:spcPct val="100000"/>
                        </a:lnSpc>
                        <a:spcAft>
                          <a:spcPts val="0"/>
                        </a:spcAft>
                      </a:pPr>
                      <a:r>
                        <a:rPr lang="en-US" sz="1200">
                          <a:solidFill>
                            <a:schemeClr val="tx1"/>
                          </a:solidFill>
                          <a:effectLst/>
                        </a:rPr>
                        <a:t>Darilena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1,63</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1,78</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4,69</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1,84</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2,31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2,53</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2,06</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2,13</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B</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532894707"/>
                  </a:ext>
                </a:extLst>
              </a:tr>
              <a:tr h="0">
                <a:tc>
                  <a:txBody>
                    <a:bodyPr/>
                    <a:lstStyle/>
                    <a:p>
                      <a:pPr algn="ctr">
                        <a:lnSpc>
                          <a:spcPct val="100000"/>
                        </a:lnSpc>
                        <a:spcAft>
                          <a:spcPts val="0"/>
                        </a:spcAft>
                      </a:pPr>
                      <a:r>
                        <a:rPr lang="en-US" sz="1200">
                          <a:solidFill>
                            <a:schemeClr val="tx1"/>
                          </a:solidFill>
                          <a:effectLst/>
                        </a:rPr>
                        <a:t>Asinaria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1,19</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1,78</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5,63</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1,31</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1,81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2,44</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2,31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1,88</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A/B</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475652537"/>
                  </a:ext>
                </a:extLst>
              </a:tr>
              <a:tr h="0">
                <a:tc>
                  <a:txBody>
                    <a:bodyPr/>
                    <a:lstStyle/>
                    <a:p>
                      <a:pPr algn="ctr">
                        <a:lnSpc>
                          <a:spcPct val="100000"/>
                        </a:lnSpc>
                        <a:spcAft>
                          <a:spcPts val="0"/>
                        </a:spcAft>
                      </a:pPr>
                      <a:r>
                        <a:rPr lang="en-US" sz="1200">
                          <a:solidFill>
                            <a:schemeClr val="tx1"/>
                          </a:solidFill>
                          <a:effectLst/>
                        </a:rPr>
                        <a:t>Cezarina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1,06</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1,94</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4,88</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1,06</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2,06</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1,81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1,63</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1,34</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A/B</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516739839"/>
                  </a:ext>
                </a:extLst>
              </a:tr>
              <a:tr h="0">
                <a:tc>
                  <a:txBody>
                    <a:bodyPr/>
                    <a:lstStyle/>
                    <a:p>
                      <a:pPr algn="ctr">
                        <a:lnSpc>
                          <a:spcPct val="100000"/>
                        </a:lnSpc>
                        <a:spcAft>
                          <a:spcPts val="0"/>
                        </a:spcAft>
                      </a:pPr>
                      <a:r>
                        <a:rPr lang="en-US" sz="1200">
                          <a:solidFill>
                            <a:schemeClr val="tx1"/>
                          </a:solidFill>
                          <a:effectLst/>
                        </a:rPr>
                        <a:t>Ervant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1,28</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1,31</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3,88</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1,31</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2,22</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2,31</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2,09</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1,34</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A/B</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973382334"/>
                  </a:ext>
                </a:extLst>
              </a:tr>
              <a:tr h="0">
                <a:tc>
                  <a:txBody>
                    <a:bodyPr/>
                    <a:lstStyle/>
                    <a:p>
                      <a:pPr algn="ctr">
                        <a:lnSpc>
                          <a:spcPct val="100000"/>
                        </a:lnSpc>
                        <a:spcAft>
                          <a:spcPts val="0"/>
                        </a:spcAft>
                      </a:pPr>
                      <a:r>
                        <a:rPr lang="en-US" sz="1200" dirty="0">
                          <a:solidFill>
                            <a:schemeClr val="tx1"/>
                          </a:solidFill>
                          <a:effectLst/>
                        </a:rPr>
                        <a:t>Foresta</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1,13</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2,03</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5,63</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1,31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1,81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a:solidFill>
                            <a:schemeClr val="tx1"/>
                          </a:solidFill>
                          <a:effectLst/>
                        </a:rPr>
                        <a:t>1,50</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1,53</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1,22</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0000"/>
                        </a:lnSpc>
                        <a:spcAft>
                          <a:spcPts val="0"/>
                        </a:spcAft>
                      </a:pPr>
                      <a:r>
                        <a:rPr lang="en-US" sz="1200" dirty="0">
                          <a:solidFill>
                            <a:schemeClr val="tx1"/>
                          </a:solidFill>
                          <a:effectLst/>
                        </a:rPr>
                        <a:t>A</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66450114"/>
                  </a:ext>
                </a:extLst>
              </a:tr>
            </a:tbl>
          </a:graphicData>
        </a:graphic>
      </p:graphicFrame>
      <p:graphicFrame>
        <p:nvGraphicFramePr>
          <p:cNvPr id="30" name="Tabel 29">
            <a:extLst>
              <a:ext uri="{FF2B5EF4-FFF2-40B4-BE49-F238E27FC236}">
                <a16:creationId xmlns:a16="http://schemas.microsoft.com/office/drawing/2014/main" id="{57F8BFDE-4EB4-20C6-EDD9-CC12C34B88B6}"/>
              </a:ext>
            </a:extLst>
          </p:cNvPr>
          <p:cNvGraphicFramePr>
            <a:graphicFrameLocks noGrp="1"/>
          </p:cNvGraphicFramePr>
          <p:nvPr>
            <p:extLst>
              <p:ext uri="{D42A27DB-BD31-4B8C-83A1-F6EECF244321}">
                <p14:modId xmlns:p14="http://schemas.microsoft.com/office/powerpoint/2010/main" val="187632019"/>
              </p:ext>
            </p:extLst>
          </p:nvPr>
        </p:nvGraphicFramePr>
        <p:xfrm>
          <a:off x="6047526" y="6132427"/>
          <a:ext cx="2986832" cy="4182491"/>
        </p:xfrm>
        <a:graphic>
          <a:graphicData uri="http://schemas.openxmlformats.org/drawingml/2006/table">
            <a:tbl>
              <a:tblPr firstRow="1" firstCol="1" bandRow="1">
                <a:tableStyleId>{5C22544A-7EE6-4342-B048-85BDC9FD1C3A}</a:tableStyleId>
              </a:tblPr>
              <a:tblGrid>
                <a:gridCol w="1181100">
                  <a:extLst>
                    <a:ext uri="{9D8B030D-6E8A-4147-A177-3AD203B41FA5}">
                      <a16:colId xmlns:a16="http://schemas.microsoft.com/office/drawing/2014/main" val="1298034121"/>
                    </a:ext>
                  </a:extLst>
                </a:gridCol>
                <a:gridCol w="857250">
                  <a:extLst>
                    <a:ext uri="{9D8B030D-6E8A-4147-A177-3AD203B41FA5}">
                      <a16:colId xmlns:a16="http://schemas.microsoft.com/office/drawing/2014/main" val="3094299673"/>
                    </a:ext>
                  </a:extLst>
                </a:gridCol>
                <a:gridCol w="948482">
                  <a:extLst>
                    <a:ext uri="{9D8B030D-6E8A-4147-A177-3AD203B41FA5}">
                      <a16:colId xmlns:a16="http://schemas.microsoft.com/office/drawing/2014/main" val="3856847686"/>
                    </a:ext>
                  </a:extLst>
                </a:gridCol>
              </a:tblGrid>
              <a:tr h="0">
                <a:tc>
                  <a:txBody>
                    <a:bodyPr/>
                    <a:lstStyle/>
                    <a:p>
                      <a:pPr algn="ctr">
                        <a:lnSpc>
                          <a:spcPct val="115000"/>
                        </a:lnSpc>
                        <a:spcAft>
                          <a:spcPts val="1000"/>
                        </a:spcAft>
                      </a:pPr>
                      <a:r>
                        <a:rPr lang="en-US" sz="1200" dirty="0">
                          <a:solidFill>
                            <a:schemeClr val="tx1"/>
                          </a:solidFill>
                          <a:effectLst/>
                        </a:rPr>
                        <a:t>Variety</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Production (t/ha)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Difference from the witness (%)</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3586963709"/>
                  </a:ext>
                </a:extLst>
              </a:tr>
              <a:tr h="0">
                <a:tc>
                  <a:txBody>
                    <a:bodyPr/>
                    <a:lstStyle/>
                    <a:p>
                      <a:pPr>
                        <a:lnSpc>
                          <a:spcPct val="115000"/>
                        </a:lnSpc>
                        <a:spcAft>
                          <a:spcPts val="1000"/>
                        </a:spcAft>
                      </a:pPr>
                      <a:r>
                        <a:rPr lang="en-US" sz="1200" dirty="0">
                          <a:solidFill>
                            <a:schemeClr val="tx1"/>
                          </a:solidFill>
                          <a:effectLst/>
                        </a:rPr>
                        <a:t>Brasovia</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33,88</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114,86</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490013375"/>
                  </a:ext>
                </a:extLst>
              </a:tr>
              <a:tr h="0">
                <a:tc>
                  <a:txBody>
                    <a:bodyPr/>
                    <a:lstStyle/>
                    <a:p>
                      <a:pPr>
                        <a:lnSpc>
                          <a:spcPct val="115000"/>
                        </a:lnSpc>
                        <a:spcAft>
                          <a:spcPts val="1000"/>
                        </a:spcAft>
                      </a:pPr>
                      <a:r>
                        <a:rPr lang="en-US" sz="1200" dirty="0">
                          <a:solidFill>
                            <a:schemeClr val="tx1"/>
                          </a:solidFill>
                          <a:effectLst/>
                        </a:rPr>
                        <a:t>Castrum</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33,54</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113,71</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0677492"/>
                  </a:ext>
                </a:extLst>
              </a:tr>
              <a:tr h="0">
                <a:tc>
                  <a:txBody>
                    <a:bodyPr/>
                    <a:lstStyle/>
                    <a:p>
                      <a:pPr>
                        <a:lnSpc>
                          <a:spcPct val="115000"/>
                        </a:lnSpc>
                        <a:spcAft>
                          <a:spcPts val="1000"/>
                        </a:spcAft>
                      </a:pPr>
                      <a:r>
                        <a:rPr lang="en-US" sz="1200">
                          <a:solidFill>
                            <a:schemeClr val="tx1"/>
                          </a:solidFill>
                          <a:effectLst/>
                        </a:rPr>
                        <a:t>Marvis</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30,81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104,43</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566300645"/>
                  </a:ext>
                </a:extLst>
              </a:tr>
              <a:tr h="0">
                <a:tc>
                  <a:txBody>
                    <a:bodyPr/>
                    <a:lstStyle/>
                    <a:p>
                      <a:pPr>
                        <a:lnSpc>
                          <a:spcPct val="115000"/>
                        </a:lnSpc>
                        <a:spcAft>
                          <a:spcPts val="1000"/>
                        </a:spcAft>
                      </a:pPr>
                      <a:r>
                        <a:rPr lang="en-US" sz="1200">
                          <a:solidFill>
                            <a:schemeClr val="tx1"/>
                          </a:solidFill>
                          <a:effectLst/>
                        </a:rPr>
                        <a:t>Sarmis</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31,41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106,48</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218748990"/>
                  </a:ext>
                </a:extLst>
              </a:tr>
              <a:tr h="0">
                <a:tc>
                  <a:txBody>
                    <a:bodyPr/>
                    <a:lstStyle/>
                    <a:p>
                      <a:pPr>
                        <a:lnSpc>
                          <a:spcPct val="115000"/>
                        </a:lnSpc>
                        <a:spcAft>
                          <a:spcPts val="1000"/>
                        </a:spcAft>
                      </a:pPr>
                      <a:r>
                        <a:rPr lang="en-US" sz="1200" dirty="0">
                          <a:solidFill>
                            <a:schemeClr val="tx1"/>
                          </a:solidFill>
                          <a:effectLst/>
                        </a:rPr>
                        <a:t>Magic (witness)</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29,50</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100</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677702005"/>
                  </a:ext>
                </a:extLst>
              </a:tr>
              <a:tr h="0">
                <a:tc>
                  <a:txBody>
                    <a:bodyPr/>
                    <a:lstStyle/>
                    <a:p>
                      <a:pPr>
                        <a:lnSpc>
                          <a:spcPct val="115000"/>
                        </a:lnSpc>
                        <a:spcAft>
                          <a:spcPts val="1000"/>
                        </a:spcAft>
                      </a:pPr>
                      <a:r>
                        <a:rPr lang="en-US" sz="1200">
                          <a:solidFill>
                            <a:schemeClr val="tx1"/>
                          </a:solidFill>
                          <a:effectLst/>
                        </a:rPr>
                        <a:t>Cosiana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33,91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101,49</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702791162"/>
                  </a:ext>
                </a:extLst>
              </a:tr>
              <a:tr h="0">
                <a:tc>
                  <a:txBody>
                    <a:bodyPr/>
                    <a:lstStyle/>
                    <a:p>
                      <a:pPr>
                        <a:lnSpc>
                          <a:spcPct val="115000"/>
                        </a:lnSpc>
                        <a:spcAft>
                          <a:spcPts val="1000"/>
                        </a:spcAft>
                      </a:pPr>
                      <a:r>
                        <a:rPr lang="en-US" sz="1200">
                          <a:solidFill>
                            <a:schemeClr val="tx1"/>
                          </a:solidFill>
                          <a:effectLst/>
                        </a:rPr>
                        <a:t>Sante (witness)</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33,41</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100</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866501600"/>
                  </a:ext>
                </a:extLst>
              </a:tr>
              <a:tr h="0">
                <a:tc>
                  <a:txBody>
                    <a:bodyPr/>
                    <a:lstStyle/>
                    <a:p>
                      <a:pPr>
                        <a:lnSpc>
                          <a:spcPct val="115000"/>
                        </a:lnSpc>
                        <a:spcAft>
                          <a:spcPts val="1000"/>
                        </a:spcAft>
                      </a:pPr>
                      <a:r>
                        <a:rPr lang="en-US" sz="1200">
                          <a:solidFill>
                            <a:schemeClr val="tx1"/>
                          </a:solidFill>
                          <a:effectLst/>
                        </a:rPr>
                        <a:t>Azaria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38,83</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107,35</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06153916"/>
                  </a:ext>
                </a:extLst>
              </a:tr>
              <a:tr h="0">
                <a:tc>
                  <a:txBody>
                    <a:bodyPr/>
                    <a:lstStyle/>
                    <a:p>
                      <a:pPr>
                        <a:lnSpc>
                          <a:spcPct val="115000"/>
                        </a:lnSpc>
                        <a:spcAft>
                          <a:spcPts val="1000"/>
                        </a:spcAft>
                      </a:pPr>
                      <a:r>
                        <a:rPr lang="en-US" sz="1200">
                          <a:solidFill>
                            <a:schemeClr val="tx1"/>
                          </a:solidFill>
                          <a:effectLst/>
                        </a:rPr>
                        <a:t>Darilena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38,52</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106,50</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30754056"/>
                  </a:ext>
                </a:extLst>
              </a:tr>
              <a:tr h="0">
                <a:tc>
                  <a:txBody>
                    <a:bodyPr/>
                    <a:lstStyle/>
                    <a:p>
                      <a:pPr>
                        <a:lnSpc>
                          <a:spcPct val="115000"/>
                        </a:lnSpc>
                        <a:spcAft>
                          <a:spcPts val="1000"/>
                        </a:spcAft>
                      </a:pPr>
                      <a:r>
                        <a:rPr lang="en-US" sz="1200">
                          <a:solidFill>
                            <a:schemeClr val="tx1"/>
                          </a:solidFill>
                          <a:effectLst/>
                        </a:rPr>
                        <a:t>Asinaria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36,72</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101,54</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300785886"/>
                  </a:ext>
                </a:extLst>
              </a:tr>
              <a:tr h="0">
                <a:tc>
                  <a:txBody>
                    <a:bodyPr/>
                    <a:lstStyle/>
                    <a:p>
                      <a:pPr>
                        <a:lnSpc>
                          <a:spcPct val="115000"/>
                        </a:lnSpc>
                        <a:spcAft>
                          <a:spcPts val="1000"/>
                        </a:spcAft>
                      </a:pPr>
                      <a:r>
                        <a:rPr lang="en-US" sz="1200">
                          <a:solidFill>
                            <a:schemeClr val="tx1"/>
                          </a:solidFill>
                          <a:effectLst/>
                        </a:rPr>
                        <a:t>Roclas (witness)</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36,17</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100</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049951109"/>
                  </a:ext>
                </a:extLst>
              </a:tr>
              <a:tr h="0">
                <a:tc>
                  <a:txBody>
                    <a:bodyPr/>
                    <a:lstStyle/>
                    <a:p>
                      <a:pPr>
                        <a:lnSpc>
                          <a:spcPct val="115000"/>
                        </a:lnSpc>
                        <a:spcAft>
                          <a:spcPts val="1000"/>
                        </a:spcAft>
                      </a:pPr>
                      <a:r>
                        <a:rPr lang="en-US" sz="1200">
                          <a:solidFill>
                            <a:schemeClr val="tx1"/>
                          </a:solidFill>
                          <a:effectLst/>
                        </a:rPr>
                        <a:t>Sevastia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36,17</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101,38</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840515426"/>
                  </a:ext>
                </a:extLst>
              </a:tr>
              <a:tr h="0">
                <a:tc>
                  <a:txBody>
                    <a:bodyPr/>
                    <a:lstStyle/>
                    <a:p>
                      <a:pPr>
                        <a:lnSpc>
                          <a:spcPct val="115000"/>
                        </a:lnSpc>
                        <a:spcAft>
                          <a:spcPts val="1000"/>
                        </a:spcAft>
                      </a:pPr>
                      <a:r>
                        <a:rPr lang="en-US" sz="1200">
                          <a:solidFill>
                            <a:schemeClr val="tx1"/>
                          </a:solidFill>
                          <a:effectLst/>
                        </a:rPr>
                        <a:t>Roclas (witness)</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35,55</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100</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591499085"/>
                  </a:ext>
                </a:extLst>
              </a:tr>
              <a:tr h="0">
                <a:tc>
                  <a:txBody>
                    <a:bodyPr/>
                    <a:lstStyle/>
                    <a:p>
                      <a:pPr>
                        <a:lnSpc>
                          <a:spcPct val="115000"/>
                        </a:lnSpc>
                        <a:spcAft>
                          <a:spcPts val="1000"/>
                        </a:spcAft>
                      </a:pPr>
                      <a:r>
                        <a:rPr lang="en-US" sz="1200">
                          <a:solidFill>
                            <a:schemeClr val="tx1"/>
                          </a:solidFill>
                          <a:effectLst/>
                        </a:rPr>
                        <a:t>Cezarina</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45,58</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116,16</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4006902281"/>
                  </a:ext>
                </a:extLst>
              </a:tr>
              <a:tr h="0">
                <a:tc>
                  <a:txBody>
                    <a:bodyPr/>
                    <a:lstStyle/>
                    <a:p>
                      <a:pPr>
                        <a:lnSpc>
                          <a:spcPct val="115000"/>
                        </a:lnSpc>
                        <a:spcAft>
                          <a:spcPts val="1000"/>
                        </a:spcAft>
                      </a:pPr>
                      <a:r>
                        <a:rPr lang="en-US" sz="1200">
                          <a:solidFill>
                            <a:schemeClr val="tx1"/>
                          </a:solidFill>
                          <a:effectLst/>
                        </a:rPr>
                        <a:t>Ervant</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45,98</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117,18</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400566919"/>
                  </a:ext>
                </a:extLst>
              </a:tr>
              <a:tr h="0">
                <a:tc>
                  <a:txBody>
                    <a:bodyPr/>
                    <a:lstStyle/>
                    <a:p>
                      <a:pPr>
                        <a:lnSpc>
                          <a:spcPct val="115000"/>
                        </a:lnSpc>
                        <a:spcAft>
                          <a:spcPts val="1000"/>
                        </a:spcAft>
                      </a:pPr>
                      <a:r>
                        <a:rPr lang="en-US" sz="1200">
                          <a:solidFill>
                            <a:schemeClr val="tx1"/>
                          </a:solidFill>
                          <a:effectLst/>
                        </a:rPr>
                        <a:t>Roclas (witness)</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39,24</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100</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781670068"/>
                  </a:ext>
                </a:extLst>
              </a:tr>
              <a:tr h="0">
                <a:tc>
                  <a:txBody>
                    <a:bodyPr/>
                    <a:lstStyle/>
                    <a:p>
                      <a:pPr>
                        <a:lnSpc>
                          <a:spcPct val="115000"/>
                        </a:lnSpc>
                        <a:spcAft>
                          <a:spcPts val="1000"/>
                        </a:spcAft>
                      </a:pPr>
                      <a:r>
                        <a:rPr lang="en-US" sz="1200" dirty="0">
                          <a:solidFill>
                            <a:schemeClr val="tx1"/>
                          </a:solidFill>
                          <a:effectLst/>
                        </a:rPr>
                        <a:t>Foresta</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38,14</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110,10</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407266486"/>
                  </a:ext>
                </a:extLst>
              </a:tr>
              <a:tr h="0">
                <a:tc>
                  <a:txBody>
                    <a:bodyPr/>
                    <a:lstStyle/>
                    <a:p>
                      <a:pPr>
                        <a:lnSpc>
                          <a:spcPct val="115000"/>
                        </a:lnSpc>
                        <a:spcAft>
                          <a:spcPts val="1000"/>
                        </a:spcAft>
                      </a:pPr>
                      <a:r>
                        <a:rPr lang="en-US" sz="1200">
                          <a:solidFill>
                            <a:schemeClr val="tx1"/>
                          </a:solidFill>
                          <a:effectLst/>
                        </a:rPr>
                        <a:t>Roclas (witness)</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a:solidFill>
                            <a:schemeClr val="tx1"/>
                          </a:solidFill>
                          <a:effectLst/>
                        </a:rPr>
                        <a:t>34,33</a:t>
                      </a:r>
                      <a:endParaRPr lang="ro-R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en-US" sz="1200" dirty="0">
                          <a:solidFill>
                            <a:schemeClr val="tx1"/>
                          </a:solidFill>
                          <a:effectLst/>
                        </a:rPr>
                        <a:t>100</a:t>
                      </a:r>
                      <a:endParaRPr lang="ro-R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667941754"/>
                  </a:ext>
                </a:extLst>
              </a:tr>
            </a:tbl>
          </a:graphicData>
        </a:graphic>
      </p:graphicFrame>
      <p:pic>
        <p:nvPicPr>
          <p:cNvPr id="31" name="Imagine 30">
            <a:extLst>
              <a:ext uri="{FF2B5EF4-FFF2-40B4-BE49-F238E27FC236}">
                <a16:creationId xmlns:a16="http://schemas.microsoft.com/office/drawing/2014/main" id="{C598A3CE-142C-1B6F-27B3-D1F094DA3E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2213" t="70984" r="2502" b="849"/>
          <a:stretch/>
        </p:blipFill>
        <p:spPr>
          <a:xfrm>
            <a:off x="4216706" y="11513479"/>
            <a:ext cx="876926" cy="1504085"/>
          </a:xfrm>
          <a:prstGeom prst="rect">
            <a:avLst/>
          </a:prstGeom>
        </p:spPr>
      </p:pic>
      <p:pic>
        <p:nvPicPr>
          <p:cNvPr id="32" name="Imagine 31">
            <a:extLst>
              <a:ext uri="{FF2B5EF4-FFF2-40B4-BE49-F238E27FC236}">
                <a16:creationId xmlns:a16="http://schemas.microsoft.com/office/drawing/2014/main" id="{32A956AD-095F-D108-726B-81943E12C7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463" t="8739" r="2259" b="60652"/>
          <a:stretch/>
        </p:blipFill>
        <p:spPr>
          <a:xfrm>
            <a:off x="157081" y="11519108"/>
            <a:ext cx="876926" cy="1498457"/>
          </a:xfrm>
          <a:prstGeom prst="rect">
            <a:avLst/>
          </a:prstGeom>
        </p:spPr>
      </p:pic>
      <p:pic>
        <p:nvPicPr>
          <p:cNvPr id="33" name="Imagine 32">
            <a:extLst>
              <a:ext uri="{FF2B5EF4-FFF2-40B4-BE49-F238E27FC236}">
                <a16:creationId xmlns:a16="http://schemas.microsoft.com/office/drawing/2014/main" id="{96F4F4E3-3D31-10DD-C635-54751EF1649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28" t="40354" r="71055" b="29548"/>
          <a:stretch/>
        </p:blipFill>
        <p:spPr>
          <a:xfrm>
            <a:off x="3058571" y="11502075"/>
            <a:ext cx="876926" cy="1504084"/>
          </a:xfrm>
          <a:prstGeom prst="rect">
            <a:avLst/>
          </a:prstGeom>
        </p:spPr>
      </p:pic>
      <p:pic>
        <p:nvPicPr>
          <p:cNvPr id="34" name="Imagine 33">
            <a:extLst>
              <a:ext uri="{FF2B5EF4-FFF2-40B4-BE49-F238E27FC236}">
                <a16:creationId xmlns:a16="http://schemas.microsoft.com/office/drawing/2014/main" id="{233D38AB-8D02-F0EA-B43E-E5FC66127E7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83" t="8677" r="71055" b="60511"/>
          <a:stretch/>
        </p:blipFill>
        <p:spPr>
          <a:xfrm>
            <a:off x="1023509" y="11519109"/>
            <a:ext cx="876926" cy="1492678"/>
          </a:xfrm>
          <a:prstGeom prst="rect">
            <a:avLst/>
          </a:prstGeom>
        </p:spPr>
      </p:pic>
      <p:sp>
        <p:nvSpPr>
          <p:cNvPr id="35" name="CasetăText 34">
            <a:extLst>
              <a:ext uri="{FF2B5EF4-FFF2-40B4-BE49-F238E27FC236}">
                <a16:creationId xmlns:a16="http://schemas.microsoft.com/office/drawing/2014/main" id="{39967EF1-A4DD-250B-03AE-0E6721635598}"/>
              </a:ext>
            </a:extLst>
          </p:cNvPr>
          <p:cNvSpPr txBox="1"/>
          <p:nvPr/>
        </p:nvSpPr>
        <p:spPr>
          <a:xfrm>
            <a:off x="369576" y="11763388"/>
            <a:ext cx="302098" cy="123111"/>
          </a:xfrm>
          <a:prstGeom prst="rect">
            <a:avLst/>
          </a:prstGeom>
          <a:noFill/>
        </p:spPr>
        <p:txBody>
          <a:bodyPr wrap="square">
            <a:spAutoFit/>
          </a:bodyPr>
          <a:lstStyle/>
          <a:p>
            <a:r>
              <a:rPr lang="ro-RO" sz="200" b="1" dirty="0">
                <a:solidFill>
                  <a:srgbClr val="7030A0"/>
                </a:solidFill>
              </a:rPr>
              <a:t>BRAȘOVIA</a:t>
            </a:r>
          </a:p>
        </p:txBody>
      </p:sp>
      <p:sp>
        <p:nvSpPr>
          <p:cNvPr id="36" name="CasetăText 35">
            <a:extLst>
              <a:ext uri="{FF2B5EF4-FFF2-40B4-BE49-F238E27FC236}">
                <a16:creationId xmlns:a16="http://schemas.microsoft.com/office/drawing/2014/main" id="{F301F3B2-5D33-232A-BCA5-ADABA457EB70}"/>
              </a:ext>
            </a:extLst>
          </p:cNvPr>
          <p:cNvSpPr txBox="1"/>
          <p:nvPr/>
        </p:nvSpPr>
        <p:spPr>
          <a:xfrm>
            <a:off x="2426386" y="11763387"/>
            <a:ext cx="299318" cy="123111"/>
          </a:xfrm>
          <a:prstGeom prst="rect">
            <a:avLst/>
          </a:prstGeom>
          <a:noFill/>
        </p:spPr>
        <p:txBody>
          <a:bodyPr wrap="square">
            <a:spAutoFit/>
          </a:bodyPr>
          <a:lstStyle/>
          <a:p>
            <a:r>
              <a:rPr lang="ro-RO" sz="200" b="1" dirty="0">
                <a:solidFill>
                  <a:srgbClr val="7030A0"/>
                </a:solidFill>
              </a:rPr>
              <a:t>COSIANA</a:t>
            </a:r>
          </a:p>
        </p:txBody>
      </p:sp>
      <p:sp>
        <p:nvSpPr>
          <p:cNvPr id="17" name="CasetăText 16">
            <a:extLst>
              <a:ext uri="{FF2B5EF4-FFF2-40B4-BE49-F238E27FC236}">
                <a16:creationId xmlns:a16="http://schemas.microsoft.com/office/drawing/2014/main" id="{B51D6908-2839-4B19-36AD-E0A541DDF8A6}"/>
              </a:ext>
            </a:extLst>
          </p:cNvPr>
          <p:cNvSpPr txBox="1"/>
          <p:nvPr/>
        </p:nvSpPr>
        <p:spPr>
          <a:xfrm>
            <a:off x="124296" y="5393472"/>
            <a:ext cx="5838501" cy="307777"/>
          </a:xfrm>
          <a:prstGeom prst="rect">
            <a:avLst/>
          </a:prstGeom>
          <a:noFill/>
        </p:spPr>
        <p:txBody>
          <a:bodyPr wrap="square">
            <a:spAutoFit/>
          </a:bodyPr>
          <a:lstStyle/>
          <a:p>
            <a:pPr algn="just"/>
            <a:r>
              <a:rPr lang="en-US" sz="1400" b="1" dirty="0">
                <a:solidFill>
                  <a:schemeClr val="accent6">
                    <a:lumMod val="50000"/>
                  </a:schemeClr>
                </a:solidFill>
              </a:rPr>
              <a:t>Table 1. Evaluation of varieties resistance to PVY, PLRV and potato late blight</a:t>
            </a:r>
          </a:p>
        </p:txBody>
      </p:sp>
      <p:sp>
        <p:nvSpPr>
          <p:cNvPr id="20" name="CasetăText 19">
            <a:extLst>
              <a:ext uri="{FF2B5EF4-FFF2-40B4-BE49-F238E27FC236}">
                <a16:creationId xmlns:a16="http://schemas.microsoft.com/office/drawing/2014/main" id="{B632A277-E3EF-3DEE-EE83-14A055F4F5D1}"/>
              </a:ext>
            </a:extLst>
          </p:cNvPr>
          <p:cNvSpPr txBox="1"/>
          <p:nvPr/>
        </p:nvSpPr>
        <p:spPr>
          <a:xfrm>
            <a:off x="124296" y="8392982"/>
            <a:ext cx="4510863" cy="307777"/>
          </a:xfrm>
          <a:prstGeom prst="rect">
            <a:avLst/>
          </a:prstGeom>
          <a:noFill/>
        </p:spPr>
        <p:txBody>
          <a:bodyPr wrap="square">
            <a:spAutoFit/>
          </a:bodyPr>
          <a:lstStyle/>
          <a:p>
            <a:pPr algn="just"/>
            <a:r>
              <a:rPr lang="en-US" sz="1400" b="1">
                <a:solidFill>
                  <a:schemeClr val="accent6">
                    <a:lumMod val="50000"/>
                  </a:schemeClr>
                </a:solidFill>
              </a:rPr>
              <a:t>Table 2. </a:t>
            </a:r>
            <a:r>
              <a:rPr lang="en-US" sz="1400" b="1" dirty="0">
                <a:solidFill>
                  <a:schemeClr val="accent6">
                    <a:lumMod val="50000"/>
                  </a:schemeClr>
                </a:solidFill>
              </a:rPr>
              <a:t>The culinary quality of the varieties (Brasov, 2020)</a:t>
            </a:r>
          </a:p>
        </p:txBody>
      </p:sp>
      <p:sp>
        <p:nvSpPr>
          <p:cNvPr id="23" name="CasetăText 22">
            <a:extLst>
              <a:ext uri="{FF2B5EF4-FFF2-40B4-BE49-F238E27FC236}">
                <a16:creationId xmlns:a16="http://schemas.microsoft.com/office/drawing/2014/main" id="{664BE8D9-F0DB-B600-5EBA-085FEB7908DD}"/>
              </a:ext>
            </a:extLst>
          </p:cNvPr>
          <p:cNvSpPr txBox="1"/>
          <p:nvPr/>
        </p:nvSpPr>
        <p:spPr>
          <a:xfrm>
            <a:off x="6190729" y="5355000"/>
            <a:ext cx="2780896" cy="738664"/>
          </a:xfrm>
          <a:prstGeom prst="rect">
            <a:avLst/>
          </a:prstGeom>
          <a:noFill/>
        </p:spPr>
        <p:txBody>
          <a:bodyPr wrap="square">
            <a:spAutoFit/>
          </a:bodyPr>
          <a:lstStyle/>
          <a:p>
            <a:pPr algn="just"/>
            <a:r>
              <a:rPr lang="en-US" sz="1400" b="1">
                <a:solidFill>
                  <a:schemeClr val="accent6">
                    <a:lumMod val="50000"/>
                  </a:schemeClr>
                </a:solidFill>
              </a:rPr>
              <a:t>Table 3. </a:t>
            </a:r>
            <a:r>
              <a:rPr lang="en-US" sz="1400" b="1" dirty="0">
                <a:solidFill>
                  <a:schemeClr val="accent6">
                    <a:lumMod val="50000"/>
                  </a:schemeClr>
                </a:solidFill>
              </a:rPr>
              <a:t>The average productions</a:t>
            </a:r>
            <a:r>
              <a:rPr lang="ro-RO" sz="1400" b="1" dirty="0">
                <a:solidFill>
                  <a:schemeClr val="accent6">
                    <a:lumMod val="50000"/>
                  </a:schemeClr>
                </a:solidFill>
              </a:rPr>
              <a:t> </a:t>
            </a:r>
            <a:r>
              <a:rPr lang="en-US" sz="1400" b="1" dirty="0">
                <a:solidFill>
                  <a:schemeClr val="accent6">
                    <a:lumMod val="50000"/>
                  </a:schemeClr>
                </a:solidFill>
              </a:rPr>
              <a:t>of NIRDPSB Brasov </a:t>
            </a:r>
            <a:endParaRPr lang="ro-RO" sz="1400" b="1" dirty="0">
              <a:solidFill>
                <a:schemeClr val="accent6">
                  <a:lumMod val="50000"/>
                </a:schemeClr>
              </a:solidFill>
            </a:endParaRPr>
          </a:p>
          <a:p>
            <a:pPr algn="just"/>
            <a:r>
              <a:rPr lang="en-US" sz="1400" b="1" dirty="0">
                <a:solidFill>
                  <a:schemeClr val="accent6">
                    <a:lumMod val="50000"/>
                  </a:schemeClr>
                </a:solidFill>
              </a:rPr>
              <a:t>varieties in the SITRV network</a:t>
            </a:r>
            <a:endParaRPr lang="ro-RO" sz="1400" b="1" dirty="0">
              <a:solidFill>
                <a:schemeClr val="accent6">
                  <a:lumMod val="50000"/>
                </a:schemeClr>
              </a:solidFill>
            </a:endParaRPr>
          </a:p>
        </p:txBody>
      </p:sp>
      <p:pic>
        <p:nvPicPr>
          <p:cNvPr id="27" name="Imagine 26">
            <a:extLst>
              <a:ext uri="{FF2B5EF4-FFF2-40B4-BE49-F238E27FC236}">
                <a16:creationId xmlns:a16="http://schemas.microsoft.com/office/drawing/2014/main" id="{2F5A6E77-DDCB-827F-0268-F700F54289D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9185"/>
          <a:stretch/>
        </p:blipFill>
        <p:spPr>
          <a:xfrm>
            <a:off x="6047420" y="10427855"/>
            <a:ext cx="2986832" cy="2583931"/>
          </a:xfrm>
          <a:prstGeom prst="rect">
            <a:avLst/>
          </a:prstGeom>
        </p:spPr>
      </p:pic>
      <p:sp>
        <p:nvSpPr>
          <p:cNvPr id="38" name="CasetăText 37">
            <a:extLst>
              <a:ext uri="{FF2B5EF4-FFF2-40B4-BE49-F238E27FC236}">
                <a16:creationId xmlns:a16="http://schemas.microsoft.com/office/drawing/2014/main" id="{0E5342CE-0CC7-98FE-82D4-CBE2F8F03808}"/>
              </a:ext>
            </a:extLst>
          </p:cNvPr>
          <p:cNvSpPr txBox="1"/>
          <p:nvPr/>
        </p:nvSpPr>
        <p:spPr>
          <a:xfrm>
            <a:off x="2426386" y="12147811"/>
            <a:ext cx="299318" cy="123111"/>
          </a:xfrm>
          <a:prstGeom prst="rect">
            <a:avLst/>
          </a:prstGeom>
          <a:noFill/>
        </p:spPr>
        <p:txBody>
          <a:bodyPr wrap="square">
            <a:spAutoFit/>
          </a:bodyPr>
          <a:lstStyle/>
          <a:p>
            <a:r>
              <a:rPr lang="ro-RO" sz="200" b="1" dirty="0">
                <a:solidFill>
                  <a:srgbClr val="7030A0"/>
                </a:solidFill>
              </a:rPr>
              <a:t>SEVASTIA</a:t>
            </a:r>
          </a:p>
        </p:txBody>
      </p:sp>
      <p:sp>
        <p:nvSpPr>
          <p:cNvPr id="39" name="CasetăText 38">
            <a:extLst>
              <a:ext uri="{FF2B5EF4-FFF2-40B4-BE49-F238E27FC236}">
                <a16:creationId xmlns:a16="http://schemas.microsoft.com/office/drawing/2014/main" id="{D89FEB58-EF49-A42E-391A-AC98A44222A6}"/>
              </a:ext>
            </a:extLst>
          </p:cNvPr>
          <p:cNvSpPr txBox="1"/>
          <p:nvPr/>
        </p:nvSpPr>
        <p:spPr>
          <a:xfrm>
            <a:off x="2443161" y="12533267"/>
            <a:ext cx="299318" cy="123111"/>
          </a:xfrm>
          <a:prstGeom prst="rect">
            <a:avLst/>
          </a:prstGeom>
          <a:noFill/>
        </p:spPr>
        <p:txBody>
          <a:bodyPr wrap="square">
            <a:spAutoFit/>
          </a:bodyPr>
          <a:lstStyle/>
          <a:p>
            <a:r>
              <a:rPr lang="ro-RO" sz="200" b="1" dirty="0">
                <a:solidFill>
                  <a:srgbClr val="7030A0"/>
                </a:solidFill>
              </a:rPr>
              <a:t>AZARIA</a:t>
            </a:r>
          </a:p>
        </p:txBody>
      </p:sp>
      <p:sp>
        <p:nvSpPr>
          <p:cNvPr id="40" name="CasetăText 39">
            <a:extLst>
              <a:ext uri="{FF2B5EF4-FFF2-40B4-BE49-F238E27FC236}">
                <a16:creationId xmlns:a16="http://schemas.microsoft.com/office/drawing/2014/main" id="{29A587AE-7760-1FD7-4667-A7B1F4272B16}"/>
              </a:ext>
            </a:extLst>
          </p:cNvPr>
          <p:cNvSpPr txBox="1"/>
          <p:nvPr/>
        </p:nvSpPr>
        <p:spPr>
          <a:xfrm>
            <a:off x="2434829" y="12915356"/>
            <a:ext cx="299318" cy="123111"/>
          </a:xfrm>
          <a:prstGeom prst="rect">
            <a:avLst/>
          </a:prstGeom>
          <a:noFill/>
        </p:spPr>
        <p:txBody>
          <a:bodyPr wrap="square">
            <a:spAutoFit/>
          </a:bodyPr>
          <a:lstStyle/>
          <a:p>
            <a:r>
              <a:rPr lang="ro-RO" sz="200" b="1" dirty="0">
                <a:solidFill>
                  <a:srgbClr val="7030A0"/>
                </a:solidFill>
              </a:rPr>
              <a:t>DARILENA</a:t>
            </a:r>
          </a:p>
        </p:txBody>
      </p:sp>
      <p:sp>
        <p:nvSpPr>
          <p:cNvPr id="41" name="CasetăText 40">
            <a:extLst>
              <a:ext uri="{FF2B5EF4-FFF2-40B4-BE49-F238E27FC236}">
                <a16:creationId xmlns:a16="http://schemas.microsoft.com/office/drawing/2014/main" id="{0769C590-7B7C-411E-410E-8689750B7C50}"/>
              </a:ext>
            </a:extLst>
          </p:cNvPr>
          <p:cNvSpPr txBox="1"/>
          <p:nvPr/>
        </p:nvSpPr>
        <p:spPr>
          <a:xfrm>
            <a:off x="4485500" y="12928969"/>
            <a:ext cx="299318" cy="123111"/>
          </a:xfrm>
          <a:prstGeom prst="rect">
            <a:avLst/>
          </a:prstGeom>
          <a:noFill/>
        </p:spPr>
        <p:txBody>
          <a:bodyPr wrap="square">
            <a:spAutoFit/>
          </a:bodyPr>
          <a:lstStyle/>
          <a:p>
            <a:r>
              <a:rPr lang="ro-RO" sz="200" b="1" dirty="0">
                <a:solidFill>
                  <a:srgbClr val="7030A0"/>
                </a:solidFill>
              </a:rPr>
              <a:t>FORESTA</a:t>
            </a:r>
          </a:p>
        </p:txBody>
      </p:sp>
    </p:spTree>
    <p:extLst>
      <p:ext uri="{BB962C8B-B14F-4D97-AF65-F5344CB8AC3E}">
        <p14:creationId xmlns:p14="http://schemas.microsoft.com/office/powerpoint/2010/main" val="26761496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TotalTime>
  <Words>638</Words>
  <Application>Microsoft Office PowerPoint</Application>
  <PresentationFormat>Custom</PresentationFormat>
  <Paragraphs>276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ACHIEVEMENTS IN THE POTATO BREEDING AT NIRDPSB BRASOV Ștefan Maria, Hermeziu Manuela, Bărăscu Nina, Hermeziu Radu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TITLUL</dc:title>
  <dc:creator>admin</dc:creator>
  <cp:lastModifiedBy>AurelBadiu</cp:lastModifiedBy>
  <cp:revision>15</cp:revision>
  <dcterms:created xsi:type="dcterms:W3CDTF">2024-02-27T07:52:51Z</dcterms:created>
  <dcterms:modified xsi:type="dcterms:W3CDTF">2024-05-11T02:46:27Z</dcterms:modified>
</cp:coreProperties>
</file>