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5">
          <p15:clr>
            <a:srgbClr val="A4A3A4"/>
          </p15:clr>
        </p15:guide>
        <p15:guide id="2" pos="28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6B13"/>
    <a:srgbClr val="588824"/>
    <a:srgbClr val="AC770C"/>
    <a:srgbClr val="563B06"/>
    <a:srgbClr val="F4C566"/>
    <a:srgbClr val="94D050"/>
    <a:srgbClr val="CC9900"/>
    <a:srgbClr val="568424"/>
    <a:srgbClr val="92D050"/>
    <a:srgbClr val="1D8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9296" autoAdjust="0"/>
  </p:normalViewPr>
  <p:slideViewPr>
    <p:cSldViewPr snapToGrid="0">
      <p:cViewPr>
        <p:scale>
          <a:sx n="90" d="100"/>
          <a:sy n="90" d="100"/>
        </p:scale>
        <p:origin x="660" y="-186"/>
      </p:cViewPr>
      <p:guideLst>
        <p:guide orient="horz" pos="4785"/>
        <p:guide pos="28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0">
              <a:srgbClr val="FEE7F2"/>
            </a:gs>
            <a:gs pos="20000">
              <a:srgbClr val="FAC77D"/>
            </a:gs>
            <a:gs pos="100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4815" y="1611086"/>
            <a:ext cx="9215328" cy="540423"/>
          </a:xfrm>
        </p:spPr>
        <p:txBody>
          <a:bodyPr anchor="t">
            <a:noAutofit/>
          </a:bodyPr>
          <a:lstStyle/>
          <a:p>
            <a:r>
              <a:rPr lang="en-US" sz="1900" b="1" dirty="0">
                <a:solidFill>
                  <a:srgbClr val="156B13"/>
                </a:solidFill>
                <a:cs typeface="Times New Roman" pitchFamily="18" charset="0"/>
              </a:rPr>
              <a:t>EXPERIMENTING  NEW TECHNOLOGICAL OPTIONS REGARDING THE ACCLIMATIZATION OF POTATO MICROPLANTS AND THE PRODUCTION OF MINITUBERS IN A PROTECTED SPACE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-113277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3051" y="1567543"/>
            <a:ext cx="8727749" cy="2165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199842"/>
            <a:ext cx="6885385" cy="817013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pPr>
              <a:lnSpc>
                <a:spcPct val="70000"/>
              </a:lnSpc>
            </a:pPr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70001" y="887867"/>
            <a:ext cx="7444150" cy="729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/>
              <a:t>National Institute of Research and Development </a:t>
            </a:r>
            <a:br>
              <a:rPr lang="en-US" sz="2200" b="1" dirty="0"/>
            </a:br>
            <a:r>
              <a:rPr lang="en-US" sz="2200" b="1" dirty="0"/>
              <a:t>for Potato and Sugar Beet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2405" y="2351222"/>
            <a:ext cx="8789670" cy="1541780"/>
          </a:xfrm>
          <a:prstGeom prst="rect">
            <a:avLst/>
          </a:prstGeom>
          <a:ln w="2222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b="1" dirty="0">
                <a:cs typeface="Times New Roman" pitchFamily="18" charset="0"/>
              </a:rPr>
              <a:t>ABSTRACT</a:t>
            </a:r>
            <a:endParaRPr lang="en-US" sz="1400" b="1" dirty="0">
              <a:cs typeface="Times New Roman" pitchFamily="18" charset="0"/>
            </a:endParaRPr>
          </a:p>
          <a:p>
            <a:pPr algn="just"/>
            <a:r>
              <a:rPr lang="en-US" sz="1400" i="1" dirty="0" err="1"/>
              <a:t>Micropropagation</a:t>
            </a:r>
            <a:r>
              <a:rPr lang="en-US" sz="1400" i="1" dirty="0"/>
              <a:t> allows the development of applied research in the production of potato planting material by creating new methodological solutions and concepts</a:t>
            </a:r>
            <a:r>
              <a:rPr lang="en-US" sz="1400" dirty="0"/>
              <a:t>. </a:t>
            </a:r>
            <a:r>
              <a:rPr lang="en-US" sz="1400" i="1" dirty="0"/>
              <a:t>Vitro potato plants are used in the production of </a:t>
            </a:r>
            <a:r>
              <a:rPr lang="en-US" sz="1400" i="1" dirty="0" err="1"/>
              <a:t>minitubers</a:t>
            </a:r>
            <a:r>
              <a:rPr lang="en-US" sz="1400" i="1" dirty="0"/>
              <a:t> only in protected areas, which will then be cultivated in the open field to produce the first generation of tubers </a:t>
            </a:r>
            <a:r>
              <a:rPr lang="en-US" sz="1400" i="1" dirty="0" err="1"/>
              <a:t>Prebase</a:t>
            </a:r>
            <a:r>
              <a:rPr lang="en-US" sz="1400" i="1" dirty="0"/>
              <a:t>.</a:t>
            </a:r>
            <a:r>
              <a:rPr lang="en-US" sz="1400" dirty="0"/>
              <a:t> </a:t>
            </a:r>
            <a:r>
              <a:rPr lang="en-US" sz="1400" i="1" dirty="0"/>
              <a:t>The purpose of the experience was the comparative evaluation in two periods of the year</a:t>
            </a:r>
            <a:r>
              <a:rPr lang="en-US" sz="1400" dirty="0"/>
              <a:t> </a:t>
            </a:r>
            <a:r>
              <a:rPr lang="en-US" sz="1400" i="1" dirty="0"/>
              <a:t>of the number and weight of </a:t>
            </a:r>
            <a:r>
              <a:rPr lang="en-US" sz="1400" i="1" dirty="0" err="1"/>
              <a:t>minitubers</a:t>
            </a:r>
            <a:r>
              <a:rPr lang="en-US" sz="1400" i="1" dirty="0"/>
              <a:t>/plant, of three Romanian potato varieties - </a:t>
            </a:r>
            <a:r>
              <a:rPr lang="en-US" sz="1400" i="1" dirty="0" err="1"/>
              <a:t>Asinaria</a:t>
            </a:r>
            <a:r>
              <a:rPr lang="en-US" sz="1400" i="1" dirty="0"/>
              <a:t>, </a:t>
            </a:r>
            <a:r>
              <a:rPr lang="en-US" sz="1400" i="1" dirty="0" err="1"/>
              <a:t>Darilena</a:t>
            </a:r>
            <a:r>
              <a:rPr lang="en-US" sz="1400" i="1" dirty="0"/>
              <a:t> and </a:t>
            </a:r>
            <a:r>
              <a:rPr lang="en-US" sz="1400" i="1" dirty="0" err="1"/>
              <a:t>Foresta</a:t>
            </a:r>
            <a:r>
              <a:rPr lang="en-US" sz="1400" dirty="0"/>
              <a:t> - </a:t>
            </a:r>
            <a:r>
              <a:rPr lang="en-US" sz="1400" i="1" dirty="0"/>
              <a:t>regenerated from meristematic cultures.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4481" y="14528031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03201" y="12944476"/>
            <a:ext cx="8795656" cy="1586454"/>
          </a:xfrm>
          <a:prstGeom prst="rect">
            <a:avLst/>
          </a:prstGeom>
          <a:ln w="22225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b="1" dirty="0"/>
              <a:t>CONCLUSIONS</a:t>
            </a:r>
          </a:p>
          <a:p>
            <a:pPr marL="342900" indent="-342900" algn="just">
              <a:buAutoNum type="arabicPeriod"/>
            </a:pPr>
            <a:r>
              <a:rPr lang="en-US" sz="1400" noProof="1"/>
              <a:t>The obtained results highlight both the role of the genotype and the use of the nutrient medium for</a:t>
            </a:r>
            <a:br>
              <a:rPr lang="en-US" sz="1400" noProof="1"/>
            </a:br>
            <a:r>
              <a:rPr lang="en-US" sz="1400" noProof="1"/>
              <a:t> the growth and development of vitroplants, as well as the influence of their interaction in achieving the production of minitubers from the protected space.</a:t>
            </a:r>
          </a:p>
          <a:p>
            <a:pPr marL="342900" indent="-342900" algn="just">
              <a:buAutoNum type="arabicPeriod"/>
            </a:pPr>
            <a:r>
              <a:rPr lang="en-US" sz="1400" noProof="1"/>
              <a:t>It is recommended to optimise the culture media used for the different varieties from the </a:t>
            </a:r>
            <a:r>
              <a:rPr lang="en-US" sz="1400" i="1" noProof="1"/>
              <a:t>in vitro </a:t>
            </a:r>
            <a:r>
              <a:rPr lang="en-US" sz="1400" noProof="1"/>
              <a:t>collection and newly created varieties that should be studied for their </a:t>
            </a:r>
            <a:r>
              <a:rPr lang="en-US" sz="1400" i="1" noProof="1"/>
              <a:t>in vitro </a:t>
            </a:r>
            <a:r>
              <a:rPr lang="en-US" sz="1400" noProof="1"/>
              <a:t>performance in oder to successfuly multiply </a:t>
            </a:r>
            <a:r>
              <a:rPr lang="en-US" sz="1400" i="1" noProof="1"/>
              <a:t>in vivo</a:t>
            </a:r>
            <a:r>
              <a:rPr lang="en-US" sz="14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3032" y="3854342"/>
            <a:ext cx="330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j-lt"/>
                <a:ea typeface="+mj-ea"/>
                <a:cs typeface="Times New Roman" pitchFamily="18" charset="0"/>
              </a:rPr>
              <a:t>RESULTS AND DISCUSSION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1300" y="6051551"/>
            <a:ext cx="3016250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20950" algn="l"/>
              </a:tabLst>
            </a:pP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5%=2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07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1%=5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90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0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1%=11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18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4337050" y="6038851"/>
            <a:ext cx="2822576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20950" algn="l"/>
              </a:tabLst>
            </a:pP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5%=1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88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1%=2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69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0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1%=4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04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238124" y="8162926"/>
            <a:ext cx="2824164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20950" algn="l"/>
              </a:tabLst>
            </a:pP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5%=2,07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1%=5,90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0,1%=11,18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4340225" y="8131176"/>
            <a:ext cx="2822575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+mj-lt"/>
              </a:rPr>
              <a:t>DL 5%=11,66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5%=11,66 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1%=17,06</a:t>
            </a: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243839" y="10423526"/>
            <a:ext cx="2809875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520950" algn="l"/>
              </a:tabLst>
            </a:pP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5%=1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02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1%=2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89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,  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DL 0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1%=5</a:t>
            </a:r>
            <a:r>
              <a:rPr lang="ro-RO" sz="1000" dirty="0">
                <a:latin typeface="+mj-lt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1000" dirty="0">
                <a:latin typeface="+mj-lt"/>
                <a:ea typeface="Calibri" pitchFamily="34" charset="0"/>
                <a:cs typeface="Times New Roman" pitchFamily="18" charset="0"/>
              </a:rPr>
              <a:t>48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4353559" y="10410826"/>
            <a:ext cx="2841626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+mj-lt"/>
              </a:rPr>
              <a:t>DL 5%=0</a:t>
            </a:r>
            <a:r>
              <a:rPr lang="ro-RO" sz="1000" dirty="0">
                <a:latin typeface="+mj-lt"/>
              </a:rPr>
              <a:t>.</a:t>
            </a:r>
            <a:r>
              <a:rPr lang="en-US" sz="1000" dirty="0">
                <a:latin typeface="+mj-lt"/>
              </a:rPr>
              <a:t>99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1%=1</a:t>
            </a:r>
            <a:r>
              <a:rPr lang="ro-RO" sz="1000" dirty="0">
                <a:latin typeface="+mj-lt"/>
              </a:rPr>
              <a:t>.</a:t>
            </a:r>
            <a:r>
              <a:rPr lang="en-US" sz="1000" dirty="0">
                <a:latin typeface="+mj-lt"/>
              </a:rPr>
              <a:t>45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0</a:t>
            </a:r>
            <a:r>
              <a:rPr lang="ro-RO" sz="1000" dirty="0">
                <a:latin typeface="+mj-lt"/>
              </a:rPr>
              <a:t>.</a:t>
            </a:r>
            <a:r>
              <a:rPr lang="en-US" sz="1000" dirty="0">
                <a:latin typeface="+mj-lt"/>
              </a:rPr>
              <a:t>1%=2</a:t>
            </a:r>
            <a:r>
              <a:rPr lang="ro-RO" sz="1000" dirty="0">
                <a:latin typeface="+mj-lt"/>
              </a:rPr>
              <a:t>.</a:t>
            </a:r>
            <a:r>
              <a:rPr lang="en-US" sz="1000" dirty="0">
                <a:latin typeface="+mj-lt"/>
              </a:rPr>
              <a:t>27</a:t>
            </a: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262254" y="12652376"/>
            <a:ext cx="3584576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+mj-lt"/>
              </a:rPr>
              <a:t>DL 5%=77,21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1%=219,58</a:t>
            </a:r>
            <a:r>
              <a:rPr lang="ro-RO" sz="1000" dirty="0">
                <a:latin typeface="+mj-lt"/>
              </a:rPr>
              <a:t>,   </a:t>
            </a:r>
            <a:r>
              <a:rPr lang="en-US" sz="1000" dirty="0">
                <a:latin typeface="+mj-lt"/>
              </a:rPr>
              <a:t>DL 0,1%=416,19</a:t>
            </a: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4463414" y="12649201"/>
            <a:ext cx="3705226" cy="246221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+mj-lt"/>
              </a:rPr>
              <a:t>DL 5%=64,48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1%=89,74</a:t>
            </a:r>
            <a:r>
              <a:rPr lang="ro-RO" sz="1000" dirty="0">
                <a:latin typeface="+mj-lt"/>
              </a:rPr>
              <a:t>,  </a:t>
            </a:r>
            <a:r>
              <a:rPr lang="en-US" sz="1000" dirty="0">
                <a:latin typeface="+mj-lt"/>
              </a:rPr>
              <a:t>DL 0,1%=126,27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23826" y="4133850"/>
            <a:ext cx="89439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o-R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"/>
                <a:ea typeface="Calibri" pitchFamily="34" charset="0"/>
                <a:cs typeface="Times New Roman" pitchFamily="18" charset="0"/>
              </a:rPr>
              <a:t>Table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o-RO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dirty="0">
                <a:latin typeface="Calibri "/>
                <a:ea typeface="Calibri" pitchFamily="34" charset="0"/>
                <a:cs typeface="Times New Roman" pitchFamily="18" charset="0"/>
              </a:rPr>
              <a:t>The interaction between the two analyzed factors (culture medium and variety) on the average number of </a:t>
            </a:r>
            <a:r>
              <a:rPr lang="en-US" sz="1400" b="1" dirty="0" err="1">
                <a:latin typeface="Calibri "/>
                <a:ea typeface="Calibri" pitchFamily="34" charset="0"/>
                <a:cs typeface="Times New Roman" pitchFamily="18" charset="0"/>
              </a:rPr>
              <a:t>minitubers</a:t>
            </a:r>
            <a:r>
              <a:rPr lang="en-US" sz="1400" b="1" dirty="0">
                <a:latin typeface="Calibri "/>
                <a:ea typeface="Calibri" pitchFamily="34" charset="0"/>
                <a:cs typeface="Times New Roman" pitchFamily="18" charset="0"/>
              </a:rPr>
              <a:t>/plant   at harvest </a:t>
            </a:r>
            <a:r>
              <a:rPr lang="ro-RO" sz="1400" b="1" dirty="0">
                <a:latin typeface="Calibri 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dirty="0">
                <a:latin typeface="Calibri "/>
                <a:ea typeface="Calibri" pitchFamily="34" charset="0"/>
                <a:cs typeface="Times New Roman" pitchFamily="18" charset="0"/>
              </a:rPr>
              <a:t>(July)</a:t>
            </a:r>
            <a:endParaRPr kumimoji="0" lang="ro-RO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 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0" y="10687050"/>
            <a:ext cx="8867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+mj-lt"/>
                <a:ea typeface="Calibri" pitchFamily="34" charset="0"/>
                <a:cs typeface="Times New Roman" pitchFamily="18" charset="0"/>
              </a:rPr>
              <a:t>Table 4. The influence of the interaction between the two studied factors on the average weight of </a:t>
            </a:r>
            <a:r>
              <a:rPr lang="en-US" sz="1400" b="1" dirty="0" err="1">
                <a:latin typeface="+mj-lt"/>
                <a:ea typeface="Calibri" pitchFamily="34" charset="0"/>
                <a:cs typeface="Times New Roman" pitchFamily="18" charset="0"/>
              </a:rPr>
              <a:t>minitubers</a:t>
            </a:r>
            <a:r>
              <a:rPr lang="en-US" sz="1400" b="1" dirty="0">
                <a:latin typeface="+mj-lt"/>
                <a:ea typeface="Calibri" pitchFamily="34" charset="0"/>
                <a:cs typeface="Times New Roman" pitchFamily="18" charset="0"/>
              </a:rPr>
              <a:t>/plant at harvest  (September) </a:t>
            </a:r>
            <a:endParaRPr kumimoji="0" lang="ro-RO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3051" y="6191606"/>
            <a:ext cx="91805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  <a:cs typeface="Times New Roman" pitchFamily="18" charset="0"/>
              </a:rPr>
              <a:t>Table 2. The interaction between the two analyzed factors (culture medium and variety) on the </a:t>
            </a:r>
            <a:r>
              <a:rPr lang="en-US" sz="1400" b="1" dirty="0" err="1">
                <a:latin typeface="+mj-lt"/>
                <a:cs typeface="Times New Roman" pitchFamily="18" charset="0"/>
              </a:rPr>
              <a:t>minitubers</a:t>
            </a:r>
            <a:r>
              <a:rPr lang="en-US" sz="1400" b="1" dirty="0">
                <a:latin typeface="+mj-lt"/>
                <a:cs typeface="Times New Roman" pitchFamily="18" charset="0"/>
              </a:rPr>
              <a:t> weight/plant  at harvest </a:t>
            </a:r>
            <a:r>
              <a:rPr lang="en-US" sz="1400" b="1" dirty="0">
                <a:latin typeface="+mj-lt"/>
                <a:ea typeface="Calibri" pitchFamily="34" charset="0"/>
                <a:cs typeface="Times New Roman" pitchFamily="18" charset="0"/>
              </a:rPr>
              <a:t>(July)</a:t>
            </a:r>
            <a:endParaRPr lang="en-US" sz="1400" dirty="0">
              <a:latin typeface="+mj-lt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8126" y="8477548"/>
            <a:ext cx="8820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  <a:cs typeface="Times New Roman" pitchFamily="18" charset="0"/>
              </a:rPr>
              <a:t>Table3. The combined influence between the two studied factors (culture medium and variety) that react on the average number of </a:t>
            </a:r>
            <a:r>
              <a:rPr lang="en-US" sz="1400" b="1" dirty="0" err="1">
                <a:latin typeface="+mj-lt"/>
                <a:cs typeface="Times New Roman" pitchFamily="18" charset="0"/>
              </a:rPr>
              <a:t>minitubers</a:t>
            </a:r>
            <a:r>
              <a:rPr lang="en-US" sz="1400" b="1" dirty="0">
                <a:latin typeface="+mj-lt"/>
                <a:cs typeface="Times New Roman" pitchFamily="18" charset="0"/>
              </a:rPr>
              <a:t> at harvest </a:t>
            </a:r>
            <a:r>
              <a:rPr lang="en-US" sz="1400" b="1" dirty="0">
                <a:latin typeface="+mj-lt"/>
                <a:ea typeface="Calibri" pitchFamily="34" charset="0"/>
                <a:cs typeface="Times New Roman" pitchFamily="18" charset="0"/>
              </a:rPr>
              <a:t>(September)</a:t>
            </a:r>
            <a:endParaRPr lang="en-US" sz="14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242004" y="6662011"/>
          <a:ext cx="8524398" cy="1755648"/>
        </p:xfrm>
        <a:graphic>
          <a:graphicData uri="http://schemas.openxmlformats.org/drawingml/2006/table">
            <a:tbl>
              <a:tblPr/>
              <a:tblGrid>
                <a:gridCol w="1545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0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9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7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53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Variety/Culture medium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weight/pl. (g)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from MS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(g)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weight/pl (g) from MS/2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(g)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Sign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 </a:t>
                      </a:r>
                      <a:b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(MS/2-MS) </a:t>
                      </a: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(g)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Asinaria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22.70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14.30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19.00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-2.74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-3.70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Darilena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29.32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20.92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19.22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-2.52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-10.10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Foresta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(Ct)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8.40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21.74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13.34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251300" y="8943022"/>
          <a:ext cx="8524398" cy="1414528"/>
        </p:xfrm>
        <a:graphic>
          <a:graphicData uri="http://schemas.openxmlformats.org/drawingml/2006/table">
            <a:tbl>
              <a:tblPr/>
              <a:tblGrid>
                <a:gridCol w="1545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0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9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7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53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Variety/</a:t>
                      </a:r>
                      <a: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Culture medium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number/pl.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from MS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number/pl. from MS/2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 </a:t>
                      </a:r>
                      <a: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(MS/2-MS)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Asinaria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5.20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2.00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5.40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1.40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0.20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Darilena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4.80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1.60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4.60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0.60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-0.20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Foresta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(Ct)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3.20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4.00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--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0.80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273208" y="11189652"/>
          <a:ext cx="8502492" cy="1659892"/>
        </p:xfrm>
        <a:graphic>
          <a:graphicData uri="http://schemas.openxmlformats.org/drawingml/2006/table">
            <a:tbl>
              <a:tblPr/>
              <a:tblGrid>
                <a:gridCol w="1486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4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48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3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93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3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Variety/</a:t>
                      </a:r>
                      <a: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Culture medium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weight/pl. (g)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from MS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(g)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weight/pl. (g)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from MS/2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(g)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 </a:t>
                      </a:r>
                      <a: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o-RO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(MS/2-MS) </a:t>
                      </a:r>
                      <a:br>
                        <a:rPr lang="en-US" sz="1400" b="1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(g)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4D050"/>
                        </a:gs>
                        <a:gs pos="100000">
                          <a:srgbClr val="5684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Asinaria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55.04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39.98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53.16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24.12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-1.88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Darilena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96.94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81.88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163.52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134.48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66.58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Foresta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(Ct)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15.06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29.04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13.98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8058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403890"/>
              </p:ext>
            </p:extLst>
          </p:nvPr>
        </p:nvGraphicFramePr>
        <p:xfrm>
          <a:off x="242004" y="4585561"/>
          <a:ext cx="8524398" cy="1510284"/>
        </p:xfrm>
        <a:graphic>
          <a:graphicData uri="http://schemas.openxmlformats.org/drawingml/2006/table">
            <a:tbl>
              <a:tblPr/>
              <a:tblGrid>
                <a:gridCol w="1545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0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9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44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26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Variety/Culture medium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number/pl. from MS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Minitubers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number/pl from MS/2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Diff.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Sign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Diff. </a:t>
                      </a:r>
                      <a:b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(MS/2-MS) 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Sign.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DDEBCF"/>
                        </a:gs>
                        <a:gs pos="85000">
                          <a:srgbClr val="92D050"/>
                        </a:gs>
                        <a:gs pos="100000">
                          <a:srgbClr val="588824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Asinaria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2.60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0.20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4.40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0.60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1.80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Darilena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2.80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0.00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3.00</a:t>
                      </a:r>
                      <a:endParaRPr lang="en-US" sz="1400" b="0" i="0" u="none" strike="noStrike" kern="120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-0.80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0.20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0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Foresta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 (Ct)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2.80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3.80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Calibri"/>
                          <a:cs typeface="Times New Roman"/>
                        </a:rPr>
                        <a:t>1.00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Calibri Light"/>
                          <a:ea typeface="Times New Roman"/>
                          <a:cs typeface="Times New Roman"/>
                        </a:rPr>
                        <a:t>Ns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Calibri Ligh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2" name="Straight Connector 41"/>
          <p:cNvCxnSpPr/>
          <p:nvPr/>
        </p:nvCxnSpPr>
        <p:spPr>
          <a:xfrm flipV="1">
            <a:off x="186064" y="14551040"/>
            <a:ext cx="8727749" cy="2165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7840451-28DD-3B0E-A1A1-C491DEDEB8C2}"/>
              </a:ext>
            </a:extLst>
          </p:cNvPr>
          <p:cNvSpPr/>
          <p:nvPr/>
        </p:nvSpPr>
        <p:spPr>
          <a:xfrm>
            <a:off x="3325288" y="2165711"/>
            <a:ext cx="56155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1600" b="1" dirty="0">
                <a:solidFill>
                  <a:srgbClr val="156B13"/>
                </a:solidFill>
                <a:cs typeface="Times New Roman" pitchFamily="18" charset="0"/>
              </a:rPr>
              <a:t>Monica Popa, </a:t>
            </a:r>
            <a:r>
              <a:rPr lang="en-US" sz="1600" b="1" dirty="0">
                <a:solidFill>
                  <a:srgbClr val="156B13"/>
                </a:solidFill>
                <a:cs typeface="Times New Roman" pitchFamily="18" charset="0"/>
              </a:rPr>
              <a:t>M</a:t>
            </a:r>
            <a:r>
              <a:rPr lang="ro-RO" sz="1600" b="1" dirty="0">
                <a:solidFill>
                  <a:srgbClr val="156B13"/>
                </a:solidFill>
                <a:cs typeface="Times New Roman" pitchFamily="18" charset="0"/>
              </a:rPr>
              <a:t>ihaela Cioloca, Andreea Tican, Valentina Șerban</a:t>
            </a:r>
            <a:endParaRPr lang="en-US" sz="1600" b="1" dirty="0">
              <a:latin typeface="+mj-lt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667</Words>
  <Application>Microsoft Office PowerPoint</Application>
  <PresentationFormat>Custom</PresentationFormat>
  <Paragraphs>176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</vt:lpstr>
      <vt:lpstr>Calibri Light</vt:lpstr>
      <vt:lpstr>Times New Roman</vt:lpstr>
      <vt:lpstr>Office Theme</vt:lpstr>
      <vt:lpstr>EXPERIMENTING  NEW TECHNOLOGICAL OPTIONS REGARDING THE ACCLIMATIZATION OF POTATO MICROPLANTS AND THE PRODUCTION OF MINITUBERS IN A PROTECTED SPACE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AurelBadiu</cp:lastModifiedBy>
  <cp:revision>42</cp:revision>
  <dcterms:created xsi:type="dcterms:W3CDTF">2024-02-27T07:52:51Z</dcterms:created>
  <dcterms:modified xsi:type="dcterms:W3CDTF">2024-05-18T01:31:21Z</dcterms:modified>
</cp:coreProperties>
</file>