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21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1%20Laborator\Activitate%20laborator\1%20diverse%20activitati%20lab\2024.05.30%20Lucrare%20ASAS\Grafic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074802040983537"/>
          <c:y val="7.1761006289308177E-2"/>
          <c:w val="0.56115554320200189"/>
          <c:h val="0.60314415886693407"/>
        </c:manualLayout>
      </c:layout>
      <c:areaChart>
        <c:grouping val="stacked"/>
        <c:varyColors val="0"/>
        <c:ser>
          <c:idx val="0"/>
          <c:order val="0"/>
          <c:tx>
            <c:strRef>
              <c:f>Sheet1!$N$51:$O$51</c:f>
              <c:strCache>
                <c:ptCount val="2"/>
                <c:pt idx="1">
                  <c:v>Nr. total microtuberculi</c:v>
                </c:pt>
              </c:strCache>
            </c:strRef>
          </c:tx>
          <c:spPr>
            <a:solidFill>
              <a:srgbClr val="9966FF"/>
            </a:solidFill>
            <a:ln>
              <a:solidFill>
                <a:schemeClr val="accent4">
                  <a:lumMod val="20000"/>
                  <a:lumOff val="80000"/>
                </a:schemeClr>
              </a:solidFill>
            </a:ln>
            <a:effectLst/>
          </c:spPr>
          <c:cat>
            <c:strRef>
              <c:f>Sheet1!$P$50:$Q$50</c:f>
              <c:strCache>
                <c:ptCount val="2"/>
                <c:pt idx="0">
                  <c:v>Mediu 36</c:v>
                </c:pt>
                <c:pt idx="1">
                  <c:v>Mediu 37</c:v>
                </c:pt>
              </c:strCache>
            </c:strRef>
          </c:cat>
          <c:val>
            <c:numRef>
              <c:f>Sheet1!$P$51:$Q$51</c:f>
              <c:numCache>
                <c:formatCode>General</c:formatCode>
                <c:ptCount val="2"/>
                <c:pt idx="0">
                  <c:v>2046</c:v>
                </c:pt>
                <c:pt idx="1">
                  <c:v>1295</c:v>
                </c:pt>
              </c:numCache>
            </c:numRef>
          </c:val>
          <c:extLst>
            <c:ext xmlns:c16="http://schemas.microsoft.com/office/drawing/2014/chart" uri="{C3380CC4-5D6E-409C-BE32-E72D297353CC}">
              <c16:uniqueId val="{00000000-40E7-49FB-BF8B-B9D349CFBF10}"/>
            </c:ext>
          </c:extLst>
        </c:ser>
        <c:dLbls>
          <c:showLegendKey val="0"/>
          <c:showVal val="0"/>
          <c:showCatName val="0"/>
          <c:showSerName val="0"/>
          <c:showPercent val="0"/>
          <c:showBubbleSize val="0"/>
        </c:dLbls>
        <c:axId val="547792416"/>
        <c:axId val="547791328"/>
      </c:areaChart>
      <c:barChart>
        <c:barDir val="col"/>
        <c:grouping val="clustered"/>
        <c:varyColors val="0"/>
        <c:ser>
          <c:idx val="1"/>
          <c:order val="1"/>
          <c:tx>
            <c:strRef>
              <c:f>Sheet1!$N$52:$O$52</c:f>
              <c:strCache>
                <c:ptCount val="2"/>
                <c:pt idx="1">
                  <c:v>Greutate medie microtuberculi (g)</c:v>
                </c:pt>
              </c:strCache>
            </c:strRef>
          </c:tx>
          <c:spPr>
            <a:solidFill>
              <a:srgbClr val="6699FF"/>
            </a:solidFill>
            <a:ln>
              <a:solidFill>
                <a:schemeClr val="accent1"/>
              </a:solidFill>
            </a:ln>
            <a:effectLst/>
          </c:spPr>
          <c:invertIfNegative val="0"/>
          <c:cat>
            <c:strRef>
              <c:f>Sheet1!$P$50:$Q$50</c:f>
              <c:strCache>
                <c:ptCount val="2"/>
                <c:pt idx="0">
                  <c:v>Mediu 36</c:v>
                </c:pt>
                <c:pt idx="1">
                  <c:v>Mediu 37</c:v>
                </c:pt>
              </c:strCache>
            </c:strRef>
          </c:cat>
          <c:val>
            <c:numRef>
              <c:f>Sheet1!$P$52:$Q$52</c:f>
              <c:numCache>
                <c:formatCode>General</c:formatCode>
                <c:ptCount val="2"/>
                <c:pt idx="0">
                  <c:v>0.2</c:v>
                </c:pt>
                <c:pt idx="1">
                  <c:v>0.28999999999999998</c:v>
                </c:pt>
              </c:numCache>
            </c:numRef>
          </c:val>
          <c:extLst>
            <c:ext xmlns:c16="http://schemas.microsoft.com/office/drawing/2014/chart" uri="{C3380CC4-5D6E-409C-BE32-E72D297353CC}">
              <c16:uniqueId val="{00000001-40E7-49FB-BF8B-B9D349CFBF10}"/>
            </c:ext>
          </c:extLst>
        </c:ser>
        <c:dLbls>
          <c:showLegendKey val="0"/>
          <c:showVal val="0"/>
          <c:showCatName val="0"/>
          <c:showSerName val="0"/>
          <c:showPercent val="0"/>
          <c:showBubbleSize val="0"/>
        </c:dLbls>
        <c:gapWidth val="305"/>
        <c:overlap val="14"/>
        <c:axId val="547791872"/>
        <c:axId val="547797856"/>
      </c:barChart>
      <c:catAx>
        <c:axId val="5477924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endParaRPr lang="en-US"/>
          </a:p>
        </c:txPr>
        <c:crossAx val="547791328"/>
        <c:crosses val="autoZero"/>
        <c:auto val="1"/>
        <c:lblAlgn val="ctr"/>
        <c:lblOffset val="100"/>
        <c:noMultiLvlLbl val="0"/>
      </c:catAx>
      <c:valAx>
        <c:axId val="5477913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r>
                  <a:rPr lang="ro-RO"/>
                  <a:t>Nr. total microtuberculi </a:t>
                </a:r>
              </a:p>
            </c:rich>
          </c:tx>
          <c:layout>
            <c:manualLayout>
              <c:xMode val="edge"/>
              <c:yMode val="edge"/>
              <c:x val="2.5764895330112721E-2"/>
              <c:y val="7.8397959689001137E-2"/>
            </c:manualLayout>
          </c:layout>
          <c:overlay val="0"/>
          <c:spPr>
            <a:noFill/>
            <a:ln>
              <a:noFill/>
            </a:ln>
            <a:effectLst/>
          </c:spPr>
          <c:txPr>
            <a:bodyPr rot="-540000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endParaRPr lang="en-US"/>
          </a:p>
        </c:txPr>
        <c:crossAx val="547792416"/>
        <c:crosses val="autoZero"/>
        <c:crossBetween val="between"/>
      </c:valAx>
      <c:valAx>
        <c:axId val="547797856"/>
        <c:scaling>
          <c:orientation val="minMax"/>
        </c:scaling>
        <c:delete val="0"/>
        <c:axPos val="r"/>
        <c:title>
          <c:tx>
            <c:rich>
              <a:bodyPr rot="-540000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r>
                  <a:rPr lang="ro-RO"/>
                  <a:t>Greutate medie microtuberculi (g) </a:t>
                </a:r>
              </a:p>
            </c:rich>
          </c:tx>
          <c:layout>
            <c:manualLayout>
              <c:xMode val="edge"/>
              <c:yMode val="edge"/>
              <c:x val="0.8805330583238421"/>
              <c:y val="0.12936588870313645"/>
            </c:manualLayout>
          </c:layout>
          <c:overlay val="0"/>
          <c:spPr>
            <a:noFill/>
            <a:ln>
              <a:noFill/>
            </a:ln>
            <a:effectLst/>
          </c:spPr>
          <c:txPr>
            <a:bodyPr rot="-540000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endParaRPr lang="en-US"/>
          </a:p>
        </c:txPr>
        <c:crossAx val="547791872"/>
        <c:crosses val="max"/>
        <c:crossBetween val="between"/>
      </c:valAx>
      <c:catAx>
        <c:axId val="547791872"/>
        <c:scaling>
          <c:orientation val="minMax"/>
        </c:scaling>
        <c:delete val="1"/>
        <c:axPos val="b"/>
        <c:numFmt formatCode="General" sourceLinked="1"/>
        <c:majorTickMark val="out"/>
        <c:minorTickMark val="none"/>
        <c:tickLblPos val="nextTo"/>
        <c:crossAx val="547797856"/>
        <c:crosses val="autoZero"/>
        <c:auto val="1"/>
        <c:lblAlgn val="ctr"/>
        <c:lblOffset val="100"/>
        <c:noMultiLvlLbl val="0"/>
      </c:catAx>
      <c:spPr>
        <a:noFill/>
        <a:ln>
          <a:noFill/>
        </a:ln>
        <a:effectLst/>
      </c:spPr>
    </c:plotArea>
    <c:legend>
      <c:legendPos val="b"/>
      <c:layout>
        <c:manualLayout>
          <c:xMode val="edge"/>
          <c:yMode val="edge"/>
          <c:x val="0.11030980792305849"/>
          <c:y val="0.79962485916669335"/>
          <c:w val="0.77073031496062994"/>
          <c:h val="0.15147444030977997"/>
        </c:manualLayout>
      </c:layout>
      <c:overlay val="0"/>
      <c:spPr>
        <a:noFill/>
        <a:ln>
          <a:noFill/>
        </a:ln>
        <a:effectLst/>
      </c:spPr>
      <c:txPr>
        <a:bodyPr rot="0" spcFirstLastPara="1" vertOverflow="ellipsis" vert="horz" wrap="square" anchor="ctr" anchorCtr="1"/>
        <a:lstStyle/>
        <a:p>
          <a:pPr>
            <a:defRPr sz="1050" b="1" i="0" u="none" strike="noStrike" kern="1200" baseline="0">
              <a:solidFill>
                <a:sysClr val="windowText" lastClr="000000"/>
              </a:solidFill>
              <a:latin typeface="+mn-lt"/>
              <a:ea typeface="+mn-ea"/>
              <a:cs typeface="Times New Roman" panose="02020603050405020304" pitchFamily="18" charset="0"/>
            </a:defRPr>
          </a:pPr>
          <a:endParaRPr lang="en-US"/>
        </a:p>
      </c:txPr>
    </c:legend>
    <c:plotVisOnly val="1"/>
    <c:dispBlanksAs val="gap"/>
    <c:showDLblsOverMax val="0"/>
  </c:chart>
  <c:spPr>
    <a:noFill/>
    <a:ln w="15875">
      <a:solidFill>
        <a:schemeClr val="accent5"/>
      </a:solidFill>
    </a:ln>
    <a:effectLst/>
  </c:spPr>
  <c:txPr>
    <a:bodyPr/>
    <a:lstStyle/>
    <a:p>
      <a:pPr>
        <a:defRPr sz="1050" b="1">
          <a:solidFill>
            <a:sysClr val="windowText" lastClr="000000"/>
          </a:solidFill>
          <a:latin typeface="+mn-lt"/>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5/18/2024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3924" y="2001306"/>
            <a:ext cx="8798190" cy="904088"/>
          </a:xfrm>
        </p:spPr>
        <p:txBody>
          <a:bodyPr>
            <a:noAutofit/>
          </a:bodyPr>
          <a:lstStyle/>
          <a:p>
            <a:r>
              <a:rPr lang="ro-RO" sz="2000" b="1" dirty="0" smtClean="0"/>
              <a:t>Aspecte ale </a:t>
            </a:r>
            <a:r>
              <a:rPr lang="ro-RO" sz="2000" b="1" dirty="0" err="1" smtClean="0"/>
              <a:t>microtuberizării</a:t>
            </a:r>
            <a:r>
              <a:rPr lang="ro-RO" sz="2000" b="1" dirty="0" smtClean="0"/>
              <a:t> </a:t>
            </a:r>
            <a:r>
              <a:rPr lang="ro-RO" sz="2000" b="1" i="1" dirty="0" smtClean="0"/>
              <a:t>in vitro</a:t>
            </a:r>
            <a:r>
              <a:rPr lang="ro-RO" sz="2000" b="1" dirty="0" smtClean="0"/>
              <a:t>, pe medii cu </a:t>
            </a:r>
            <a:r>
              <a:rPr lang="ro-RO" sz="2000" b="1" dirty="0" err="1" smtClean="0"/>
              <a:t>daminozidă</a:t>
            </a:r>
            <a:r>
              <a:rPr lang="ro-RO" sz="2000" b="1" dirty="0" smtClean="0"/>
              <a:t>, la varietăți locale de cartof (</a:t>
            </a:r>
            <a:r>
              <a:rPr lang="ro-RO" sz="2000" b="1" i="1" dirty="0" err="1" smtClean="0"/>
              <a:t>Solanum</a:t>
            </a:r>
            <a:r>
              <a:rPr lang="ro-RO" sz="2000" b="1" i="1" dirty="0" smtClean="0"/>
              <a:t> </a:t>
            </a:r>
            <a:r>
              <a:rPr lang="ro-RO" sz="2000" b="1" i="1" dirty="0" err="1" smtClean="0"/>
              <a:t>tuberosum</a:t>
            </a:r>
            <a:r>
              <a:rPr lang="ro-RO" sz="2000" b="1" i="1" dirty="0" smtClean="0"/>
              <a:t> </a:t>
            </a:r>
            <a:r>
              <a:rPr lang="ro-RO" sz="2000" b="1" dirty="0" smtClean="0"/>
              <a:t>L.), din colecția Băncii de Gene Suceava</a:t>
            </a:r>
            <a:r>
              <a:rPr lang="ro-RO" sz="1600" b="1" dirty="0" smtClean="0"/>
              <a:t/>
            </a:r>
            <a:br>
              <a:rPr lang="ro-RO" sz="1600" b="1" dirty="0" smtClean="0"/>
            </a:br>
            <a:r>
              <a:rPr lang="es-419" sz="1800" b="1" dirty="0"/>
              <a:t>Carmen Alina </a:t>
            </a:r>
            <a:r>
              <a:rPr lang="es-419" sz="1800" b="1" dirty="0" err="1" smtClean="0"/>
              <a:t>Tanasă</a:t>
            </a:r>
            <a:r>
              <a:rPr lang="es-419" sz="1800" b="1" dirty="0" smtClean="0"/>
              <a:t>, </a:t>
            </a:r>
            <a:r>
              <a:rPr lang="es-419" sz="1800" b="1" dirty="0"/>
              <a:t>Dana </a:t>
            </a:r>
            <a:r>
              <a:rPr lang="es-419" sz="1800" b="1" dirty="0" err="1" smtClean="0"/>
              <a:t>Constantinovici</a:t>
            </a:r>
            <a:r>
              <a:rPr lang="es-419" sz="1800" b="1" dirty="0" smtClean="0"/>
              <a:t>, </a:t>
            </a:r>
            <a:r>
              <a:rPr lang="es-419" sz="1800" b="1" dirty="0"/>
              <a:t>Silvia </a:t>
            </a:r>
            <a:r>
              <a:rPr lang="es-419" sz="1800" b="1" smtClean="0"/>
              <a:t>Străjeru</a:t>
            </a:r>
            <a:endParaRPr lang="ro-RO" sz="23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261615" y="19742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5" y="288742"/>
            <a:ext cx="5727716" cy="817013"/>
          </a:xfrm>
        </p:spPr>
        <p:txBody>
          <a:bodyPr>
            <a:noAutofit/>
          </a:bodyPr>
          <a:lstStyle/>
          <a:p>
            <a:r>
              <a:rPr lang="ro-RO" sz="2400" b="1" dirty="0"/>
              <a:t>ACADEMIA DE ȘTIINȚE AGRICOLE ȘI SILVICE </a:t>
            </a:r>
            <a:endParaRPr lang="en-US" sz="2400" b="1" dirty="0" smtClean="0"/>
          </a:p>
          <a:p>
            <a:r>
              <a:rPr lang="ro-RO" sz="2400" b="1" dirty="0"/>
              <a:t>„</a:t>
            </a:r>
            <a:r>
              <a:rPr lang="ro-RO" sz="2400" b="1" i="1" dirty="0" smtClean="0"/>
              <a:t>GHEORGHE </a:t>
            </a:r>
            <a:r>
              <a:rPr lang="ro-RO" sz="2400" b="1" i="1" dirty="0"/>
              <a:t>IONESCU </a:t>
            </a:r>
            <a:r>
              <a:rPr lang="ro-RO" sz="2400" b="1" i="1" dirty="0" smtClean="0"/>
              <a:t>ȘIȘEȘTI</a:t>
            </a:r>
            <a:r>
              <a:rPr lang="ro-RO" sz="2400" b="1" dirty="0"/>
              <a:t>”</a:t>
            </a:r>
            <a:endParaRPr lang="en-US" sz="2400" b="1" dirty="0" smtClean="0"/>
          </a:p>
        </p:txBody>
      </p:sp>
      <p:sp>
        <p:nvSpPr>
          <p:cNvPr id="7" name="Subtitle 2"/>
          <p:cNvSpPr txBox="1">
            <a:spLocks/>
          </p:cNvSpPr>
          <p:nvPr/>
        </p:nvSpPr>
        <p:spPr>
          <a:xfrm>
            <a:off x="1377951" y="1375907"/>
            <a:ext cx="7389376" cy="379432"/>
          </a:xfrm>
          <a:prstGeom prst="rect">
            <a:avLst/>
          </a:prstGeom>
        </p:spPr>
        <p:txBody>
          <a:bodyPr vert="horz" lIns="91440" tIns="45720" rIns="91440" bIns="45720" rtlCol="0">
            <a:normAutofit fontScale="92500" lnSpcReduction="1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ro-RO" b="1" dirty="0" smtClean="0"/>
              <a:t>Banca de Resurse Genetice Vegetale „Mihai Cristea” Suceava</a:t>
            </a:r>
            <a:endParaRPr lang="en-US" b="1" dirty="0"/>
          </a:p>
        </p:txBody>
      </p:sp>
      <p:sp>
        <p:nvSpPr>
          <p:cNvPr id="8" name="Title 1"/>
          <p:cNvSpPr txBox="1">
            <a:spLocks/>
          </p:cNvSpPr>
          <p:nvPr/>
        </p:nvSpPr>
        <p:spPr>
          <a:xfrm>
            <a:off x="207733" y="3107699"/>
            <a:ext cx="8725209" cy="2032577"/>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defTabSz="266700">
              <a:lnSpc>
                <a:spcPct val="100000"/>
              </a:lnSpc>
            </a:pPr>
            <a:r>
              <a:rPr lang="ro-RO" sz="1400" b="1" dirty="0" smtClean="0">
                <a:latin typeface="+mn-lt"/>
              </a:rPr>
              <a:t>Experimentele au urmărit creșterea perioadei de conservare și efectul prezenței daminozidei, în diferite concentrații și asocieri cu alte componente ale mediului de cultură, asupra procesului de microtuberizare. Reactivitatea </a:t>
            </a:r>
            <a:r>
              <a:rPr lang="ro-RO" sz="1400" b="1" i="1" dirty="0" smtClean="0">
                <a:latin typeface="+mn-lt"/>
              </a:rPr>
              <a:t>in vitro </a:t>
            </a:r>
            <a:r>
              <a:rPr lang="ro-RO" sz="1400" b="1" dirty="0" smtClean="0">
                <a:latin typeface="+mn-lt"/>
              </a:rPr>
              <a:t>a cartofului este foarte bună, dar cea a genotipurilor locale poate fi destul de variată, în ceea ce privește viteza de creştere, mărimea frunzulițelor, vigurozitatea plantulelor sau predispoziția pentru microtuberizare. Daminozida (Acid N dimetilaminosucinaminic, B9, Alar) (Cachiţă CD, 1987) este un regulator de creștere înregistrat inițial în Statele Unite, în 1963. Este încadrat în Categoria IV de toxicitate, dar trebuie manipulat cu atenție, deoarece unele studii consideră că ingerarea substanței poate avea efect cancerigen (EPA-738-F-93-007, 1993). </a:t>
            </a:r>
            <a:r>
              <a:rPr lang="ro-RO" sz="1400" b="1" i="1" dirty="0" smtClean="0">
                <a:latin typeface="+mn-lt"/>
              </a:rPr>
              <a:t>In vitro </a:t>
            </a:r>
            <a:r>
              <a:rPr lang="ro-RO" sz="1400" b="1" dirty="0" smtClean="0">
                <a:latin typeface="+mn-lt"/>
              </a:rPr>
              <a:t>are efect stimulativ asupra creșterii suprafeței foliare și a microtuberizării, la concentrații de 10-20 mg/litru de mediu și de reducere a lungimii internodurilor, la 20 – 30 mg/litru de mediu.</a:t>
            </a:r>
            <a:endParaRPr lang="ro-RO" sz="1400" b="1" dirty="0">
              <a:latin typeface="+mn-lt"/>
            </a:endParaRPr>
          </a:p>
        </p:txBody>
      </p:sp>
      <p:cxnSp>
        <p:nvCxnSpPr>
          <p:cNvPr id="10" name="Straight Connector 9"/>
          <p:cNvCxnSpPr/>
          <p:nvPr/>
        </p:nvCxnSpPr>
        <p:spPr>
          <a:xfrm>
            <a:off x="127326" y="14484489"/>
            <a:ext cx="8810933"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213051" y="5511619"/>
            <a:ext cx="8725208" cy="5202101"/>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p>
        </p:txBody>
      </p:sp>
      <p:sp>
        <p:nvSpPr>
          <p:cNvPr id="13" name="Title 1"/>
          <p:cNvSpPr txBox="1">
            <a:spLocks/>
          </p:cNvSpPr>
          <p:nvPr/>
        </p:nvSpPr>
        <p:spPr>
          <a:xfrm>
            <a:off x="213050" y="11172636"/>
            <a:ext cx="8725208" cy="108627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400" dirty="0"/>
          </a:p>
        </p:txBody>
      </p:sp>
      <p:sp>
        <p:nvSpPr>
          <p:cNvPr id="14" name="Title 1"/>
          <p:cNvSpPr txBox="1">
            <a:spLocks/>
          </p:cNvSpPr>
          <p:nvPr/>
        </p:nvSpPr>
        <p:spPr>
          <a:xfrm>
            <a:off x="213051" y="12762828"/>
            <a:ext cx="8725208" cy="153348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defTabSz="266700">
              <a:lnSpc>
                <a:spcPct val="100000"/>
              </a:lnSpc>
            </a:pPr>
            <a:r>
              <a:rPr lang="en-US" sz="1400" dirty="0"/>
              <a:t>1.	</a:t>
            </a:r>
            <a:r>
              <a:rPr lang="ro-RO" sz="1400" dirty="0" smtClean="0"/>
              <a:t>Cachiţă CD; Metode in  vitro la plantele de cultură; 1987; Ed. Ceres; București; România.</a:t>
            </a:r>
          </a:p>
          <a:p>
            <a:pPr algn="just" defTabSz="266700">
              <a:lnSpc>
                <a:spcPct val="100000"/>
              </a:lnSpc>
            </a:pPr>
            <a:r>
              <a:rPr lang="ro-RO" sz="1400" dirty="0" smtClean="0"/>
              <a:t>2.	Dana Constantinovici, Manuela Ibănescu, Silvia Străjeru; Studii privind tuberogeneza, în colecţia de cartof menținută prin cultură in vitro. la Banca de Gene Suceava ; 2007; Ed. Risoprint; p 60 – 67; Cluj Napoca, România</a:t>
            </a:r>
            <a:r>
              <a:rPr lang="en-US" sz="1400" dirty="0" smtClean="0"/>
              <a:t>.</a:t>
            </a:r>
            <a:endParaRPr lang="en-US" sz="1400" dirty="0"/>
          </a:p>
          <a:p>
            <a:pPr algn="just" defTabSz="266700">
              <a:lnSpc>
                <a:spcPct val="100000"/>
              </a:lnSpc>
            </a:pPr>
            <a:r>
              <a:rPr lang="en-US" sz="1400" dirty="0"/>
              <a:t>4.	Murashige T., Skoog F., A revised medium for rapid growth and bioassay with tobacco tissue cultures; 1962; </a:t>
            </a:r>
            <a:r>
              <a:rPr lang="la-Latn" sz="1400" dirty="0" smtClean="0"/>
              <a:t>Physiologia Plantarum </a:t>
            </a:r>
            <a:r>
              <a:rPr lang="en-US" sz="1400" dirty="0" smtClean="0"/>
              <a:t>15</a:t>
            </a:r>
            <a:r>
              <a:rPr lang="en-US" sz="1400" dirty="0"/>
              <a:t>, 473-497, Lund; Sweden.</a:t>
            </a:r>
          </a:p>
          <a:p>
            <a:pPr algn="just" defTabSz="266700">
              <a:lnSpc>
                <a:spcPct val="100000"/>
              </a:lnSpc>
            </a:pPr>
            <a:r>
              <a:rPr lang="en-US" sz="1400" dirty="0"/>
              <a:t>5.	EPA-738-F-93-007; September 1993</a:t>
            </a:r>
          </a:p>
          <a:p>
            <a:pPr algn="just" defTabSz="266700">
              <a:lnSpc>
                <a:spcPct val="100000"/>
              </a:lnSpc>
            </a:pPr>
            <a:r>
              <a:rPr lang="en-US" sz="1400" dirty="0"/>
              <a:t>https://www3.epa.gov/pesticides/chem_search/reg_actions/reregistration/fs_PC-035101_1-Sep-93.pdf </a:t>
            </a:r>
          </a:p>
        </p:txBody>
      </p:sp>
      <p:sp>
        <p:nvSpPr>
          <p:cNvPr id="5" name="Rectangle 4"/>
          <p:cNvSpPr/>
          <p:nvPr/>
        </p:nvSpPr>
        <p:spPr>
          <a:xfrm>
            <a:off x="524190" y="5140311"/>
            <a:ext cx="2310504" cy="369332"/>
          </a:xfrm>
          <a:prstGeom prst="rect">
            <a:avLst/>
          </a:prstGeom>
        </p:spPr>
        <p:txBody>
          <a:bodyPr wrap="none">
            <a:spAutoFit/>
          </a:bodyPr>
          <a:lstStyle/>
          <a:p>
            <a:r>
              <a:rPr lang="en-US" b="1" dirty="0"/>
              <a:t>REZULTATE ȘI DISCUȚII</a:t>
            </a:r>
            <a:endParaRPr lang="en-US" sz="2000" b="1" dirty="0"/>
          </a:p>
        </p:txBody>
      </p:sp>
      <p:sp>
        <p:nvSpPr>
          <p:cNvPr id="11" name="Rectangle 10"/>
          <p:cNvSpPr/>
          <p:nvPr/>
        </p:nvSpPr>
        <p:spPr>
          <a:xfrm>
            <a:off x="311117" y="12339837"/>
            <a:ext cx="1515158" cy="369332"/>
          </a:xfrm>
          <a:prstGeom prst="rect">
            <a:avLst/>
          </a:prstGeom>
        </p:spPr>
        <p:txBody>
          <a:bodyPr wrap="none">
            <a:spAutoFit/>
          </a:bodyPr>
          <a:lstStyle/>
          <a:p>
            <a:pPr algn="just"/>
            <a:r>
              <a:rPr lang="en-US" b="1" dirty="0" smtClean="0"/>
              <a:t>BIBLIOGRAFIE</a:t>
            </a:r>
            <a:endParaRPr lang="en-US" b="1" dirty="0"/>
          </a:p>
        </p:txBody>
      </p:sp>
      <p:pic>
        <p:nvPicPr>
          <p:cNvPr id="16" name="Picture 15" descr="sigla BRGV RGB"/>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77101" y="244227"/>
            <a:ext cx="1490225" cy="1088651"/>
          </a:xfrm>
          <a:prstGeom prst="rect">
            <a:avLst/>
          </a:prstGeom>
          <a:noFill/>
        </p:spPr>
      </p:pic>
      <p:sp>
        <p:nvSpPr>
          <p:cNvPr id="17" name="Rectangle 16"/>
          <p:cNvSpPr/>
          <p:nvPr/>
        </p:nvSpPr>
        <p:spPr>
          <a:xfrm>
            <a:off x="506651" y="2667670"/>
            <a:ext cx="1124090" cy="369332"/>
          </a:xfrm>
          <a:prstGeom prst="rect">
            <a:avLst/>
          </a:prstGeom>
        </p:spPr>
        <p:txBody>
          <a:bodyPr wrap="none">
            <a:spAutoFit/>
          </a:bodyPr>
          <a:lstStyle/>
          <a:p>
            <a:r>
              <a:rPr lang="en-US" b="1" dirty="0"/>
              <a:t>REZUMAT</a:t>
            </a:r>
            <a:endParaRPr lang="en-US" sz="2000" b="1" dirty="0"/>
          </a:p>
        </p:txBody>
      </p:sp>
      <p:sp>
        <p:nvSpPr>
          <p:cNvPr id="18" name="Rectangle 17"/>
          <p:cNvSpPr/>
          <p:nvPr/>
        </p:nvSpPr>
        <p:spPr>
          <a:xfrm>
            <a:off x="421051" y="10758512"/>
            <a:ext cx="1209690" cy="369332"/>
          </a:xfrm>
          <a:prstGeom prst="rect">
            <a:avLst/>
          </a:prstGeom>
        </p:spPr>
        <p:txBody>
          <a:bodyPr wrap="none">
            <a:spAutoFit/>
          </a:bodyPr>
          <a:lstStyle/>
          <a:p>
            <a:pPr algn="just"/>
            <a:r>
              <a:rPr lang="en-US" b="1" dirty="0"/>
              <a:t>CONCLUZII</a:t>
            </a:r>
          </a:p>
        </p:txBody>
      </p:sp>
      <p:sp>
        <p:nvSpPr>
          <p:cNvPr id="15" name="Rectangle 14"/>
          <p:cNvSpPr/>
          <p:nvPr/>
        </p:nvSpPr>
        <p:spPr>
          <a:xfrm>
            <a:off x="261616" y="7792349"/>
            <a:ext cx="4832766" cy="523220"/>
          </a:xfrm>
          <a:prstGeom prst="rect">
            <a:avLst/>
          </a:prstGeom>
        </p:spPr>
        <p:txBody>
          <a:bodyPr wrap="square">
            <a:spAutoFit/>
          </a:bodyPr>
          <a:lstStyle/>
          <a:p>
            <a:pPr algn="just">
              <a:spcAft>
                <a:spcPts val="0"/>
              </a:spcAft>
            </a:pPr>
            <a:r>
              <a:rPr lang="ro-RO" sz="1400" b="1" dirty="0">
                <a:solidFill>
                  <a:srgbClr val="000000"/>
                </a:solidFill>
                <a:ea typeface="Calibri" panose="020F0502020204030204" pitchFamily="34" charset="0"/>
              </a:rPr>
              <a:t>Evoluţia numărului și a greutății medii a microtuberculilor pe mediile de cultură </a:t>
            </a:r>
            <a:r>
              <a:rPr lang="ro-RO" sz="1400" b="1" dirty="0" smtClean="0"/>
              <a:t>M</a:t>
            </a:r>
            <a:r>
              <a:rPr lang="ro-RO" sz="1400" b="1" baseline="-25000" dirty="0" smtClean="0"/>
              <a:t>36</a:t>
            </a:r>
            <a:r>
              <a:rPr lang="ro-RO" sz="1400" b="1" dirty="0" smtClean="0">
                <a:solidFill>
                  <a:srgbClr val="000000"/>
                </a:solidFill>
                <a:ea typeface="Calibri" panose="020F0502020204030204" pitchFamily="34" charset="0"/>
              </a:rPr>
              <a:t> </a:t>
            </a:r>
            <a:r>
              <a:rPr lang="ro-RO" sz="1400" b="1" dirty="0">
                <a:solidFill>
                  <a:srgbClr val="000000"/>
                </a:solidFill>
                <a:ea typeface="Calibri" panose="020F0502020204030204" pitchFamily="34" charset="0"/>
              </a:rPr>
              <a:t>şi </a:t>
            </a:r>
            <a:r>
              <a:rPr lang="ro-RO" sz="1400" b="1" dirty="0" smtClean="0"/>
              <a:t>M</a:t>
            </a:r>
            <a:r>
              <a:rPr lang="ro-RO" sz="1400" b="1" baseline="-25000" dirty="0" smtClean="0"/>
              <a:t>37</a:t>
            </a:r>
            <a:endParaRPr lang="ro-RO" sz="14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5"/>
          <p:cNvSpPr/>
          <p:nvPr/>
        </p:nvSpPr>
        <p:spPr>
          <a:xfrm>
            <a:off x="5375429" y="9936031"/>
            <a:ext cx="3477622" cy="738664"/>
          </a:xfrm>
          <a:prstGeom prst="rect">
            <a:avLst/>
          </a:prstGeom>
        </p:spPr>
        <p:txBody>
          <a:bodyPr wrap="square">
            <a:spAutoFit/>
          </a:bodyPr>
          <a:lstStyle/>
          <a:p>
            <a:pPr algn="just"/>
            <a:r>
              <a:rPr lang="ro-RO" sz="1400" b="1" dirty="0">
                <a:ea typeface="Calibri" panose="020F0502020204030204" pitchFamily="34" charset="0"/>
              </a:rPr>
              <a:t>Numărul de microtuberculi și </a:t>
            </a:r>
            <a:r>
              <a:rPr lang="ro-RO" sz="1400" b="1" dirty="0" smtClean="0">
                <a:ea typeface="Calibri" panose="020F0502020204030204" pitchFamily="34" charset="0"/>
              </a:rPr>
              <a:t>greutatea </a:t>
            </a:r>
            <a:r>
              <a:rPr lang="ro-RO" sz="1400" b="1" dirty="0">
                <a:ea typeface="Calibri" panose="020F0502020204030204" pitchFamily="34" charset="0"/>
              </a:rPr>
              <a:t>l</a:t>
            </a:r>
            <a:r>
              <a:rPr lang="ro-RO" sz="1400" b="1" dirty="0" smtClean="0">
                <a:ea typeface="Calibri" panose="020F0502020204030204" pitchFamily="34" charset="0"/>
              </a:rPr>
              <a:t>or </a:t>
            </a:r>
            <a:r>
              <a:rPr lang="ro-RO" sz="1400" b="1" dirty="0">
                <a:ea typeface="Calibri" panose="020F0502020204030204" pitchFamily="34" charset="0"/>
              </a:rPr>
              <a:t>medie, la 40 de genotipuri dezvoltate timp de șase luni pe mediile </a:t>
            </a:r>
            <a:r>
              <a:rPr lang="ro-RO" sz="1400" b="1" dirty="0" smtClean="0">
                <a:ea typeface="Calibri" panose="020F0502020204030204" pitchFamily="34" charset="0"/>
              </a:rPr>
              <a:t>de cultură M</a:t>
            </a:r>
            <a:r>
              <a:rPr lang="ro-RO" sz="1400" b="1" baseline="-25000" dirty="0" smtClean="0">
                <a:ea typeface="Calibri" panose="020F0502020204030204" pitchFamily="34" charset="0"/>
              </a:rPr>
              <a:t>36</a:t>
            </a:r>
            <a:r>
              <a:rPr lang="ro-RO" sz="1400" b="1" dirty="0" smtClean="0">
                <a:ea typeface="Calibri" panose="020F0502020204030204" pitchFamily="34" charset="0"/>
              </a:rPr>
              <a:t> </a:t>
            </a:r>
            <a:r>
              <a:rPr lang="ro-RO" sz="1400" b="1" dirty="0">
                <a:ea typeface="Calibri" panose="020F0502020204030204" pitchFamily="34" charset="0"/>
              </a:rPr>
              <a:t>și M</a:t>
            </a:r>
            <a:r>
              <a:rPr lang="ro-RO" sz="1400" b="1" baseline="-25000" dirty="0">
                <a:ea typeface="Calibri" panose="020F0502020204030204" pitchFamily="34" charset="0"/>
              </a:rPr>
              <a:t>37</a:t>
            </a:r>
            <a:endParaRPr lang="ro-RO" sz="1400" dirty="0"/>
          </a:p>
        </p:txBody>
      </p:sp>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2687" y="6531640"/>
            <a:ext cx="1209958" cy="1080000"/>
          </a:xfrm>
          <a:prstGeom prst="rect">
            <a:avLst/>
          </a:prstGeom>
          <a:ln>
            <a:solidFill>
              <a:schemeClr val="accent6"/>
            </a:solidFill>
          </a:ln>
        </p:spPr>
      </p:pic>
      <p:pic>
        <p:nvPicPr>
          <p:cNvPr id="29" name="Picture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4141" y="6541525"/>
            <a:ext cx="1238250" cy="1080000"/>
          </a:xfrm>
          <a:prstGeom prst="rect">
            <a:avLst/>
          </a:prstGeom>
          <a:ln>
            <a:solidFill>
              <a:schemeClr val="accent6"/>
            </a:solidFill>
          </a:ln>
        </p:spPr>
      </p:pic>
      <p:graphicFrame>
        <p:nvGraphicFramePr>
          <p:cNvPr id="24" name="Chart 23"/>
          <p:cNvGraphicFramePr/>
          <p:nvPr>
            <p:extLst>
              <p:ext uri="{D42A27DB-BD31-4B8C-83A1-F6EECF244321}">
                <p14:modId xmlns:p14="http://schemas.microsoft.com/office/powerpoint/2010/main" val="3641684556"/>
              </p:ext>
            </p:extLst>
          </p:nvPr>
        </p:nvGraphicFramePr>
        <p:xfrm>
          <a:off x="5326180" y="7980134"/>
          <a:ext cx="3576119" cy="198771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856641238"/>
              </p:ext>
            </p:extLst>
          </p:nvPr>
        </p:nvGraphicFramePr>
        <p:xfrm>
          <a:off x="304080" y="8305920"/>
          <a:ext cx="4880090" cy="2316480"/>
        </p:xfrm>
        <a:graphic>
          <a:graphicData uri="http://schemas.openxmlformats.org/drawingml/2006/table">
            <a:tbl>
              <a:tblPr firstRow="1" firstCol="1" lastRow="1" lastCol="1" bandRow="1" bandCol="1">
                <a:tableStyleId>{5C22544A-7EE6-4342-B048-85BDC9FD1C3A}</a:tableStyleId>
              </a:tblPr>
              <a:tblGrid>
                <a:gridCol w="2848542">
                  <a:extLst>
                    <a:ext uri="{9D8B030D-6E8A-4147-A177-3AD203B41FA5}">
                      <a16:colId xmlns:a16="http://schemas.microsoft.com/office/drawing/2014/main" val="20000"/>
                    </a:ext>
                  </a:extLst>
                </a:gridCol>
                <a:gridCol w="1050202">
                  <a:extLst>
                    <a:ext uri="{9D8B030D-6E8A-4147-A177-3AD203B41FA5}">
                      <a16:colId xmlns:a16="http://schemas.microsoft.com/office/drawing/2014/main" val="20001"/>
                    </a:ext>
                  </a:extLst>
                </a:gridCol>
                <a:gridCol w="981346">
                  <a:extLst>
                    <a:ext uri="{9D8B030D-6E8A-4147-A177-3AD203B41FA5}">
                      <a16:colId xmlns:a16="http://schemas.microsoft.com/office/drawing/2014/main" val="20002"/>
                    </a:ext>
                  </a:extLst>
                </a:gridCol>
              </a:tblGrid>
              <a:tr h="207033">
                <a:tc>
                  <a:txBody>
                    <a:bodyPr/>
                    <a:lstStyle/>
                    <a:p>
                      <a:pPr algn="ctr">
                        <a:lnSpc>
                          <a:spcPct val="100000"/>
                        </a:lnSpc>
                        <a:spcAft>
                          <a:spcPts val="0"/>
                        </a:spcAft>
                      </a:pPr>
                      <a:r>
                        <a:rPr lang="ro-RO" sz="1400" dirty="0">
                          <a:effectLst/>
                        </a:rPr>
                        <a:t>Specificația </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400" dirty="0" smtClean="0">
                          <a:effectLst/>
                        </a:rPr>
                        <a:t> </a:t>
                      </a:r>
                      <a:r>
                        <a:rPr lang="ro-RO" sz="1400" dirty="0">
                          <a:effectLst/>
                        </a:rPr>
                        <a:t>M</a:t>
                      </a:r>
                      <a:r>
                        <a:rPr lang="ro-RO" sz="1400" baseline="-25000" dirty="0">
                          <a:effectLst/>
                        </a:rPr>
                        <a:t>36</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400" dirty="0" smtClean="0">
                          <a:effectLst/>
                        </a:rPr>
                        <a:t>M</a:t>
                      </a:r>
                      <a:r>
                        <a:rPr lang="ro-RO" sz="1400" baseline="-25000" dirty="0" smtClean="0">
                          <a:effectLst/>
                        </a:rPr>
                        <a:t>37</a:t>
                      </a:r>
                      <a:endParaRPr lang="ro-R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0"/>
                  </a:ext>
                </a:extLst>
              </a:tr>
              <a:tr h="177456">
                <a:tc>
                  <a:txBody>
                    <a:bodyPr/>
                    <a:lstStyle/>
                    <a:p>
                      <a:pPr>
                        <a:lnSpc>
                          <a:spcPct val="100000"/>
                        </a:lnSpc>
                        <a:spcAft>
                          <a:spcPts val="0"/>
                        </a:spcAft>
                      </a:pPr>
                      <a:r>
                        <a:rPr lang="ro-RO" sz="1050" dirty="0" smtClean="0">
                          <a:effectLst/>
                        </a:rPr>
                        <a:t>Numărul </a:t>
                      </a:r>
                      <a:r>
                        <a:rPr lang="ro-RO" sz="1050" dirty="0">
                          <a:effectLst/>
                        </a:rPr>
                        <a:t>total de microtuberculi</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indent="-457200" algn="ctr">
                        <a:lnSpc>
                          <a:spcPct val="100000"/>
                        </a:lnSpc>
                        <a:spcAft>
                          <a:spcPts val="0"/>
                        </a:spcAft>
                      </a:pPr>
                      <a:r>
                        <a:rPr lang="ro-RO" sz="1200" b="1" dirty="0">
                          <a:solidFill>
                            <a:schemeClr val="bg1"/>
                          </a:solidFill>
                          <a:effectLst/>
                        </a:rPr>
                        <a:t>2046</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200" dirty="0">
                          <a:effectLst/>
                        </a:rPr>
                        <a:t>1295</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1"/>
                  </a:ext>
                </a:extLst>
              </a:tr>
              <a:tr h="177456">
                <a:tc>
                  <a:txBody>
                    <a:bodyPr/>
                    <a:lstStyle/>
                    <a:p>
                      <a:pPr>
                        <a:lnSpc>
                          <a:spcPct val="100000"/>
                        </a:lnSpc>
                        <a:spcAft>
                          <a:spcPts val="0"/>
                        </a:spcAft>
                      </a:pPr>
                      <a:r>
                        <a:rPr lang="ro-RO" sz="1050" dirty="0" smtClean="0">
                          <a:effectLst/>
                        </a:rPr>
                        <a:t>Numărul </a:t>
                      </a:r>
                      <a:r>
                        <a:rPr lang="ro-RO" sz="1050" dirty="0">
                          <a:effectLst/>
                        </a:rPr>
                        <a:t>minim de microtuberculi/variantă</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indent="-457200" algn="ctr">
                        <a:lnSpc>
                          <a:spcPct val="100000"/>
                        </a:lnSpc>
                        <a:spcAft>
                          <a:spcPts val="0"/>
                        </a:spcAft>
                      </a:pPr>
                      <a:r>
                        <a:rPr lang="ro-RO" sz="1200" b="1" dirty="0">
                          <a:solidFill>
                            <a:schemeClr val="bg1"/>
                          </a:solidFill>
                          <a:effectLst/>
                        </a:rPr>
                        <a:t>6</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200" dirty="0">
                          <a:effectLst/>
                        </a:rPr>
                        <a:t>8</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2"/>
                  </a:ext>
                </a:extLst>
              </a:tr>
              <a:tr h="177456">
                <a:tc>
                  <a:txBody>
                    <a:bodyPr/>
                    <a:lstStyle/>
                    <a:p>
                      <a:pPr>
                        <a:lnSpc>
                          <a:spcPct val="100000"/>
                        </a:lnSpc>
                        <a:spcAft>
                          <a:spcPts val="0"/>
                        </a:spcAft>
                      </a:pPr>
                      <a:r>
                        <a:rPr lang="ro-RO" sz="1050" dirty="0" smtClean="0">
                          <a:effectLst/>
                        </a:rPr>
                        <a:t>Numărul </a:t>
                      </a:r>
                      <a:r>
                        <a:rPr lang="ro-RO" sz="1050" dirty="0">
                          <a:effectLst/>
                        </a:rPr>
                        <a:t>mediu de microtuberculi/variantă</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marR="252095" indent="-457200" algn="r">
                        <a:lnSpc>
                          <a:spcPct val="100000"/>
                        </a:lnSpc>
                        <a:spcAft>
                          <a:spcPts val="0"/>
                        </a:spcAft>
                      </a:pPr>
                      <a:r>
                        <a:rPr lang="ro-RO" sz="1200" b="1" dirty="0" smtClean="0">
                          <a:solidFill>
                            <a:schemeClr val="bg1"/>
                          </a:solidFill>
                          <a:effectLst/>
                        </a:rPr>
                        <a:t>     51,15</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marR="252095" algn="r">
                        <a:lnSpc>
                          <a:spcPct val="100000"/>
                        </a:lnSpc>
                        <a:spcAft>
                          <a:spcPts val="0"/>
                        </a:spcAft>
                      </a:pPr>
                      <a:r>
                        <a:rPr lang="ro-RO" sz="1200" dirty="0" smtClean="0">
                          <a:effectLst/>
                        </a:rPr>
                        <a:t>   32,38</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3"/>
                  </a:ext>
                </a:extLst>
              </a:tr>
              <a:tr h="177456">
                <a:tc>
                  <a:txBody>
                    <a:bodyPr/>
                    <a:lstStyle/>
                    <a:p>
                      <a:pPr>
                        <a:lnSpc>
                          <a:spcPct val="100000"/>
                        </a:lnSpc>
                        <a:spcAft>
                          <a:spcPts val="0"/>
                        </a:spcAft>
                      </a:pPr>
                      <a:r>
                        <a:rPr lang="ro-RO" sz="1050" dirty="0" smtClean="0">
                          <a:effectLst/>
                        </a:rPr>
                        <a:t>Numărul </a:t>
                      </a:r>
                      <a:r>
                        <a:rPr lang="ro-RO" sz="1050" dirty="0">
                          <a:effectLst/>
                        </a:rPr>
                        <a:t>maxim de microtuberculi/variantă</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indent="-457200" algn="ctr">
                        <a:lnSpc>
                          <a:spcPct val="100000"/>
                        </a:lnSpc>
                        <a:spcAft>
                          <a:spcPts val="0"/>
                        </a:spcAft>
                      </a:pPr>
                      <a:r>
                        <a:rPr lang="ro-RO" sz="1200" b="1" dirty="0">
                          <a:solidFill>
                            <a:schemeClr val="bg1"/>
                          </a:solidFill>
                          <a:effectLst/>
                        </a:rPr>
                        <a:t>107</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200" dirty="0">
                          <a:effectLst/>
                        </a:rPr>
                        <a:t>71</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4"/>
                  </a:ext>
                </a:extLst>
              </a:tr>
              <a:tr h="177456">
                <a:tc>
                  <a:txBody>
                    <a:bodyPr/>
                    <a:lstStyle/>
                    <a:p>
                      <a:pPr>
                        <a:lnSpc>
                          <a:spcPct val="100000"/>
                        </a:lnSpc>
                        <a:spcAft>
                          <a:spcPts val="0"/>
                        </a:spcAft>
                      </a:pPr>
                      <a:r>
                        <a:rPr lang="ro-RO" sz="1050" dirty="0" smtClean="0">
                          <a:effectLst/>
                        </a:rPr>
                        <a:t>Numărul de </a:t>
                      </a:r>
                      <a:r>
                        <a:rPr lang="ro-RO" sz="1050" dirty="0">
                          <a:effectLst/>
                        </a:rPr>
                        <a:t>variante cu </a:t>
                      </a:r>
                      <a:r>
                        <a:rPr lang="pt-BR" sz="1050" dirty="0">
                          <a:effectLst/>
                        </a:rPr>
                        <a:t>&lt; de 50 microtuberculi</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indent="-457200" algn="ctr">
                        <a:lnSpc>
                          <a:spcPct val="100000"/>
                        </a:lnSpc>
                        <a:spcAft>
                          <a:spcPts val="0"/>
                        </a:spcAft>
                      </a:pPr>
                      <a:r>
                        <a:rPr lang="ro-RO" sz="1200" b="1" dirty="0">
                          <a:solidFill>
                            <a:schemeClr val="bg1"/>
                          </a:solidFill>
                          <a:effectLst/>
                        </a:rPr>
                        <a:t>20</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200" dirty="0">
                          <a:effectLst/>
                        </a:rPr>
                        <a:t>33</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5"/>
                  </a:ext>
                </a:extLst>
              </a:tr>
              <a:tr h="177456">
                <a:tc>
                  <a:txBody>
                    <a:bodyPr/>
                    <a:lstStyle/>
                    <a:p>
                      <a:pPr>
                        <a:lnSpc>
                          <a:spcPct val="100000"/>
                        </a:lnSpc>
                        <a:spcAft>
                          <a:spcPts val="0"/>
                        </a:spcAft>
                      </a:pPr>
                      <a:r>
                        <a:rPr lang="ro-RO" sz="1050" dirty="0" smtClean="0">
                          <a:effectLst/>
                        </a:rPr>
                        <a:t>Numărul </a:t>
                      </a:r>
                      <a:r>
                        <a:rPr lang="ro-RO" sz="1050" dirty="0">
                          <a:effectLst/>
                        </a:rPr>
                        <a:t>de variante cu 50 – 100 microtuberculi</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indent="-457200" algn="ctr">
                        <a:lnSpc>
                          <a:spcPct val="100000"/>
                        </a:lnSpc>
                        <a:spcAft>
                          <a:spcPts val="0"/>
                        </a:spcAft>
                      </a:pPr>
                      <a:r>
                        <a:rPr lang="ro-RO" sz="1200" b="1" dirty="0">
                          <a:solidFill>
                            <a:schemeClr val="bg1"/>
                          </a:solidFill>
                          <a:effectLst/>
                        </a:rPr>
                        <a:t>18</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200" dirty="0">
                          <a:effectLst/>
                        </a:rPr>
                        <a:t>17</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6"/>
                  </a:ext>
                </a:extLst>
              </a:tr>
              <a:tr h="177456">
                <a:tc>
                  <a:txBody>
                    <a:bodyPr/>
                    <a:lstStyle/>
                    <a:p>
                      <a:pPr>
                        <a:lnSpc>
                          <a:spcPct val="100000"/>
                        </a:lnSpc>
                        <a:spcAft>
                          <a:spcPts val="0"/>
                        </a:spcAft>
                      </a:pPr>
                      <a:r>
                        <a:rPr lang="ro-RO" sz="1050">
                          <a:effectLst/>
                        </a:rPr>
                        <a:t>Număr de variante cu </a:t>
                      </a:r>
                      <a:r>
                        <a:rPr lang="pt-BR" sz="1050">
                          <a:effectLst/>
                        </a:rPr>
                        <a:t>&gt; de 100 microtuberculi</a:t>
                      </a:r>
                      <a:endParaRPr lang="ro-RO"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indent="-457200" algn="ctr">
                        <a:lnSpc>
                          <a:spcPct val="100000"/>
                        </a:lnSpc>
                        <a:spcAft>
                          <a:spcPts val="0"/>
                        </a:spcAft>
                      </a:pPr>
                      <a:r>
                        <a:rPr lang="ro-RO" sz="1200" b="1" dirty="0">
                          <a:solidFill>
                            <a:schemeClr val="bg1"/>
                          </a:solidFill>
                          <a:effectLst/>
                        </a:rPr>
                        <a:t>2</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algn="ctr">
                        <a:lnSpc>
                          <a:spcPct val="100000"/>
                        </a:lnSpc>
                        <a:spcAft>
                          <a:spcPts val="0"/>
                        </a:spcAft>
                      </a:pPr>
                      <a:r>
                        <a:rPr lang="ro-RO" sz="1200" dirty="0">
                          <a:effectLst/>
                        </a:rPr>
                        <a:t>-</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7"/>
                  </a:ext>
                </a:extLst>
              </a:tr>
              <a:tr h="177456">
                <a:tc>
                  <a:txBody>
                    <a:bodyPr/>
                    <a:lstStyle/>
                    <a:p>
                      <a:pPr>
                        <a:lnSpc>
                          <a:spcPct val="100000"/>
                        </a:lnSpc>
                        <a:spcAft>
                          <a:spcPts val="0"/>
                        </a:spcAft>
                      </a:pPr>
                      <a:r>
                        <a:rPr lang="ro-RO" sz="1050">
                          <a:effectLst/>
                        </a:rPr>
                        <a:t>Greutate medie/microtuberculi</a:t>
                      </a:r>
                      <a:endParaRPr lang="ro-RO" sz="105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marR="252095" indent="-457200" algn="ctr">
                        <a:lnSpc>
                          <a:spcPct val="100000"/>
                        </a:lnSpc>
                        <a:spcAft>
                          <a:spcPts val="0"/>
                        </a:spcAft>
                      </a:pPr>
                      <a:r>
                        <a:rPr lang="ro-RO" sz="1200" b="1" dirty="0" smtClean="0">
                          <a:solidFill>
                            <a:schemeClr val="bg1"/>
                          </a:solidFill>
                          <a:effectLst/>
                        </a:rPr>
                        <a:t>        0,20</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tc>
                  <a:txBody>
                    <a:bodyPr/>
                    <a:lstStyle/>
                    <a:p>
                      <a:pPr marR="252095" algn="ctr">
                        <a:lnSpc>
                          <a:spcPct val="100000"/>
                        </a:lnSpc>
                        <a:spcAft>
                          <a:spcPts val="0"/>
                        </a:spcAft>
                      </a:pPr>
                      <a:r>
                        <a:rPr lang="ro-RO" sz="1200" dirty="0" smtClean="0">
                          <a:effectLst/>
                        </a:rPr>
                        <a:t>     0,29</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966FF"/>
                    </a:solidFill>
                  </a:tcPr>
                </a:tc>
                <a:extLst>
                  <a:ext uri="{0D108BD9-81ED-4DB2-BD59-A6C34878D82A}">
                    <a16:rowId xmlns:a16="http://schemas.microsoft.com/office/drawing/2014/main" val="10008"/>
                  </a:ext>
                </a:extLst>
              </a:tr>
              <a:tr h="310549">
                <a:tc>
                  <a:txBody>
                    <a:bodyPr/>
                    <a:lstStyle/>
                    <a:p>
                      <a:pPr algn="just">
                        <a:lnSpc>
                          <a:spcPct val="100000"/>
                        </a:lnSpc>
                        <a:spcAft>
                          <a:spcPts val="0"/>
                        </a:spcAft>
                      </a:pPr>
                      <a:r>
                        <a:rPr lang="ro-RO" sz="1050" dirty="0">
                          <a:effectLst/>
                        </a:rPr>
                        <a:t>Număr de variante cu o greutate medie a microtuberculilor </a:t>
                      </a:r>
                      <a:r>
                        <a:rPr lang="pt-BR" sz="1050" dirty="0">
                          <a:effectLst/>
                        </a:rPr>
                        <a:t>&lt; 0,20 g</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bg1"/>
                      </a:solidFill>
                      <a:prstDash val="solid"/>
                      <a:round/>
                      <a:headEnd type="none" w="med" len="med"/>
                      <a:tailEnd type="none" w="med" len="med"/>
                    </a:lnB>
                    <a:solidFill>
                      <a:srgbClr val="9966FF"/>
                    </a:solidFill>
                  </a:tcPr>
                </a:tc>
                <a:tc>
                  <a:txBody>
                    <a:bodyPr/>
                    <a:lstStyle/>
                    <a:p>
                      <a:pPr marR="252095" indent="-457200" algn="r">
                        <a:lnSpc>
                          <a:spcPct val="100000"/>
                        </a:lnSpc>
                        <a:spcAft>
                          <a:spcPts val="0"/>
                        </a:spcAft>
                      </a:pPr>
                      <a:r>
                        <a:rPr lang="ro-RO" sz="1200" b="1" dirty="0" smtClean="0">
                          <a:solidFill>
                            <a:schemeClr val="bg1"/>
                          </a:solidFill>
                          <a:effectLst/>
                        </a:rPr>
                        <a:t>   24 </a:t>
                      </a:r>
                      <a:r>
                        <a:rPr lang="ro-RO" sz="1200" b="1" dirty="0">
                          <a:solidFill>
                            <a:schemeClr val="bg1"/>
                          </a:solidFill>
                          <a:effectLst/>
                        </a:rPr>
                        <a:t>(60%)</a:t>
                      </a:r>
                      <a:endParaRPr lang="ro-RO"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bg1"/>
                      </a:solidFill>
                      <a:prstDash val="solid"/>
                      <a:round/>
                      <a:headEnd type="none" w="med" len="med"/>
                      <a:tailEnd type="none" w="med" len="med"/>
                    </a:lnB>
                    <a:solidFill>
                      <a:srgbClr val="9966FF"/>
                    </a:solidFill>
                  </a:tcPr>
                </a:tc>
                <a:tc>
                  <a:txBody>
                    <a:bodyPr/>
                    <a:lstStyle/>
                    <a:p>
                      <a:pPr marR="252095" algn="r">
                        <a:lnSpc>
                          <a:spcPct val="100000"/>
                        </a:lnSpc>
                        <a:spcAft>
                          <a:spcPts val="0"/>
                        </a:spcAft>
                      </a:pPr>
                      <a:r>
                        <a:rPr lang="ro-RO" sz="1200" dirty="0" smtClean="0">
                          <a:effectLst/>
                        </a:rPr>
                        <a:t>10  25</a:t>
                      </a:r>
                      <a:r>
                        <a:rPr lang="ro-RO" sz="1200" dirty="0">
                          <a:effectLst/>
                        </a:rPr>
                        <a:t>%)</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bg1"/>
                      </a:solidFill>
                      <a:prstDash val="solid"/>
                      <a:round/>
                      <a:headEnd type="none" w="med" len="med"/>
                      <a:tailEnd type="none" w="med" len="med"/>
                    </a:lnB>
                    <a:solidFill>
                      <a:srgbClr val="9966FF"/>
                    </a:solidFill>
                  </a:tcPr>
                </a:tc>
                <a:extLst>
                  <a:ext uri="{0D108BD9-81ED-4DB2-BD59-A6C34878D82A}">
                    <a16:rowId xmlns:a16="http://schemas.microsoft.com/office/drawing/2014/main" val="10009"/>
                  </a:ext>
                </a:extLst>
              </a:tr>
              <a:tr h="310549">
                <a:tc>
                  <a:txBody>
                    <a:bodyPr/>
                    <a:lstStyle/>
                    <a:p>
                      <a:pPr algn="just">
                        <a:lnSpc>
                          <a:spcPct val="100000"/>
                        </a:lnSpc>
                        <a:spcAft>
                          <a:spcPts val="0"/>
                        </a:spcAft>
                      </a:pPr>
                      <a:r>
                        <a:rPr lang="ro-RO" sz="1050" dirty="0">
                          <a:effectLst/>
                        </a:rPr>
                        <a:t>Număr de variante cu o greutate medie a microtuberculilor </a:t>
                      </a:r>
                      <a:r>
                        <a:rPr lang="pt-BR" sz="1050" dirty="0">
                          <a:effectLst/>
                        </a:rPr>
                        <a:t>&gt; 0,20 g</a:t>
                      </a:r>
                      <a:endParaRPr lang="ro-RO"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bg1"/>
                      </a:solidFill>
                      <a:prstDash val="solid"/>
                      <a:round/>
                      <a:headEnd type="none" w="med" len="med"/>
                      <a:tailEnd type="none" w="med" len="med"/>
                    </a:lnT>
                    <a:solidFill>
                      <a:srgbClr val="9966FF"/>
                    </a:solidFill>
                  </a:tcPr>
                </a:tc>
                <a:tc>
                  <a:txBody>
                    <a:bodyPr/>
                    <a:lstStyle/>
                    <a:p>
                      <a:pPr marR="252095" indent="-457200" algn="r">
                        <a:lnSpc>
                          <a:spcPct val="100000"/>
                        </a:lnSpc>
                        <a:spcAft>
                          <a:spcPts val="0"/>
                        </a:spcAft>
                      </a:pPr>
                      <a:r>
                        <a:rPr lang="ro-RO" sz="1200" b="1" dirty="0" smtClean="0">
                          <a:effectLst/>
                        </a:rPr>
                        <a:t>   16 </a:t>
                      </a:r>
                      <a:r>
                        <a:rPr lang="ro-RO" sz="1200" b="1" dirty="0">
                          <a:effectLst/>
                        </a:rPr>
                        <a:t>(40%)</a:t>
                      </a:r>
                      <a:endParaRPr lang="ro-RO"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bg1"/>
                      </a:solidFill>
                      <a:prstDash val="solid"/>
                      <a:round/>
                      <a:headEnd type="none" w="med" len="med"/>
                      <a:tailEnd type="none" w="med" len="med"/>
                    </a:lnT>
                    <a:solidFill>
                      <a:srgbClr val="9966FF"/>
                    </a:solidFill>
                  </a:tcPr>
                </a:tc>
                <a:tc>
                  <a:txBody>
                    <a:bodyPr/>
                    <a:lstStyle/>
                    <a:p>
                      <a:pPr marR="252095" algn="r">
                        <a:lnSpc>
                          <a:spcPct val="100000"/>
                        </a:lnSpc>
                        <a:spcAft>
                          <a:spcPts val="0"/>
                        </a:spcAft>
                      </a:pPr>
                      <a:r>
                        <a:rPr lang="ro-RO" sz="1200" dirty="0" smtClean="0">
                          <a:effectLst/>
                        </a:rPr>
                        <a:t> 30 </a:t>
                      </a:r>
                      <a:r>
                        <a:rPr lang="ro-RO" sz="1200" dirty="0">
                          <a:effectLst/>
                        </a:rPr>
                        <a:t>(75%)</a:t>
                      </a:r>
                      <a:endParaRPr lang="ro-R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bg1"/>
                      </a:solidFill>
                      <a:prstDash val="solid"/>
                      <a:round/>
                      <a:headEnd type="none" w="med" len="med"/>
                      <a:tailEnd type="none" w="med" len="med"/>
                    </a:lnT>
                    <a:solidFill>
                      <a:srgbClr val="9966FF"/>
                    </a:solidFill>
                  </a:tcPr>
                </a:tc>
                <a:extLst>
                  <a:ext uri="{0D108BD9-81ED-4DB2-BD59-A6C34878D82A}">
                    <a16:rowId xmlns:a16="http://schemas.microsoft.com/office/drawing/2014/main" val="10010"/>
                  </a:ext>
                </a:extLst>
              </a:tr>
            </a:tbl>
          </a:graphicData>
        </a:graphic>
      </p:graphicFrame>
      <p:sp>
        <p:nvSpPr>
          <p:cNvPr id="19" name="Rectangle 18"/>
          <p:cNvSpPr/>
          <p:nvPr/>
        </p:nvSpPr>
        <p:spPr>
          <a:xfrm>
            <a:off x="207733" y="5515375"/>
            <a:ext cx="8725209" cy="1200329"/>
          </a:xfrm>
          <a:prstGeom prst="rect">
            <a:avLst/>
          </a:prstGeom>
        </p:spPr>
        <p:txBody>
          <a:bodyPr wrap="square">
            <a:spAutoFit/>
          </a:bodyPr>
          <a:lstStyle/>
          <a:p>
            <a:pPr algn="just"/>
            <a:r>
              <a:rPr lang="ro-RO" dirty="0"/>
              <a:t>Varietățile de cartof din colecția </a:t>
            </a:r>
            <a:r>
              <a:rPr lang="ro-RO" i="1" dirty="0"/>
              <a:t>in vitro </a:t>
            </a:r>
            <a:r>
              <a:rPr lang="ro-RO" dirty="0"/>
              <a:t>sunt subcultivate, periodic, pe diferite medii de </a:t>
            </a:r>
            <a:r>
              <a:rPr lang="ro-RO" dirty="0" smtClean="0"/>
              <a:t>micromultiplicare și constituie </a:t>
            </a:r>
            <a:r>
              <a:rPr lang="ro-RO" dirty="0"/>
              <a:t>surse de material biologic, </a:t>
            </a:r>
            <a:r>
              <a:rPr lang="ro-RO" dirty="0" smtClean="0"/>
              <a:t>pentru o conservare de </a:t>
            </a:r>
            <a:r>
              <a:rPr lang="ro-RO" dirty="0"/>
              <a:t>2 – 3 ani, sau în diferite experimente de revigorare, de stimulare a microtuberizării </a:t>
            </a:r>
            <a:r>
              <a:rPr lang="ro-RO" dirty="0" smtClean="0"/>
              <a:t>(</a:t>
            </a:r>
            <a:r>
              <a:rPr lang="ro-RO" dirty="0"/>
              <a:t>Ibănescu M., Constantinovici D. și Strajeru S., 2007).</a:t>
            </a:r>
          </a:p>
        </p:txBody>
      </p:sp>
      <p:sp>
        <p:nvSpPr>
          <p:cNvPr id="21" name="Rectangle 20"/>
          <p:cNvSpPr/>
          <p:nvPr/>
        </p:nvSpPr>
        <p:spPr>
          <a:xfrm>
            <a:off x="224877" y="6590976"/>
            <a:ext cx="5150552" cy="646331"/>
          </a:xfrm>
          <a:prstGeom prst="rect">
            <a:avLst/>
          </a:prstGeom>
        </p:spPr>
        <p:txBody>
          <a:bodyPr wrap="square">
            <a:spAutoFit/>
          </a:bodyPr>
          <a:lstStyle/>
          <a:p>
            <a:pPr algn="just"/>
            <a:r>
              <a:rPr lang="ro-RO" dirty="0">
                <a:latin typeface="Calibri" panose="020F0502020204030204" pitchFamily="34" charset="0"/>
                <a:ea typeface="Calibri" panose="020F0502020204030204" pitchFamily="34" charset="0"/>
                <a:cs typeface="Times New Roman" panose="02020603050405020304" pitchFamily="18" charset="0"/>
              </a:rPr>
              <a:t>Mediul de bază folosit a fost MURASHIGE SKOOG – (MS - 1962) (Murashige T., Skoog F., 1962). </a:t>
            </a:r>
            <a:endParaRPr lang="ro-RO" dirty="0"/>
          </a:p>
        </p:txBody>
      </p:sp>
      <p:sp>
        <p:nvSpPr>
          <p:cNvPr id="22" name="Rectangle 21"/>
          <p:cNvSpPr/>
          <p:nvPr/>
        </p:nvSpPr>
        <p:spPr>
          <a:xfrm>
            <a:off x="230389" y="7122192"/>
            <a:ext cx="5178604" cy="646331"/>
          </a:xfrm>
          <a:prstGeom prst="rect">
            <a:avLst/>
          </a:prstGeom>
        </p:spPr>
        <p:txBody>
          <a:bodyPr wrap="square">
            <a:spAutoFit/>
          </a:bodyPr>
          <a:lstStyle/>
          <a:p>
            <a:pPr algn="just"/>
            <a:r>
              <a:rPr lang="ro-RO" dirty="0" smtClean="0">
                <a:ea typeface="Calibri" panose="020F0502020204030204" pitchFamily="34" charset="0"/>
              </a:rPr>
              <a:t>Procesul </a:t>
            </a:r>
            <a:r>
              <a:rPr lang="ro-RO" dirty="0">
                <a:ea typeface="Calibri" panose="020F0502020204030204" pitchFamily="34" charset="0"/>
              </a:rPr>
              <a:t>de microtuberizare a diferitelor genotipuri locale, din colecție poate prezenta </a:t>
            </a:r>
            <a:r>
              <a:rPr lang="ro-RO" dirty="0" smtClean="0">
                <a:ea typeface="Calibri" panose="020F0502020204030204" pitchFamily="34" charset="0"/>
              </a:rPr>
              <a:t>variații accentuate. </a:t>
            </a:r>
            <a:endParaRPr lang="ro-RO" dirty="0"/>
          </a:p>
        </p:txBody>
      </p:sp>
      <p:sp>
        <p:nvSpPr>
          <p:cNvPr id="23" name="Rectangle 22"/>
          <p:cNvSpPr/>
          <p:nvPr/>
        </p:nvSpPr>
        <p:spPr>
          <a:xfrm>
            <a:off x="5233473" y="7646816"/>
            <a:ext cx="3710104" cy="307777"/>
          </a:xfrm>
          <a:prstGeom prst="rect">
            <a:avLst/>
          </a:prstGeom>
        </p:spPr>
        <p:txBody>
          <a:bodyPr wrap="square">
            <a:spAutoFit/>
          </a:bodyPr>
          <a:lstStyle/>
          <a:p>
            <a:r>
              <a:rPr lang="ro-RO" sz="1400" b="1" dirty="0" smtClean="0">
                <a:ea typeface="Calibri" panose="020F0502020204030204" pitchFamily="34" charset="0"/>
              </a:rPr>
              <a:t>Plantule cu microtuberculi pe mediul M</a:t>
            </a:r>
            <a:r>
              <a:rPr lang="ro-RO" sz="1400" b="1" baseline="-25000" dirty="0" smtClean="0">
                <a:ea typeface="Calibri" panose="020F0502020204030204" pitchFamily="34" charset="0"/>
              </a:rPr>
              <a:t>36</a:t>
            </a:r>
            <a:r>
              <a:rPr lang="ro-RO" sz="1400" b="1" dirty="0" smtClean="0">
                <a:ea typeface="Calibri" panose="020F0502020204030204" pitchFamily="34" charset="0"/>
              </a:rPr>
              <a:t> și M</a:t>
            </a:r>
            <a:r>
              <a:rPr lang="ro-RO" sz="1400" b="1" baseline="-25000" dirty="0" smtClean="0">
                <a:ea typeface="Calibri" panose="020F0502020204030204" pitchFamily="34" charset="0"/>
              </a:rPr>
              <a:t>37 </a:t>
            </a:r>
            <a:r>
              <a:rPr lang="ro-RO" sz="1400" b="1" dirty="0" smtClean="0">
                <a:ea typeface="Calibri" panose="020F0502020204030204" pitchFamily="34" charset="0"/>
              </a:rPr>
              <a:t> </a:t>
            </a:r>
            <a:endParaRPr lang="ro-RO" sz="1400" dirty="0"/>
          </a:p>
        </p:txBody>
      </p:sp>
      <p:sp>
        <p:nvSpPr>
          <p:cNvPr id="25" name="Rectangle 24"/>
          <p:cNvSpPr/>
          <p:nvPr/>
        </p:nvSpPr>
        <p:spPr>
          <a:xfrm>
            <a:off x="261615" y="11129820"/>
            <a:ext cx="8640683" cy="1169551"/>
          </a:xfrm>
          <a:prstGeom prst="rect">
            <a:avLst/>
          </a:prstGeom>
        </p:spPr>
        <p:txBody>
          <a:bodyPr wrap="square">
            <a:spAutoFit/>
          </a:bodyPr>
          <a:lstStyle/>
          <a:p>
            <a:pPr algn="just" defTabSz="266700"/>
            <a:r>
              <a:rPr lang="ro-RO" sz="1400" b="1" dirty="0"/>
              <a:t>1.	Daminozida poate fi utilizată pentru menținerea vigurozității colecției, prin regenerare după perioada de conservare, la concentrații de 6 – 15 mg/litru de mediu.</a:t>
            </a:r>
          </a:p>
          <a:p>
            <a:pPr algn="just">
              <a:tabLst>
                <a:tab pos="266700" algn="l"/>
              </a:tabLst>
            </a:pPr>
            <a:r>
              <a:rPr lang="ro-RO" sz="1400" b="1" dirty="0"/>
              <a:t>2.	Microtuberizarea varietăților locale de cartof, deși variază atât ca număr cât și ca greutate medie a microtuberculilor, poate fi stimulată pe medii care conțin daminozidă 25 – 30 mg, alături de benziladenină și/sau zaharoză, în cantități de 5 mg, respectiv 80 g/litru de mediu</a:t>
            </a:r>
            <a:r>
              <a:rPr lang="ro-RO" sz="1400" dirty="0"/>
              <a:t>.</a:t>
            </a:r>
          </a:p>
        </p:txBody>
      </p:sp>
    </p:spTree>
    <p:extLst>
      <p:ext uri="{BB962C8B-B14F-4D97-AF65-F5344CB8AC3E}">
        <p14:creationId xmlns:p14="http://schemas.microsoft.com/office/powerpoint/2010/main" val="2702099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593</TotalTime>
  <Words>492</Words>
  <Application>Microsoft Office PowerPoint</Application>
  <PresentationFormat>Custom</PresentationFormat>
  <Paragraphs>59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Aspecte ale microtuberizării in vitro, pe medii cu daminozidă, la varietăți locale de cartof (Solanum tuberosum L.), din colecția Băncii de Gene Suceava Carmen Alina Tanasă, Dana Constantinovici, Silvia Străjeru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52</cp:revision>
  <dcterms:created xsi:type="dcterms:W3CDTF">2024-02-27T07:52:51Z</dcterms:created>
  <dcterms:modified xsi:type="dcterms:W3CDTF">2024-05-18T06:05:49Z</dcterms:modified>
</cp:coreProperties>
</file>