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80513" cy="151923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33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539" y="2486346"/>
            <a:ext cx="7803436" cy="5289197"/>
          </a:xfrm>
        </p:spPr>
        <p:txBody>
          <a:bodyPr anchor="b"/>
          <a:lstStyle>
            <a:lvl1pPr algn="ctr">
              <a:defRPr sz="60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7979515"/>
            <a:ext cx="6885385" cy="3667973"/>
          </a:xfrm>
        </p:spPr>
        <p:txBody>
          <a:bodyPr/>
          <a:lstStyle>
            <a:lvl1pPr marL="0" indent="0" algn="ctr">
              <a:buNone/>
              <a:defRPr sz="2410"/>
            </a:lvl1pPr>
            <a:lvl2pPr marL="459029" indent="0" algn="ctr">
              <a:buNone/>
              <a:defRPr sz="2008"/>
            </a:lvl2pPr>
            <a:lvl3pPr marL="918058" indent="0" algn="ctr">
              <a:buNone/>
              <a:defRPr sz="1807"/>
            </a:lvl3pPr>
            <a:lvl4pPr marL="1377086" indent="0" algn="ctr">
              <a:buNone/>
              <a:defRPr sz="1606"/>
            </a:lvl4pPr>
            <a:lvl5pPr marL="1836115" indent="0" algn="ctr">
              <a:buNone/>
              <a:defRPr sz="1606"/>
            </a:lvl5pPr>
            <a:lvl6pPr marL="2295144" indent="0" algn="ctr">
              <a:buNone/>
              <a:defRPr sz="1606"/>
            </a:lvl6pPr>
            <a:lvl7pPr marL="2754173" indent="0" algn="ctr">
              <a:buNone/>
              <a:defRPr sz="1606"/>
            </a:lvl7pPr>
            <a:lvl8pPr marL="3213202" indent="0" algn="ctr">
              <a:buNone/>
              <a:defRPr sz="1606"/>
            </a:lvl8pPr>
            <a:lvl9pPr marL="3672230" indent="0" algn="ctr">
              <a:buNone/>
              <a:defRPr sz="160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9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7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808853"/>
            <a:ext cx="1979548" cy="128748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1" y="808853"/>
            <a:ext cx="5823888" cy="1287483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3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3787548"/>
            <a:ext cx="7918192" cy="6319605"/>
          </a:xfrm>
        </p:spPr>
        <p:txBody>
          <a:bodyPr anchor="b"/>
          <a:lstStyle>
            <a:lvl1pPr>
              <a:defRPr sz="60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10166939"/>
            <a:ext cx="7918192" cy="3323331"/>
          </a:xfrm>
        </p:spPr>
        <p:txBody>
          <a:bodyPr/>
          <a:lstStyle>
            <a:lvl1pPr marL="0" indent="0">
              <a:buNone/>
              <a:defRPr sz="2410">
                <a:solidFill>
                  <a:schemeClr val="tx1"/>
                </a:solidFill>
              </a:defRPr>
            </a:lvl1pPr>
            <a:lvl2pPr marL="459029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8058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7086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61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5144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4173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320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2230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4044267"/>
            <a:ext cx="3901718" cy="9639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4044267"/>
            <a:ext cx="3901718" cy="9639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3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808857"/>
            <a:ext cx="7918192" cy="29364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7" y="3724243"/>
            <a:ext cx="3883787" cy="1825194"/>
          </a:xfrm>
        </p:spPr>
        <p:txBody>
          <a:bodyPr anchor="b"/>
          <a:lstStyle>
            <a:lvl1pPr marL="0" indent="0">
              <a:buNone/>
              <a:defRPr sz="2410" b="1"/>
            </a:lvl1pPr>
            <a:lvl2pPr marL="459029" indent="0">
              <a:buNone/>
              <a:defRPr sz="2008" b="1"/>
            </a:lvl2pPr>
            <a:lvl3pPr marL="918058" indent="0">
              <a:buNone/>
              <a:defRPr sz="1807" b="1"/>
            </a:lvl3pPr>
            <a:lvl4pPr marL="1377086" indent="0">
              <a:buNone/>
              <a:defRPr sz="1606" b="1"/>
            </a:lvl4pPr>
            <a:lvl5pPr marL="1836115" indent="0">
              <a:buNone/>
              <a:defRPr sz="1606" b="1"/>
            </a:lvl5pPr>
            <a:lvl6pPr marL="2295144" indent="0">
              <a:buNone/>
              <a:defRPr sz="1606" b="1"/>
            </a:lvl6pPr>
            <a:lvl7pPr marL="2754173" indent="0">
              <a:buNone/>
              <a:defRPr sz="1606" b="1"/>
            </a:lvl7pPr>
            <a:lvl8pPr marL="3213202" indent="0">
              <a:buNone/>
              <a:defRPr sz="1606" b="1"/>
            </a:lvl8pPr>
            <a:lvl9pPr marL="3672230" indent="0">
              <a:buNone/>
              <a:defRPr sz="160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7" y="5549437"/>
            <a:ext cx="3883787" cy="81623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3724243"/>
            <a:ext cx="3902914" cy="1825194"/>
          </a:xfrm>
        </p:spPr>
        <p:txBody>
          <a:bodyPr anchor="b"/>
          <a:lstStyle>
            <a:lvl1pPr marL="0" indent="0">
              <a:buNone/>
              <a:defRPr sz="2410" b="1"/>
            </a:lvl1pPr>
            <a:lvl2pPr marL="459029" indent="0">
              <a:buNone/>
              <a:defRPr sz="2008" b="1"/>
            </a:lvl2pPr>
            <a:lvl3pPr marL="918058" indent="0">
              <a:buNone/>
              <a:defRPr sz="1807" b="1"/>
            </a:lvl3pPr>
            <a:lvl4pPr marL="1377086" indent="0">
              <a:buNone/>
              <a:defRPr sz="1606" b="1"/>
            </a:lvl4pPr>
            <a:lvl5pPr marL="1836115" indent="0">
              <a:buNone/>
              <a:defRPr sz="1606" b="1"/>
            </a:lvl5pPr>
            <a:lvl6pPr marL="2295144" indent="0">
              <a:buNone/>
              <a:defRPr sz="1606" b="1"/>
            </a:lvl6pPr>
            <a:lvl7pPr marL="2754173" indent="0">
              <a:buNone/>
              <a:defRPr sz="1606" b="1"/>
            </a:lvl7pPr>
            <a:lvl8pPr marL="3213202" indent="0">
              <a:buNone/>
              <a:defRPr sz="1606" b="1"/>
            </a:lvl8pPr>
            <a:lvl9pPr marL="3672230" indent="0">
              <a:buNone/>
              <a:defRPr sz="160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5549437"/>
            <a:ext cx="3902914" cy="81623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1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1012825"/>
            <a:ext cx="2960954" cy="3544888"/>
          </a:xfrm>
        </p:spPr>
        <p:txBody>
          <a:bodyPr anchor="b"/>
          <a:lstStyle>
            <a:lvl1pPr>
              <a:defRPr sz="32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4" y="2187424"/>
            <a:ext cx="4647635" cy="10796433"/>
          </a:xfrm>
        </p:spPr>
        <p:txBody>
          <a:bodyPr/>
          <a:lstStyle>
            <a:lvl1pPr>
              <a:defRPr sz="3213"/>
            </a:lvl1pPr>
            <a:lvl2pPr>
              <a:defRPr sz="2811"/>
            </a:lvl2pPr>
            <a:lvl3pPr>
              <a:defRPr sz="2410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4557713"/>
            <a:ext cx="2960954" cy="8443726"/>
          </a:xfrm>
        </p:spPr>
        <p:txBody>
          <a:bodyPr/>
          <a:lstStyle>
            <a:lvl1pPr marL="0" indent="0">
              <a:buNone/>
              <a:defRPr sz="1606"/>
            </a:lvl1pPr>
            <a:lvl2pPr marL="459029" indent="0">
              <a:buNone/>
              <a:defRPr sz="1406"/>
            </a:lvl2pPr>
            <a:lvl3pPr marL="918058" indent="0">
              <a:buNone/>
              <a:defRPr sz="1205"/>
            </a:lvl3pPr>
            <a:lvl4pPr marL="1377086" indent="0">
              <a:buNone/>
              <a:defRPr sz="1004"/>
            </a:lvl4pPr>
            <a:lvl5pPr marL="1836115" indent="0">
              <a:buNone/>
              <a:defRPr sz="1004"/>
            </a:lvl5pPr>
            <a:lvl6pPr marL="2295144" indent="0">
              <a:buNone/>
              <a:defRPr sz="1004"/>
            </a:lvl6pPr>
            <a:lvl7pPr marL="2754173" indent="0">
              <a:buNone/>
              <a:defRPr sz="1004"/>
            </a:lvl7pPr>
            <a:lvl8pPr marL="3213202" indent="0">
              <a:buNone/>
              <a:defRPr sz="1004"/>
            </a:lvl8pPr>
            <a:lvl9pPr marL="3672230" indent="0">
              <a:buNone/>
              <a:defRPr sz="100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1012825"/>
            <a:ext cx="2960954" cy="3544888"/>
          </a:xfrm>
        </p:spPr>
        <p:txBody>
          <a:bodyPr anchor="b"/>
          <a:lstStyle>
            <a:lvl1pPr>
              <a:defRPr sz="32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02914" y="2187424"/>
            <a:ext cx="4647635" cy="10796433"/>
          </a:xfrm>
        </p:spPr>
        <p:txBody>
          <a:bodyPr anchor="t"/>
          <a:lstStyle>
            <a:lvl1pPr marL="0" indent="0">
              <a:buNone/>
              <a:defRPr sz="3213"/>
            </a:lvl1pPr>
            <a:lvl2pPr marL="459029" indent="0">
              <a:buNone/>
              <a:defRPr sz="2811"/>
            </a:lvl2pPr>
            <a:lvl3pPr marL="918058" indent="0">
              <a:buNone/>
              <a:defRPr sz="2410"/>
            </a:lvl3pPr>
            <a:lvl4pPr marL="1377086" indent="0">
              <a:buNone/>
              <a:defRPr sz="2008"/>
            </a:lvl4pPr>
            <a:lvl5pPr marL="1836115" indent="0">
              <a:buNone/>
              <a:defRPr sz="2008"/>
            </a:lvl5pPr>
            <a:lvl6pPr marL="2295144" indent="0">
              <a:buNone/>
              <a:defRPr sz="2008"/>
            </a:lvl6pPr>
            <a:lvl7pPr marL="2754173" indent="0">
              <a:buNone/>
              <a:defRPr sz="2008"/>
            </a:lvl7pPr>
            <a:lvl8pPr marL="3213202" indent="0">
              <a:buNone/>
              <a:defRPr sz="2008"/>
            </a:lvl8pPr>
            <a:lvl9pPr marL="3672230" indent="0">
              <a:buNone/>
              <a:defRPr sz="200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4557713"/>
            <a:ext cx="2960954" cy="8443726"/>
          </a:xfrm>
        </p:spPr>
        <p:txBody>
          <a:bodyPr/>
          <a:lstStyle>
            <a:lvl1pPr marL="0" indent="0">
              <a:buNone/>
              <a:defRPr sz="1606"/>
            </a:lvl1pPr>
            <a:lvl2pPr marL="459029" indent="0">
              <a:buNone/>
              <a:defRPr sz="1406"/>
            </a:lvl2pPr>
            <a:lvl3pPr marL="918058" indent="0">
              <a:buNone/>
              <a:defRPr sz="1205"/>
            </a:lvl3pPr>
            <a:lvl4pPr marL="1377086" indent="0">
              <a:buNone/>
              <a:defRPr sz="1004"/>
            </a:lvl4pPr>
            <a:lvl5pPr marL="1836115" indent="0">
              <a:buNone/>
              <a:defRPr sz="1004"/>
            </a:lvl5pPr>
            <a:lvl6pPr marL="2295144" indent="0">
              <a:buNone/>
              <a:defRPr sz="1004"/>
            </a:lvl6pPr>
            <a:lvl7pPr marL="2754173" indent="0">
              <a:buNone/>
              <a:defRPr sz="1004"/>
            </a:lvl7pPr>
            <a:lvl8pPr marL="3213202" indent="0">
              <a:buNone/>
              <a:defRPr sz="1004"/>
            </a:lvl8pPr>
            <a:lvl9pPr marL="3672230" indent="0">
              <a:buNone/>
              <a:defRPr sz="100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1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808857"/>
            <a:ext cx="7918192" cy="293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4044267"/>
            <a:ext cx="7918192" cy="9639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14081084"/>
            <a:ext cx="2065615" cy="808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A2A3C-5716-4556-9FE0-DD4B3B8C964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14081084"/>
            <a:ext cx="3098423" cy="808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8" y="14081084"/>
            <a:ext cx="2065615" cy="808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8058" rtl="0" eaLnBrk="1" latinLnBrk="0" hangingPunct="1">
        <a:lnSpc>
          <a:spcPct val="90000"/>
        </a:lnSpc>
        <a:spcBef>
          <a:spcPct val="0"/>
        </a:spcBef>
        <a:buNone/>
        <a:defRPr sz="4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514" indent="-229514" algn="l" defTabSz="918058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543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10" kern="1200">
          <a:solidFill>
            <a:schemeClr val="tx1"/>
          </a:solidFill>
          <a:latin typeface="+mn-lt"/>
          <a:ea typeface="+mn-ea"/>
          <a:cs typeface="+mn-cs"/>
        </a:defRPr>
      </a:lvl2pPr>
      <a:lvl3pPr marL="1147572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601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630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658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687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716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745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9029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8058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7086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6115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5144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4173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3202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2230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354" y="1511492"/>
            <a:ext cx="8640000" cy="1081244"/>
          </a:xfrm>
        </p:spPr>
        <p:txBody>
          <a:bodyPr>
            <a:noAutofit/>
          </a:bodyPr>
          <a:lstStyle/>
          <a:p>
            <a:r>
              <a:rPr lang="es-419" sz="2400" b="1" dirty="0" err="1"/>
              <a:t>Efectele</a:t>
            </a:r>
            <a:r>
              <a:rPr lang="es-419" sz="2400" b="1" dirty="0"/>
              <a:t> </a:t>
            </a:r>
            <a:r>
              <a:rPr lang="es-419" sz="2400" b="1" dirty="0" err="1"/>
              <a:t>morfologice</a:t>
            </a:r>
            <a:r>
              <a:rPr lang="es-419" sz="2400" b="1" dirty="0"/>
              <a:t>, </a:t>
            </a:r>
            <a:r>
              <a:rPr lang="es-419" sz="2400" b="1" dirty="0" err="1"/>
              <a:t>biochimice</a:t>
            </a:r>
            <a:r>
              <a:rPr lang="es-419" sz="2400" b="1" dirty="0"/>
              <a:t> </a:t>
            </a:r>
            <a:r>
              <a:rPr lang="ro-RO" sz="2400" b="1" dirty="0"/>
              <a:t>și moleculare ale tratamentului cu apă activată de plasmă asupra speciei </a:t>
            </a:r>
            <a:r>
              <a:rPr lang="ro-RO" sz="2400" b="1" i="1" dirty="0" err="1"/>
              <a:t>Phaseolus</a:t>
            </a:r>
            <a:r>
              <a:rPr lang="ro-RO" sz="2400" b="1" i="1" dirty="0"/>
              <a:t> </a:t>
            </a:r>
            <a:r>
              <a:rPr lang="ro-RO" sz="2400" b="1" i="1" dirty="0" err="1"/>
              <a:t>vulgaris</a:t>
            </a:r>
            <a:r>
              <a:rPr lang="ro-RO" sz="2400" b="1" i="1" dirty="0"/>
              <a:t> </a:t>
            </a:r>
            <a:r>
              <a:rPr lang="ro-RO" sz="2400" b="1" dirty="0"/>
              <a:t>L.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1" y="140268"/>
            <a:ext cx="1417690" cy="183401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13051" y="1842297"/>
            <a:ext cx="8640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384" y="288742"/>
            <a:ext cx="6885385" cy="817013"/>
          </a:xfrm>
        </p:spPr>
        <p:txBody>
          <a:bodyPr>
            <a:noAutofit/>
          </a:bodyPr>
          <a:lstStyle/>
          <a:p>
            <a:r>
              <a:rPr lang="ro-RO" sz="2400" b="1" dirty="0"/>
              <a:t>ACADEMIA DE ȘTIINȚE AGRICOLE ȘI SILVICE </a:t>
            </a:r>
            <a:endParaRPr lang="en-US" sz="2400" b="1" dirty="0" smtClean="0"/>
          </a:p>
          <a:p>
            <a:r>
              <a:rPr lang="ro-RO" sz="2400" b="1" dirty="0" smtClean="0"/>
              <a:t>“</a:t>
            </a:r>
            <a:r>
              <a:rPr lang="ro-RO" sz="2400" b="1" i="1" dirty="0"/>
              <a:t>GHEORGHE IONESCU </a:t>
            </a:r>
            <a:r>
              <a:rPr lang="ro-RO" sz="2400" b="1" i="1" dirty="0" smtClean="0"/>
              <a:t>ȘIȘEȘTI</a:t>
            </a:r>
            <a:r>
              <a:rPr lang="en-US" sz="2400" b="1" dirty="0" smtClean="0"/>
              <a:t>”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99907" y="1276874"/>
            <a:ext cx="7665696" cy="379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8058" rtl="0" eaLnBrk="1" latinLnBrk="0" hangingPunct="1">
              <a:lnSpc>
                <a:spcPct val="90000"/>
              </a:lnSpc>
              <a:spcBef>
                <a:spcPts val="1004"/>
              </a:spcBef>
              <a:buFont typeface="Arial" panose="020B0604020202020204" pitchFamily="34" charset="0"/>
              <a:buNone/>
              <a:defRPr sz="24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029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2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58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7086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115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5144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4173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3202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30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/>
              <a:t>Banca De </a:t>
            </a:r>
            <a:r>
              <a:rPr lang="en-US" sz="2200" b="1" dirty="0" err="1" smtClean="0"/>
              <a:t>Resurse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Genetice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Vegetale</a:t>
            </a:r>
            <a:r>
              <a:rPr lang="en-US" sz="2200" b="1" dirty="0" smtClean="0"/>
              <a:t> </a:t>
            </a:r>
            <a:r>
              <a:rPr lang="ro-RO" sz="2200" b="1" dirty="0" smtClean="0"/>
              <a:t>„Mihai Cristea” Suceava</a:t>
            </a:r>
            <a:endParaRPr lang="en-US" sz="22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1332" y="3273857"/>
            <a:ext cx="7803436" cy="2563742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7326" y="14580288"/>
            <a:ext cx="8640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20432" y="6225537"/>
            <a:ext cx="7803436" cy="5249048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3914" y="11858600"/>
            <a:ext cx="7803436" cy="972602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1800" dirty="0"/>
          </a:p>
          <a:p>
            <a:pPr algn="just"/>
            <a:endParaRPr lang="en-US" sz="24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1332" y="13178735"/>
            <a:ext cx="7803436" cy="1238432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14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938" y="5917078"/>
            <a:ext cx="2310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REZULTATE ȘI DISCUȚII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523716" y="12884913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/>
              <a:t>BIBLIOGRAFIE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67479" y="11896803"/>
            <a:ext cx="7849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3455956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1400" b="1" kern="0" dirty="0" smtClean="0">
                <a:solidFill>
                  <a:prstClr val="black"/>
                </a:solidFill>
              </a:rPr>
              <a:t>1. Pentru proba SVGB-15517 se observă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scădere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timpului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necesar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germinației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stimularea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dezvoltării</a:t>
            </a:r>
            <a:r>
              <a:rPr kumimoji="0" lang="ro-RO" sz="1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plantei</a:t>
            </a:r>
            <a:r>
              <a:rPr lang="ro-RO" sz="1400" b="1" kern="0" dirty="0" smtClean="0">
                <a:solidFill>
                  <a:prstClr val="black"/>
                </a:solidFill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creștere</a:t>
            </a: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cantității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pigmenți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asimilatori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și stimularea</a:t>
            </a:r>
            <a:r>
              <a:rPr kumimoji="0" lang="ro-RO" sz="1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expresiei genelor de interes;</a:t>
            </a:r>
            <a:endParaRPr kumimoji="0" lang="ro-RO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just" defTabSz="3455956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o-R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În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cazul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probei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SVGB-18100,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metodele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tratament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indică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stimulare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numărului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semințe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germinate</a:t>
            </a:r>
            <a:r>
              <a:rPr lang="ro-RO" sz="1400" b="1" kern="0" dirty="0">
                <a:solidFill>
                  <a:prstClr val="black"/>
                </a:solidFill>
              </a:rPr>
              <a:t>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2823" y="11561675"/>
            <a:ext cx="1209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/>
              <a:t>CONCLUZII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611863" y="6234143"/>
            <a:ext cx="35766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55956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Principalele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rezultate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indică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în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cazul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probei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SVGB-15517, </a:t>
            </a:r>
            <a:r>
              <a:rPr kumimoji="0" lang="ro-RO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faptul că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tratament</a:t>
            </a:r>
            <a:r>
              <a:rPr kumimoji="0" lang="ro-RO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</a:t>
            </a:r>
            <a:r>
              <a:rPr kumimoji="0" lang="ro-RO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cu KNO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</a:t>
            </a:r>
            <a:r>
              <a:rPr lang="ro-RO" sz="1600" kern="0" dirty="0" smtClean="0">
                <a:solidFill>
                  <a:prstClr val="black"/>
                </a:solidFill>
              </a:rPr>
              <a:t>, respectiv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PAW a</a:t>
            </a:r>
            <a:r>
              <a:rPr kumimoji="0" lang="ro-RO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determinat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o-RO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atât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creșterea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vitezei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germinației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și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lungimii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radiculei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și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plantei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cât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și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o-RO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stimularea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semnificativă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expresiei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genelor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PP2C, P5CS10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și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LEA. Se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observă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și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creșterea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cantității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clorofilă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în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urma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tratamentului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cu PAW,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susținută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și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prin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creșterea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expresiei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genei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POR2.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Pentru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proba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SGVB-18100 se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observă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creșterea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numărului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semințe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germinate,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asociată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cu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stimularea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expresiei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genei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P5CS10.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1331" y="3222823"/>
            <a:ext cx="77842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400" b="1" dirty="0"/>
              <a:t>Scopul acestei cercetări este de a determina dacă tratamentul cu apă activată cu plasmă (Plasma </a:t>
            </a:r>
            <a:r>
              <a:rPr lang="ro-RO" sz="1400" b="1" dirty="0" err="1"/>
              <a:t>Activated</a:t>
            </a:r>
            <a:r>
              <a:rPr lang="ro-RO" sz="1400" b="1" dirty="0"/>
              <a:t> </a:t>
            </a:r>
            <a:r>
              <a:rPr lang="ro-RO" sz="1400" b="1" dirty="0" err="1"/>
              <a:t>Water</a:t>
            </a:r>
            <a:r>
              <a:rPr lang="ro-RO" sz="1400" b="1" dirty="0"/>
              <a:t> = PAW) poate stimula procesele de germinație și dezvoltare ale plantelor ce aparțin speciei </a:t>
            </a:r>
            <a:r>
              <a:rPr lang="ro-RO" sz="1400" b="1" i="1" dirty="0" err="1"/>
              <a:t>Phaseolus</a:t>
            </a:r>
            <a:r>
              <a:rPr lang="ro-RO" sz="1400" b="1" i="1" dirty="0"/>
              <a:t> </a:t>
            </a:r>
            <a:r>
              <a:rPr lang="ro-RO" sz="1400" b="1" i="1" dirty="0" err="1"/>
              <a:t>vulgaris</a:t>
            </a:r>
            <a:r>
              <a:rPr lang="ro-RO" sz="1400" b="1" i="1" dirty="0"/>
              <a:t> </a:t>
            </a:r>
            <a:r>
              <a:rPr lang="ro-RO" sz="1400" b="1" dirty="0"/>
              <a:t>L. PAW se obține prin expunerea apei la plasma </a:t>
            </a:r>
            <a:r>
              <a:rPr lang="ro-RO" sz="1400" b="1" dirty="0" err="1"/>
              <a:t>nontermică</a:t>
            </a:r>
            <a:r>
              <a:rPr lang="ro-RO" sz="1400" b="1" dirty="0"/>
              <a:t> (Dielectric </a:t>
            </a:r>
            <a:r>
              <a:rPr lang="ro-RO" sz="1400" b="1" dirty="0" err="1"/>
              <a:t>Barrier</a:t>
            </a:r>
            <a:r>
              <a:rPr lang="ro-RO" sz="1400" b="1" dirty="0"/>
              <a:t> </a:t>
            </a:r>
            <a:r>
              <a:rPr lang="ro-RO" sz="1400" b="1" dirty="0" err="1"/>
              <a:t>Discharge</a:t>
            </a:r>
            <a:r>
              <a:rPr lang="ro-RO" sz="1400" b="1" dirty="0"/>
              <a:t>, 5 minute, 19 kV) și prezintă modificări </a:t>
            </a:r>
            <a:r>
              <a:rPr lang="ro-RO" sz="1400" b="1" dirty="0" err="1"/>
              <a:t>chimico</a:t>
            </a:r>
            <a:r>
              <a:rPr lang="ro-RO" sz="1400" b="1" dirty="0"/>
              <a:t>-fizice, cu diverse efecte biologice asupra semințelor (</a:t>
            </a:r>
            <a:r>
              <a:rPr lang="ro-RO" sz="1400" b="1" dirty="0" err="1"/>
              <a:t>Attri</a:t>
            </a:r>
            <a:r>
              <a:rPr lang="ro-RO" sz="1400" b="1" dirty="0"/>
              <a:t>, 2021; </a:t>
            </a:r>
            <a:r>
              <a:rPr lang="ro-RO" sz="1400" b="1" dirty="0" err="1"/>
              <a:t>Leti</a:t>
            </a:r>
            <a:r>
              <a:rPr lang="ro-RO" sz="1400" b="1" dirty="0"/>
              <a:t>, 2022). În acest studiu au fost selectate două probe care au capacități germinative diferite (SVGB-15517–100%, SVGB-18100–70%). Au fost realizate 4 variante experimentale: UW–doar apă netratată (</a:t>
            </a:r>
            <a:r>
              <a:rPr lang="ro-RO" sz="1400" b="1" dirty="0" err="1"/>
              <a:t>untreated</a:t>
            </a:r>
            <a:r>
              <a:rPr lang="ro-RO" sz="1400" b="1" dirty="0"/>
              <a:t> </a:t>
            </a:r>
            <a:r>
              <a:rPr lang="ro-RO" sz="1400" b="1" dirty="0" err="1"/>
              <a:t>water</a:t>
            </a:r>
            <a:r>
              <a:rPr lang="ro-RO" sz="1400" b="1" dirty="0"/>
              <a:t>, UW); KNO</a:t>
            </a:r>
            <a:r>
              <a:rPr lang="ro-RO" sz="1400" b="1" baseline="-25000" dirty="0"/>
              <a:t>3</a:t>
            </a:r>
            <a:r>
              <a:rPr lang="ro-RO" sz="1400" b="1" dirty="0"/>
              <a:t>+UW–pulverizare cu KNO</a:t>
            </a:r>
            <a:r>
              <a:rPr lang="ro-RO" sz="1400" b="1" baseline="-25000" dirty="0"/>
              <a:t>3</a:t>
            </a:r>
            <a:r>
              <a:rPr lang="ro-RO" sz="1400" b="1" dirty="0"/>
              <a:t> 0,2%, apoi doar UW; PAW+UW–5 zile PAW, apoi UW; PAW – doar PAW. Probele au fost puse la germinat timp de 8 zile și apoi plantate în pământ pentru încă 14 zile. Au fost evaluate: procesul germinativ, creșterea plantei, pigmenții asimilatori și analiza prin </a:t>
            </a:r>
            <a:r>
              <a:rPr lang="ro-RO" sz="1400" b="1" dirty="0" err="1"/>
              <a:t>qRT</a:t>
            </a:r>
            <a:r>
              <a:rPr lang="ro-RO" sz="1400" b="1" dirty="0"/>
              <a:t>-PCR a expresiei unor gene implicate în dezvoltarea plantei (PP2C, P5CS10, LEA) și în sinteza de clorofilă (POR2). Rezultatele indică o serie de efecte benefice pe care tratamentul cu plasmă le exercită asupra materialului vegetal.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531256" y="2977971"/>
            <a:ext cx="112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 smtClean="0"/>
              <a:t>REZUMAT</a:t>
            </a:r>
            <a:endParaRPr lang="en-US" sz="20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44" y="9763669"/>
            <a:ext cx="1071342" cy="35711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391477" y="9530872"/>
            <a:ext cx="2029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Fig</a:t>
            </a:r>
            <a:r>
              <a:rPr lang="ro-RO" sz="1100" b="1" dirty="0" smtClean="0"/>
              <a:t>.</a:t>
            </a:r>
            <a:r>
              <a:rPr lang="en-US" sz="1100" b="1" dirty="0" smtClean="0"/>
              <a:t> </a:t>
            </a:r>
            <a:r>
              <a:rPr lang="ro-RO" sz="1100" b="1" dirty="0" smtClean="0"/>
              <a:t>4</a:t>
            </a:r>
            <a:r>
              <a:rPr lang="ro-RO" sz="1100" b="1" dirty="0"/>
              <a:t> </a:t>
            </a:r>
            <a:r>
              <a:rPr lang="ro-RO" sz="1100" b="1" dirty="0" smtClean="0"/>
              <a:t>-</a:t>
            </a:r>
            <a:r>
              <a:rPr lang="en-US" sz="1100" b="1" dirty="0" smtClean="0"/>
              <a:t> </a:t>
            </a:r>
            <a:r>
              <a:rPr lang="ro-RO" sz="1100" b="1" dirty="0"/>
              <a:t>Cantitatea de clorofilă </a:t>
            </a:r>
            <a:r>
              <a:rPr lang="ro-RO" sz="1100" b="1" dirty="0" smtClean="0"/>
              <a:t>A</a:t>
            </a:r>
            <a:endParaRPr lang="en-US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584300" y="9530872"/>
            <a:ext cx="1806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Fig </a:t>
            </a:r>
            <a:r>
              <a:rPr lang="ro-RO" sz="1100" b="1" dirty="0"/>
              <a:t>5</a:t>
            </a:r>
            <a:r>
              <a:rPr lang="en-US" sz="1100" b="1" dirty="0" smtClean="0"/>
              <a:t>.</a:t>
            </a:r>
            <a:r>
              <a:rPr lang="ro-RO" sz="1100" b="1" dirty="0" smtClean="0"/>
              <a:t> -</a:t>
            </a:r>
            <a:r>
              <a:rPr lang="en-US" sz="1100" b="1" dirty="0" smtClean="0"/>
              <a:t> </a:t>
            </a:r>
            <a:r>
              <a:rPr lang="ro-RO" sz="1100" b="1" dirty="0"/>
              <a:t>Expresia </a:t>
            </a:r>
            <a:r>
              <a:rPr lang="ro-RO" sz="1100" b="1" dirty="0" smtClean="0"/>
              <a:t>genei POR2</a:t>
            </a:r>
            <a:endParaRPr lang="en-US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290092" y="11171126"/>
            <a:ext cx="21880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Fig</a:t>
            </a:r>
            <a:r>
              <a:rPr lang="ro-RO" sz="1100" b="1" dirty="0" smtClean="0"/>
              <a:t>.</a:t>
            </a:r>
            <a:r>
              <a:rPr lang="en-US" sz="1100" b="1" dirty="0" smtClean="0"/>
              <a:t> </a:t>
            </a:r>
            <a:r>
              <a:rPr lang="ro-RO" sz="1100" b="1" dirty="0" smtClean="0"/>
              <a:t>6</a:t>
            </a:r>
            <a:r>
              <a:rPr lang="ro-RO" sz="1100" b="1" dirty="0"/>
              <a:t> </a:t>
            </a:r>
            <a:r>
              <a:rPr lang="ro-RO" sz="1100" b="1" dirty="0" smtClean="0"/>
              <a:t>-</a:t>
            </a:r>
            <a:r>
              <a:rPr lang="en-US" sz="1100" b="1" dirty="0" smtClean="0"/>
              <a:t> </a:t>
            </a:r>
            <a:r>
              <a:rPr lang="ro-RO" sz="1100" b="1" dirty="0"/>
              <a:t>Rata finală a </a:t>
            </a:r>
            <a:r>
              <a:rPr lang="ro-RO" sz="1100" b="1" dirty="0" smtClean="0"/>
              <a:t>germinației</a:t>
            </a:r>
            <a:endParaRPr lang="en-US" sz="11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24329" y="11171961"/>
            <a:ext cx="1899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Fig</a:t>
            </a:r>
            <a:r>
              <a:rPr lang="ro-RO" sz="1100" b="1" dirty="0" smtClean="0"/>
              <a:t>.</a:t>
            </a:r>
            <a:r>
              <a:rPr lang="en-US" sz="1100" b="1" dirty="0" smtClean="0"/>
              <a:t> </a:t>
            </a:r>
            <a:r>
              <a:rPr lang="ro-RO" sz="1100" b="1" dirty="0" smtClean="0"/>
              <a:t>7</a:t>
            </a:r>
            <a:r>
              <a:rPr lang="ro-RO" sz="1100" b="1" dirty="0"/>
              <a:t> </a:t>
            </a:r>
            <a:r>
              <a:rPr lang="ro-RO" sz="1100" b="1" dirty="0" smtClean="0"/>
              <a:t>-</a:t>
            </a:r>
            <a:r>
              <a:rPr lang="en-US" sz="1100" b="1" dirty="0" smtClean="0"/>
              <a:t> </a:t>
            </a:r>
            <a:r>
              <a:rPr lang="ro-RO" sz="1100" b="1" dirty="0"/>
              <a:t>Expresia </a:t>
            </a:r>
            <a:r>
              <a:rPr lang="ro-RO" sz="1100" b="1" dirty="0" smtClean="0"/>
              <a:t>genei P5CS10</a:t>
            </a:r>
            <a:endParaRPr lang="en-US" sz="1100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354" y="8153021"/>
            <a:ext cx="1523414" cy="15189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426" y="8166518"/>
            <a:ext cx="1233956" cy="14554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1951" y="9950310"/>
            <a:ext cx="2157520" cy="132210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2982" y="9878003"/>
            <a:ext cx="822232" cy="143586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52256" y="11023402"/>
            <a:ext cx="2886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b="1" dirty="0" smtClean="0">
                <a:solidFill>
                  <a:prstClr val="black"/>
                </a:solidFill>
              </a:rPr>
              <a:t>Fig. 1 - Măsurarea lungimii radiculei în condiții experimentale diferite: UW </a:t>
            </a:r>
            <a:r>
              <a:rPr lang="ro-RO" sz="1100" b="1" dirty="0" err="1" smtClean="0">
                <a:solidFill>
                  <a:prstClr val="black"/>
                </a:solidFill>
              </a:rPr>
              <a:t>vs</a:t>
            </a:r>
            <a:r>
              <a:rPr lang="ro-RO" sz="1100" b="1" dirty="0" smtClean="0">
                <a:solidFill>
                  <a:prstClr val="black"/>
                </a:solidFill>
              </a:rPr>
              <a:t> PAW</a:t>
            </a:r>
            <a:endParaRPr lang="en-US" sz="1100" b="1" dirty="0">
              <a:solidFill>
                <a:prstClr val="black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052256" y="9941910"/>
            <a:ext cx="1346136" cy="1131543"/>
            <a:chOff x="906335" y="9966401"/>
            <a:chExt cx="1346136" cy="113154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8" t="12086" r="25657" b="11283"/>
            <a:stretch/>
          </p:blipFill>
          <p:spPr>
            <a:xfrm>
              <a:off x="906335" y="9966401"/>
              <a:ext cx="1254759" cy="1089265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1792089" y="10820945"/>
              <a:ext cx="4603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sz="1200" b="1" dirty="0">
                  <a:solidFill>
                    <a:prstClr val="black"/>
                  </a:solidFill>
                </a:rPr>
                <a:t>UW 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460251" y="9950310"/>
            <a:ext cx="1478370" cy="1123143"/>
            <a:chOff x="2354738" y="9976129"/>
            <a:chExt cx="1478370" cy="11231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4" t="10646" r="8862" b="17159"/>
            <a:stretch/>
          </p:blipFill>
          <p:spPr>
            <a:xfrm>
              <a:off x="2354738" y="9976129"/>
              <a:ext cx="1460711" cy="1069904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3315466" y="10822273"/>
              <a:ext cx="51764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sz="1200" b="1" dirty="0" smtClean="0">
                  <a:solidFill>
                    <a:prstClr val="black"/>
                  </a:solidFill>
                </a:rPr>
                <a:t>PAW 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482452" y="7918142"/>
            <a:ext cx="1892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Fig</a:t>
            </a:r>
            <a:r>
              <a:rPr lang="ro-RO" sz="1100" b="1" dirty="0" smtClean="0"/>
              <a:t>.</a:t>
            </a:r>
            <a:r>
              <a:rPr lang="en-US" sz="1100" b="1" dirty="0" smtClean="0"/>
              <a:t> </a:t>
            </a:r>
            <a:r>
              <a:rPr lang="ro-RO" sz="1100" b="1" dirty="0" smtClean="0"/>
              <a:t>2 -</a:t>
            </a:r>
            <a:r>
              <a:rPr lang="en-US" sz="1100" b="1" dirty="0" smtClean="0"/>
              <a:t> </a:t>
            </a:r>
            <a:r>
              <a:rPr lang="en-US" sz="1100" b="1" dirty="0" err="1"/>
              <a:t>Viteza</a:t>
            </a:r>
            <a:r>
              <a:rPr lang="en-US" sz="1100" b="1" dirty="0"/>
              <a:t> de </a:t>
            </a:r>
            <a:r>
              <a:rPr lang="en-US" sz="1100" b="1" dirty="0" err="1" smtClean="0"/>
              <a:t>germina</a:t>
            </a:r>
            <a:r>
              <a:rPr lang="ro-RO" sz="1100" b="1" dirty="0" smtClean="0"/>
              <a:t>ție</a:t>
            </a:r>
            <a:endParaRPr lang="en-US" sz="11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478127" y="7916471"/>
            <a:ext cx="2074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Fig</a:t>
            </a:r>
            <a:r>
              <a:rPr lang="ro-RO" sz="1100" b="1" dirty="0" smtClean="0"/>
              <a:t>. 3 -</a:t>
            </a:r>
            <a:r>
              <a:rPr lang="en-US" sz="1100" b="1" dirty="0" smtClean="0"/>
              <a:t> </a:t>
            </a:r>
            <a:r>
              <a:rPr lang="ro-RO" sz="1100" b="1" dirty="0"/>
              <a:t>Lungimea </a:t>
            </a:r>
            <a:r>
              <a:rPr lang="ro-RO" sz="1100" b="1" dirty="0" smtClean="0"/>
              <a:t>plantelor</a:t>
            </a:r>
            <a:endParaRPr lang="en-US" sz="11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/>
          <a:srcRect r="42640"/>
          <a:stretch/>
        </p:blipFill>
        <p:spPr>
          <a:xfrm>
            <a:off x="4235762" y="6367926"/>
            <a:ext cx="2385444" cy="16684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6686" y="6220393"/>
            <a:ext cx="1022885" cy="333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1"/>
          <a:srcRect l="67568"/>
          <a:stretch/>
        </p:blipFill>
        <p:spPr>
          <a:xfrm>
            <a:off x="6787523" y="6320811"/>
            <a:ext cx="1400829" cy="1732826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585736" y="13745521"/>
            <a:ext cx="78498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dirty="0" err="1">
                <a:solidFill>
                  <a:prstClr val="black"/>
                </a:solidFill>
              </a:rPr>
              <a:t>Leti</a:t>
            </a:r>
            <a:r>
              <a:rPr lang="en-US" sz="1400" dirty="0">
                <a:solidFill>
                  <a:prstClr val="black"/>
                </a:solidFill>
              </a:rPr>
              <a:t>, L.-I.; Gerber, I.C.; </a:t>
            </a:r>
            <a:r>
              <a:rPr lang="en-US" sz="1400" dirty="0" err="1">
                <a:solidFill>
                  <a:prstClr val="black"/>
                </a:solidFill>
              </a:rPr>
              <a:t>Mihaila</a:t>
            </a:r>
            <a:r>
              <a:rPr lang="en-US" sz="1400" dirty="0">
                <a:solidFill>
                  <a:prstClr val="black"/>
                </a:solidFill>
              </a:rPr>
              <a:t>, I.; Galan, P.-M.; </a:t>
            </a:r>
            <a:r>
              <a:rPr lang="en-US" sz="1400" dirty="0" err="1">
                <a:solidFill>
                  <a:prstClr val="black"/>
                </a:solidFill>
              </a:rPr>
              <a:t>Strajeru</a:t>
            </a:r>
            <a:r>
              <a:rPr lang="en-US" sz="1400" dirty="0">
                <a:solidFill>
                  <a:prstClr val="black"/>
                </a:solidFill>
              </a:rPr>
              <a:t>, S.; </a:t>
            </a:r>
            <a:r>
              <a:rPr lang="en-US" sz="1400" dirty="0" err="1">
                <a:solidFill>
                  <a:prstClr val="black"/>
                </a:solidFill>
              </a:rPr>
              <a:t>Petrescu</a:t>
            </a:r>
            <a:r>
              <a:rPr lang="en-US" sz="1400" dirty="0">
                <a:solidFill>
                  <a:prstClr val="black"/>
                </a:solidFill>
              </a:rPr>
              <a:t>, D.-E.; </a:t>
            </a:r>
            <a:r>
              <a:rPr lang="en-US" sz="1400" dirty="0" err="1">
                <a:solidFill>
                  <a:prstClr val="black"/>
                </a:solidFill>
              </a:rPr>
              <a:t>Cimpeanu</a:t>
            </a:r>
            <a:r>
              <a:rPr lang="en-US" sz="1400" dirty="0">
                <a:solidFill>
                  <a:prstClr val="black"/>
                </a:solidFill>
              </a:rPr>
              <a:t>, M.-M.; </a:t>
            </a:r>
            <a:r>
              <a:rPr lang="en-US" sz="1400" dirty="0" err="1">
                <a:solidFill>
                  <a:prstClr val="black"/>
                </a:solidFill>
              </a:rPr>
              <a:t>Topala</a:t>
            </a:r>
            <a:r>
              <a:rPr lang="en-US" sz="1400" dirty="0">
                <a:solidFill>
                  <a:prstClr val="black"/>
                </a:solidFill>
              </a:rPr>
              <a:t>, I.; </a:t>
            </a:r>
            <a:r>
              <a:rPr lang="en-US" sz="1400" dirty="0" err="1">
                <a:solidFill>
                  <a:prstClr val="black"/>
                </a:solidFill>
              </a:rPr>
              <a:t>Gorgan</a:t>
            </a:r>
            <a:r>
              <a:rPr lang="en-US" sz="1400" dirty="0">
                <a:solidFill>
                  <a:prstClr val="black"/>
                </a:solidFill>
              </a:rPr>
              <a:t>, D.-L. The Modulatory Effects of Non-Thermal Plasma on Seed’s Morphology, Germination and Genetics—A Review. Plants 2022, 11, 2181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79078" y="13136450"/>
            <a:ext cx="78229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>
                <a:ea typeface="Calibri" panose="020F0502020204030204" pitchFamily="34" charset="0"/>
              </a:rPr>
              <a:t>Attri</a:t>
            </a:r>
            <a:r>
              <a:rPr lang="en-US" sz="1400" dirty="0">
                <a:ea typeface="Calibri" panose="020F0502020204030204" pitchFamily="34" charset="0"/>
              </a:rPr>
              <a:t>, P., Koga, K., Okumura, T. &amp; </a:t>
            </a:r>
            <a:r>
              <a:rPr lang="ro-RO" sz="1400" dirty="0" err="1" smtClean="0">
                <a:ea typeface="Calibri" panose="020F0502020204030204" pitchFamily="34" charset="0"/>
              </a:rPr>
              <a:t>Shiratani</a:t>
            </a:r>
            <a:r>
              <a:rPr lang="en-US" sz="1400" dirty="0" smtClean="0">
                <a:ea typeface="Calibri" panose="020F0502020204030204" pitchFamily="34" charset="0"/>
              </a:rPr>
              <a:t>, </a:t>
            </a:r>
            <a:r>
              <a:rPr lang="en-US" sz="1400" dirty="0">
                <a:ea typeface="Calibri" panose="020F0502020204030204" pitchFamily="34" charset="0"/>
              </a:rPr>
              <a:t>M. Impact of atmospheric pressure plasma treated seeds on germination, morphology, gene expression and biochemical responses. </a:t>
            </a:r>
            <a:r>
              <a:rPr lang="en-US" sz="1400" i="1" dirty="0" err="1">
                <a:ea typeface="Calibri" panose="020F0502020204030204" pitchFamily="34" charset="0"/>
              </a:rPr>
              <a:t>Jpn</a:t>
            </a:r>
            <a:r>
              <a:rPr lang="en-US" sz="1400" i="1" dirty="0">
                <a:ea typeface="Calibri" panose="020F0502020204030204" pitchFamily="34" charset="0"/>
              </a:rPr>
              <a:t>. J. Appl. Phys.</a:t>
            </a:r>
            <a:r>
              <a:rPr lang="en-US" sz="1400" dirty="0">
                <a:ea typeface="Calibri" panose="020F0502020204030204" pitchFamily="34" charset="0"/>
              </a:rPr>
              <a:t> (2021) doi:10.35848/1347-4065/abe47d</a:t>
            </a:r>
            <a:r>
              <a:rPr lang="ro-RO" sz="1400" dirty="0">
                <a:ea typeface="Calibri" panose="020F0502020204030204" pitchFamily="34" charset="0"/>
              </a:rPr>
              <a:t>;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375657" y="1747610"/>
            <a:ext cx="8640000" cy="1081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1400" b="1" dirty="0" err="1" smtClean="0"/>
              <a:t>Leți</a:t>
            </a:r>
            <a:r>
              <a:rPr lang="ro-RO" sz="1400" b="1" dirty="0" smtClean="0"/>
              <a:t> Livia-Ioana, Galan Paula-Maria, </a:t>
            </a:r>
            <a:r>
              <a:rPr lang="ro-RO" sz="1400" b="1" dirty="0" err="1" smtClean="0"/>
              <a:t>Străjeru</a:t>
            </a:r>
            <a:r>
              <a:rPr lang="ro-RO" sz="1400" b="1" dirty="0" smtClean="0"/>
              <a:t> Silvia, Gorgan Dragoș-Lucian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76149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580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Efectele morfologice, biochimice și moleculare ale tratamentului cu apă activată de plasmă asupra speciei Phaseolus vulgaris L.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TITLUL</dc:title>
  <dc:creator>admin</dc:creator>
  <cp:lastModifiedBy>aurel.badiu</cp:lastModifiedBy>
  <cp:revision>23</cp:revision>
  <dcterms:created xsi:type="dcterms:W3CDTF">2024-02-27T07:52:51Z</dcterms:created>
  <dcterms:modified xsi:type="dcterms:W3CDTF">2024-05-14T13:16:03Z</dcterms:modified>
</cp:coreProperties>
</file>