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66" autoAdjust="0"/>
    <p:restoredTop sz="94660"/>
  </p:normalViewPr>
  <p:slideViewPr>
    <p:cSldViewPr snapToGrid="0">
      <p:cViewPr varScale="1">
        <p:scale>
          <a:sx n="52" d="100"/>
          <a:sy n="52" d="100"/>
        </p:scale>
        <p:origin x="39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837" y="2017861"/>
            <a:ext cx="8089434" cy="12295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Contribuții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privind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bazele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date ale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unităților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sol-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teren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agricol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din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România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Metodologia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realizare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bazelor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date BDUST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Sistemul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suport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expertiză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pedologică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xPed-10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Virgil VLAD,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Mihail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DUMITRU, Marina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țiela 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STAN, Alexandrina MANEA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pPr>
              <a:spcBef>
                <a:spcPts val="300"/>
              </a:spcBef>
            </a:pPr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41690" y="1105755"/>
            <a:ext cx="7511361" cy="649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914400" algn="l"/>
              </a:tabLst>
            </a:pPr>
            <a:r>
              <a:rPr lang="ro-RO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Institutul Național de Cercetare-Dezvoltare pentru Pedologie, Agrochimie și Protecția Mediului</a:t>
            </a:r>
            <a:r>
              <a:rPr lang="en-GB" sz="20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2000" cap="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ro-RO" sz="20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ICPA București</a:t>
            </a:r>
            <a:r>
              <a:rPr lang="ro-RO" sz="2000" cap="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0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9423" y="3529415"/>
            <a:ext cx="8135850" cy="22097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300"/>
              </a:spcAft>
            </a:pPr>
            <a:r>
              <a:rPr lang="en-US" sz="1400" b="1" dirty="0"/>
              <a:t>REZUMAT</a:t>
            </a:r>
          </a:p>
          <a:p>
            <a:pPr algn="just"/>
            <a:r>
              <a:rPr lang="en-GB" sz="1400" dirty="0">
                <a:effectLst/>
                <a:ea typeface="Calibri" panose="020F0502020204030204" pitchFamily="34" charset="0"/>
              </a:rPr>
              <a:t>Se</a:t>
            </a:r>
            <a:r>
              <a:rPr lang="ro-RO" sz="1400" dirty="0">
                <a:effectLst/>
                <a:ea typeface="Calibri" panose="020F0502020204030204" pitchFamily="34" charset="0"/>
              </a:rPr>
              <a:t> prezintă modul de realizare a Bazelor de Date ale Unităților de Sol-Teren agricol la scară mare din România (BDUST), constând din elaborarea Metodologiei de realizare a BDUST și a sistemului software de gestiune și prelucrare a datelor de bază în vederea elaborării studiilor pedologice la scară mare </a:t>
            </a:r>
            <a:r>
              <a:rPr lang="en-GB" sz="1400" dirty="0">
                <a:effectLst/>
                <a:ea typeface="Calibri" panose="020F0502020204030204" pitchFamily="34" charset="0"/>
              </a:rPr>
              <a:t>(</a:t>
            </a:r>
            <a:r>
              <a:rPr lang="ro-RO" sz="1400" dirty="0">
                <a:effectLst/>
                <a:ea typeface="Calibri" panose="020F0502020204030204" pitchFamily="34" charset="0"/>
              </a:rPr>
              <a:t>„Sistem suport de expertiză pedologică xPed-10”</a:t>
            </a:r>
            <a:r>
              <a:rPr lang="en-GB" sz="1400" dirty="0">
                <a:effectLst/>
                <a:ea typeface="Calibri" panose="020F0502020204030204" pitchFamily="34" charset="0"/>
              </a:rPr>
              <a:t>)</a:t>
            </a:r>
            <a:r>
              <a:rPr lang="ro-RO" sz="1400" dirty="0">
                <a:effectLst/>
                <a:ea typeface="Calibri" panose="020F0502020204030204" pitchFamily="34" charset="0"/>
              </a:rPr>
              <a:t>. Metodologia BDUST cuprinde: (1) conținutul bazelor de date componente ale BDUST</a:t>
            </a:r>
            <a:r>
              <a:rPr lang="ro-RO" sz="1400" dirty="0">
                <a:ea typeface="Calibri" panose="020F0502020204030204" pitchFamily="34" charset="0"/>
              </a:rPr>
              <a:t>:</a:t>
            </a:r>
            <a:r>
              <a:rPr lang="ro-RO" sz="1400" dirty="0">
                <a:effectLst/>
                <a:ea typeface="Calibri" panose="020F0502020204030204" pitchFamily="34" charset="0"/>
              </a:rPr>
              <a:t> BDUSTB (date de bază), BDUSTS (date de sinteză la nivel de unitate administrativ-teritorială) și BDUSTI (indicatori de caracterizare a unităților de sol-teren reuniți la nivel de țară) și (2) modelele de prelucrare a datelor în vederea obținerii rapoartelor cerute pentru studiile pedologice. Sunt prezentate structura generală și structurile de date spațiale ale sistemului xPed-10. Sistemu</a:t>
            </a:r>
            <a:r>
              <a:rPr lang="ro-RO" sz="1400" u="sng" dirty="0">
                <a:effectLst/>
                <a:ea typeface="Calibri" panose="020F0502020204030204" pitchFamily="34" charset="0"/>
              </a:rPr>
              <a:t>l</a:t>
            </a:r>
            <a:r>
              <a:rPr lang="ro-RO" sz="1400" dirty="0">
                <a:effectLst/>
                <a:ea typeface="Calibri" panose="020F0502020204030204" pitchFamily="34" charset="0"/>
              </a:rPr>
              <a:t> este utilizat în toate oficiile de studii pedologice și agrochimice din țară. În perioada 2004-2022 s-au încărcat bazele de date BDUSTB și BDUSTS cu date validate privind peste 6,9 milioane ha (peste 47 %) din suprafața agricolă totală a țării. BDUST oferă informațiile necesare pentru fundamentarea deciziilor tehnologice și de planificare privind utilizarea terenurilor agricole.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13051" y="14546035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15094" y="14546034"/>
            <a:ext cx="5857138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 dirty="0"/>
              <a:t>CONFERINTA ANIVERSARA ICAR</a:t>
            </a:r>
            <a:r>
              <a:rPr lang="ro-RO" b="1" dirty="0"/>
              <a:t> ed. III</a:t>
            </a:r>
            <a:endParaRPr lang="en-US" b="1" dirty="0"/>
          </a:p>
          <a:p>
            <a:pPr algn="ctr">
              <a:lnSpc>
                <a:spcPct val="90000"/>
              </a:lnSpc>
            </a:pPr>
            <a:r>
              <a:rPr lang="en-US" b="1" dirty="0" err="1"/>
              <a:t>Bucuresti</a:t>
            </a:r>
            <a:r>
              <a:rPr lang="en-US" b="1" dirty="0"/>
              <a:t>, 30 </a:t>
            </a:r>
            <a:r>
              <a:rPr lang="en-US" b="1" dirty="0" err="1"/>
              <a:t>mai</a:t>
            </a:r>
            <a:r>
              <a:rPr lang="en-US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9423" y="6082226"/>
            <a:ext cx="8135849" cy="4851923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81940" y="11271740"/>
            <a:ext cx="8163331" cy="200118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dirty="0"/>
          </a:p>
          <a:p>
            <a:pPr algn="just"/>
            <a:r>
              <a:rPr lang="en-US" sz="1800" b="1" dirty="0"/>
              <a:t>CONCLUZII</a:t>
            </a:r>
          </a:p>
          <a:p>
            <a:pPr marL="342900" lvl="0" indent="-342900" algn="just">
              <a:buFont typeface="+mj-lt"/>
              <a:buAutoNum type="arabicPeriod"/>
              <a:tabLst>
                <a:tab pos="914400" algn="l"/>
              </a:tabLst>
            </a:pPr>
            <a:r>
              <a:rPr lang="ro-RO" sz="1400" b="1" kern="10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BDUST oferă toate </a:t>
            </a: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informațiile </a:t>
            </a:r>
            <a:r>
              <a:rPr lang="ro-RO" sz="1400" b="1" kern="10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de bază necesare </a:t>
            </a: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pentru fundamentarea deciziilor tehnologice și </a:t>
            </a:r>
            <a:r>
              <a:rPr lang="ro-RO" sz="1400" b="1" kern="10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de planificare, la diferite niveluri, </a:t>
            </a: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privind utilizarea terenurilor agricole </a:t>
            </a:r>
            <a:r>
              <a:rPr lang="ro-RO" sz="14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o-RO" sz="1400" i="1" dirty="0">
                <a:effectLst/>
                <a:latin typeface="+mn-lt"/>
                <a:ea typeface="Calibri" panose="020F0502020204030204" pitchFamily="34" charset="0"/>
              </a:rPr>
              <a:t>Vlad și colab., 2022</a:t>
            </a:r>
            <a:r>
              <a:rPr lang="ro-RO" sz="14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o-RO" sz="1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914400" algn="l"/>
              </a:tabLst>
            </a:pP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BDUST asigură toate cerințele impuse de MADR, Ministerul Mediului, Institutul Național de Statistică, legile/ordinele MADR, metodologiile și ghidurile în vigoare, precum și alte cerințe impuse.</a:t>
            </a:r>
            <a:endParaRPr lang="ro-RO" sz="1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914400" algn="l"/>
              </a:tabLst>
            </a:pP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Analiza caracteristicilor problemelor managementului terenurilor agricole determină apartenenţa acestora la o cartegorie specială de probleme de decizie - "probleme slab-structurate" şi, în consecinţă, elaborarea instrumentului informatic a fost abordată după metodologia „sistemelor suport de decizie”.</a:t>
            </a:r>
            <a:endParaRPr lang="ro-RO" sz="1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914400" algn="l"/>
              </a:tabLst>
            </a:pPr>
            <a:r>
              <a:rPr lang="ro-RO" sz="14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Adoptarea realizării evolutive-adaptive a Sistemului xPed-10 (Metoda prototipului) s-a dovedit cea mai eficientă cale de a furniza rapid utilizatorilor instrumente informatice de lucru (în avans față de finalizarea realizării sistemului), precum și de a elabora un sistem suport cel mai adecvat cerințelor.</a:t>
            </a:r>
            <a:endParaRPr lang="ro-RO" sz="1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81941" y="13610494"/>
            <a:ext cx="8163330" cy="87043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360000" algn="just"/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Vlad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V., Dumitru, M., Stan, M. G., Manea, A., (2022).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Bazele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date ale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unităților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sol-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teren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agricol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din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România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și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sistemul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suport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expertiză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pedologică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Partea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I: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Metodologia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realizare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bazelor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date ale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unităților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sol-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teren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agricol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Partea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II-a: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Aplicarea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Metodologiei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realizare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bazelor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date ale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unităților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sol-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teren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agricol</a:t>
            </a:r>
            <a:r>
              <a:rPr lang="en-GB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Editura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Terra Nostra, </a:t>
            </a: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Iași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260 + 280 p.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09423" y="5799490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481940" y="13302716"/>
            <a:ext cx="20328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b="1" dirty="0"/>
              <a:t>BIBLIOGRAFIE</a:t>
            </a:r>
            <a:r>
              <a:rPr lang="ro-RO" sz="1400" b="1" dirty="0"/>
              <a:t> SELECTIVĂ</a:t>
            </a:r>
            <a:endParaRPr lang="en-US" sz="1400" b="1" dirty="0"/>
          </a:p>
        </p:txBody>
      </p:sp>
      <p:pic>
        <p:nvPicPr>
          <p:cNvPr id="17" name="Content Placeholder 4">
            <a:extLst>
              <a:ext uri="{FF2B5EF4-FFF2-40B4-BE49-F238E27FC236}">
                <a16:creationId xmlns:a16="http://schemas.microsoft.com/office/drawing/2014/main" id="{A60DB2F1-8CD5-CC20-CFCE-DB15C25DC4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1" y="6105334"/>
            <a:ext cx="2298132" cy="39379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9B46D0-0C17-7E03-C14C-8B6335A33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868" y="6105334"/>
            <a:ext cx="3824654" cy="400345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8A644C-A0D5-FE6B-E3B7-34C38EB9E9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9191" y="6168821"/>
            <a:ext cx="2495869" cy="390312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31730DC-7674-F4E4-6006-98495E2E6FF0}"/>
              </a:ext>
            </a:extLst>
          </p:cNvPr>
          <p:cNvSpPr txBox="1"/>
          <p:nvPr/>
        </p:nvSpPr>
        <p:spPr>
          <a:xfrm>
            <a:off x="555837" y="10110152"/>
            <a:ext cx="2264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Figura 1. Arhitectura BDUST </a:t>
            </a:r>
            <a:endParaRPr lang="ro-RO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2B69F8-B0D0-C6F8-CDE4-DBF2F65B7D32}"/>
              </a:ext>
            </a:extLst>
          </p:cNvPr>
          <p:cNvSpPr txBox="1"/>
          <p:nvPr/>
        </p:nvSpPr>
        <p:spPr>
          <a:xfrm>
            <a:off x="2793307" y="10108789"/>
            <a:ext cx="2722077" cy="81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Figura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2. Schema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structurilor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date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spaţiale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ale BDUST</a:t>
            </a:r>
            <a:r>
              <a:rPr lang="ro-RO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o-RO" sz="1000" dirty="0"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(Par: Parcelă, SPar: Subparcelă, US: Unitate de Sol, TEO: Teritoriu Ecoligic Omogen, ACO: Areal Climatic Omogen, MzPC:Microzonă Pedo-geo-Climatică)</a:t>
            </a:r>
            <a:endParaRPr lang="ro-RO" sz="1000" dirty="0">
              <a:latin typeface="Aptos Narrow" panose="020B00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FB9F81-59CE-27F8-37F4-4A509068F25B}"/>
              </a:ext>
            </a:extLst>
          </p:cNvPr>
          <p:cNvSpPr txBox="1"/>
          <p:nvPr/>
        </p:nvSpPr>
        <p:spPr>
          <a:xfrm>
            <a:off x="5548134" y="10087763"/>
            <a:ext cx="2886635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o-RO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Figura 3. Structura principială a Sistemului suport de expertiză pedologică </a:t>
            </a:r>
            <a:r>
              <a:rPr lang="ro-RO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xPed-10</a:t>
            </a:r>
            <a:r>
              <a:rPr lang="ro-RO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ro-RO" sz="1400" dirty="0"/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561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Narrow</vt:lpstr>
      <vt:lpstr>Arial</vt:lpstr>
      <vt:lpstr>Calibri</vt:lpstr>
      <vt:lpstr>Calibri Light</vt:lpstr>
      <vt:lpstr>Times New Roman</vt:lpstr>
      <vt:lpstr>Office Theme</vt:lpstr>
      <vt:lpstr>Contribuții privind bazele de date ale unităților de sol-teren agricol din România: Metodologia de realizare a bazelor de date BDUST și Sistemul suport de expertiză pedologică xPed-10 Virgil VLAD, Mihail DUMITRU, Marina Grațiela STAN, Alexandrina MANEA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21</cp:revision>
  <dcterms:created xsi:type="dcterms:W3CDTF">2024-02-27T07:52:51Z</dcterms:created>
  <dcterms:modified xsi:type="dcterms:W3CDTF">2024-05-18T06:01:55Z</dcterms:modified>
</cp:coreProperties>
</file>