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20" d="100"/>
          <a:sy n="20" d="100"/>
        </p:scale>
        <p:origin x="2916" y="96"/>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Trivale </a:t>
            </a:r>
            <a:r>
              <a:rPr lang="ro-RO">
                <a:solidFill>
                  <a:schemeClr val="accent1"/>
                </a:solidFill>
              </a:rPr>
              <a:t>Eco.</a:t>
            </a:r>
            <a:r>
              <a:rPr lang="ro-RO"/>
              <a:t> &amp; </a:t>
            </a:r>
            <a:r>
              <a:rPr lang="ro-RO">
                <a:solidFill>
                  <a:srgbClr val="7030A0"/>
                </a:solidFill>
              </a:rPr>
              <a:t>Conv.</a:t>
            </a:r>
            <a:endParaRPr lang="en-US">
              <a:solidFill>
                <a:srgbClr val="7030A0"/>
              </a:solidFill>
            </a:endParaRPr>
          </a:p>
        </c:rich>
      </c:tx>
      <c:layout>
        <c:manualLayout>
          <c:xMode val="edge"/>
          <c:yMode val="edge"/>
          <c:x val="0.31636315497412204"/>
          <c:y val="2.2288261515601784E-2"/>
        </c:manualLayout>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54310760671268"/>
          <c:y val="0.1288635911595746"/>
          <c:w val="0.78465745674006315"/>
          <c:h val="0.64708965614067926"/>
        </c:manualLayout>
      </c:layout>
      <c:scatterChart>
        <c:scatterStyle val="smoothMarker"/>
        <c:varyColors val="0"/>
        <c:ser>
          <c:idx val="0"/>
          <c:order val="0"/>
          <c:spPr>
            <a:ln w="539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E97B-4618-A25D-CF85B7C9A6CE}"/>
                </c:ext>
              </c:extLst>
            </c:dLbl>
            <c:dLbl>
              <c:idx val="1"/>
              <c:delete val="1"/>
              <c:extLst>
                <c:ext xmlns:c15="http://schemas.microsoft.com/office/drawing/2012/chart" uri="{CE6537A1-D6FC-4f65-9D91-7224C49458BB}"/>
                <c:ext xmlns:c16="http://schemas.microsoft.com/office/drawing/2014/chart" uri="{C3380CC4-5D6E-409C-BE32-E72D297353CC}">
                  <c16:uniqueId val="{00000001-E97B-4618-A25D-CF85B7C9A6CE}"/>
                </c:ext>
              </c:extLst>
            </c:dLbl>
            <c:dLbl>
              <c:idx val="2"/>
              <c:layout>
                <c:manualLayout>
                  <c:x val="-4.7222222222222221E-2"/>
                  <c:y val="-6.94444444444444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97B-4618-A25D-CF85B7C9A6CE}"/>
                </c:ext>
              </c:extLst>
            </c:dLbl>
            <c:dLbl>
              <c:idx val="3"/>
              <c:delete val="1"/>
              <c:extLst>
                <c:ext xmlns:c15="http://schemas.microsoft.com/office/drawing/2012/chart" uri="{CE6537A1-D6FC-4f65-9D91-7224C49458BB}"/>
                <c:ext xmlns:c16="http://schemas.microsoft.com/office/drawing/2014/chart" uri="{C3380CC4-5D6E-409C-BE32-E72D297353CC}">
                  <c16:uniqueId val="{00000003-E97B-4618-A25D-CF85B7C9A6CE}"/>
                </c:ext>
              </c:extLst>
            </c:dLbl>
            <c:dLbl>
              <c:idx val="4"/>
              <c:delete val="1"/>
              <c:extLst>
                <c:ext xmlns:c15="http://schemas.microsoft.com/office/drawing/2012/chart" uri="{CE6537A1-D6FC-4f65-9D91-7224C49458BB}"/>
                <c:ext xmlns:c16="http://schemas.microsoft.com/office/drawing/2014/chart" uri="{C3380CC4-5D6E-409C-BE32-E72D297353CC}">
                  <c16:uniqueId val="{00000004-E97B-4618-A25D-CF85B7C9A6CE}"/>
                </c:ext>
              </c:extLst>
            </c:dLbl>
            <c:dLbl>
              <c:idx val="5"/>
              <c:delete val="1"/>
              <c:extLst>
                <c:ext xmlns:c15="http://schemas.microsoft.com/office/drawing/2012/chart" uri="{CE6537A1-D6FC-4f65-9D91-7224C49458BB}"/>
                <c:ext xmlns:c16="http://schemas.microsoft.com/office/drawing/2014/chart" uri="{C3380CC4-5D6E-409C-BE32-E72D297353CC}">
                  <c16:uniqueId val="{00000005-E97B-4618-A25D-CF85B7C9A6CE}"/>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Sheet1!$B$18:$H$18</c:f>
              <c:numCache>
                <c:formatCode>General</c:formatCode>
                <c:ptCount val="7"/>
                <c:pt idx="0">
                  <c:v>1</c:v>
                </c:pt>
                <c:pt idx="1">
                  <c:v>2</c:v>
                </c:pt>
                <c:pt idx="2">
                  <c:v>3</c:v>
                </c:pt>
                <c:pt idx="3">
                  <c:v>4</c:v>
                </c:pt>
                <c:pt idx="4">
                  <c:v>5</c:v>
                </c:pt>
                <c:pt idx="5">
                  <c:v>6</c:v>
                </c:pt>
                <c:pt idx="6">
                  <c:v>7</c:v>
                </c:pt>
              </c:numCache>
            </c:numRef>
          </c:xVal>
          <c:yVal>
            <c:numRef>
              <c:f>Sheet1!$B$19:$H$19</c:f>
              <c:numCache>
                <c:formatCode>General</c:formatCode>
                <c:ptCount val="7"/>
                <c:pt idx="0">
                  <c:v>1</c:v>
                </c:pt>
                <c:pt idx="1">
                  <c:v>18</c:v>
                </c:pt>
                <c:pt idx="2">
                  <c:v>38</c:v>
                </c:pt>
                <c:pt idx="3">
                  <c:v>34</c:v>
                </c:pt>
                <c:pt idx="4">
                  <c:v>6</c:v>
                </c:pt>
                <c:pt idx="5">
                  <c:v>3</c:v>
                </c:pt>
              </c:numCache>
            </c:numRef>
          </c:yVal>
          <c:smooth val="1"/>
          <c:extLst>
            <c:ext xmlns:c16="http://schemas.microsoft.com/office/drawing/2014/chart" uri="{C3380CC4-5D6E-409C-BE32-E72D297353CC}">
              <c16:uniqueId val="{00000006-E97B-4618-A25D-CF85B7C9A6CE}"/>
            </c:ext>
          </c:extLst>
        </c:ser>
        <c:ser>
          <c:idx val="1"/>
          <c:order val="1"/>
          <c:spPr>
            <a:ln w="53975" cap="rnd">
              <a:solidFill>
                <a:srgbClr val="CC00CC"/>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E97B-4618-A25D-CF85B7C9A6CE}"/>
                </c:ext>
              </c:extLst>
            </c:dLbl>
            <c:dLbl>
              <c:idx val="3"/>
              <c:delete val="1"/>
              <c:extLst>
                <c:ext xmlns:c15="http://schemas.microsoft.com/office/drawing/2012/chart" uri="{CE6537A1-D6FC-4f65-9D91-7224C49458BB}"/>
                <c:ext xmlns:c16="http://schemas.microsoft.com/office/drawing/2014/chart" uri="{C3380CC4-5D6E-409C-BE32-E72D297353CC}">
                  <c16:uniqueId val="{00000008-E97B-4618-A25D-CF85B7C9A6CE}"/>
                </c:ext>
              </c:extLst>
            </c:dLbl>
            <c:dLbl>
              <c:idx val="4"/>
              <c:layout>
                <c:manualLayout>
                  <c:x val="0"/>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97B-4618-A25D-CF85B7C9A6CE}"/>
                </c:ext>
              </c:extLst>
            </c:dLbl>
            <c:dLbl>
              <c:idx val="5"/>
              <c:delete val="1"/>
              <c:extLst>
                <c:ext xmlns:c15="http://schemas.microsoft.com/office/drawing/2012/chart" uri="{CE6537A1-D6FC-4f65-9D91-7224C49458BB}"/>
                <c:ext xmlns:c16="http://schemas.microsoft.com/office/drawing/2014/chart" uri="{C3380CC4-5D6E-409C-BE32-E72D297353CC}">
                  <c16:uniqueId val="{0000000A-E97B-4618-A25D-CF85B7C9A6CE}"/>
                </c:ext>
              </c:extLst>
            </c:dLbl>
            <c:dLbl>
              <c:idx val="6"/>
              <c:delete val="1"/>
              <c:extLst>
                <c:ext xmlns:c15="http://schemas.microsoft.com/office/drawing/2012/chart" uri="{CE6537A1-D6FC-4f65-9D91-7224C49458BB}"/>
                <c:ext xmlns:c16="http://schemas.microsoft.com/office/drawing/2014/chart" uri="{C3380CC4-5D6E-409C-BE32-E72D297353CC}">
                  <c16:uniqueId val="{0000000B-E97B-4618-A25D-CF85B7C9A6CE}"/>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Sheet1!$B$18:$H$18</c:f>
              <c:numCache>
                <c:formatCode>General</c:formatCode>
                <c:ptCount val="7"/>
                <c:pt idx="0">
                  <c:v>1</c:v>
                </c:pt>
                <c:pt idx="1">
                  <c:v>2</c:v>
                </c:pt>
                <c:pt idx="2">
                  <c:v>3</c:v>
                </c:pt>
                <c:pt idx="3">
                  <c:v>4</c:v>
                </c:pt>
                <c:pt idx="4">
                  <c:v>5</c:v>
                </c:pt>
                <c:pt idx="5">
                  <c:v>6</c:v>
                </c:pt>
                <c:pt idx="6">
                  <c:v>7</c:v>
                </c:pt>
              </c:numCache>
            </c:numRef>
          </c:xVal>
          <c:yVal>
            <c:numRef>
              <c:f>Sheet1!$B$20:$H$20</c:f>
              <c:numCache>
                <c:formatCode>General</c:formatCode>
                <c:ptCount val="7"/>
                <c:pt idx="2">
                  <c:v>3</c:v>
                </c:pt>
                <c:pt idx="3">
                  <c:v>26</c:v>
                </c:pt>
                <c:pt idx="4">
                  <c:v>36</c:v>
                </c:pt>
                <c:pt idx="5">
                  <c:v>27</c:v>
                </c:pt>
                <c:pt idx="6">
                  <c:v>8</c:v>
                </c:pt>
              </c:numCache>
            </c:numRef>
          </c:yVal>
          <c:smooth val="1"/>
          <c:extLst>
            <c:ext xmlns:c16="http://schemas.microsoft.com/office/drawing/2014/chart" uri="{C3380CC4-5D6E-409C-BE32-E72D297353CC}">
              <c16:uniqueId val="{0000000C-E97B-4618-A25D-CF85B7C9A6CE}"/>
            </c:ext>
          </c:extLst>
        </c:ser>
        <c:dLbls>
          <c:showLegendKey val="0"/>
          <c:showVal val="0"/>
          <c:showCatName val="0"/>
          <c:showSerName val="0"/>
          <c:showPercent val="0"/>
          <c:showBubbleSize val="0"/>
        </c:dLbls>
        <c:axId val="1579506271"/>
        <c:axId val="1579506687"/>
      </c:scatterChart>
      <c:valAx>
        <c:axId val="15795062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Ear</a:t>
                </a:r>
                <a:r>
                  <a:rPr lang="ro-RO" baseline="0"/>
                  <a:t> length</a:t>
                </a:r>
                <a:r>
                  <a:rPr lang="ro-RO"/>
                  <a:t>, cm: 5 6 </a:t>
                </a:r>
                <a:r>
                  <a:rPr lang="ro-RO" u="sng">
                    <a:solidFill>
                      <a:schemeClr val="accent1"/>
                    </a:solidFill>
                  </a:rPr>
                  <a:t>7</a:t>
                </a:r>
                <a:r>
                  <a:rPr lang="ro-RO"/>
                  <a:t> 8 </a:t>
                </a:r>
                <a:r>
                  <a:rPr lang="ro-RO" u="sng">
                    <a:solidFill>
                      <a:srgbClr val="7030A0"/>
                    </a:solidFill>
                  </a:rPr>
                  <a:t>9</a:t>
                </a:r>
                <a:r>
                  <a:rPr lang="ro-RO"/>
                  <a:t> 10 11</a:t>
                </a:r>
                <a:endParaRPr lang="en-US"/>
              </a:p>
            </c:rich>
          </c:tx>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9506687"/>
        <c:crosses val="autoZero"/>
        <c:crossBetween val="midCat"/>
      </c:valAx>
      <c:valAx>
        <c:axId val="15795066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9506271"/>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Bezostaia </a:t>
            </a:r>
            <a:r>
              <a:rPr lang="ro-RO">
                <a:solidFill>
                  <a:schemeClr val="accent1"/>
                </a:solidFill>
              </a:rPr>
              <a:t>Eco.</a:t>
            </a:r>
            <a:r>
              <a:rPr lang="ro-RO"/>
              <a:t> &amp; </a:t>
            </a:r>
            <a:r>
              <a:rPr lang="ro-RO">
                <a:solidFill>
                  <a:srgbClr val="7030A0"/>
                </a:solidFill>
              </a:rPr>
              <a:t>Conv.</a:t>
            </a:r>
            <a:endParaRPr lang="en-US">
              <a:solidFill>
                <a:srgbClr val="7030A0"/>
              </a:solidFill>
            </a:endParaRPr>
          </a:p>
        </c:rich>
      </c:tx>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723741694685578"/>
          <c:y val="0.20146831530139103"/>
          <c:w val="0.76172182655233267"/>
          <c:h val="0.57973992624955883"/>
        </c:manualLayout>
      </c:layout>
      <c:scatterChart>
        <c:scatterStyle val="smoothMarker"/>
        <c:varyColors val="0"/>
        <c:ser>
          <c:idx val="0"/>
          <c:order val="0"/>
          <c:spPr>
            <a:ln w="53975" cap="rnd">
              <a:solidFill>
                <a:srgbClr val="CC00CC"/>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7895-4B91-8452-E842FD1717DB}"/>
                </c:ext>
              </c:extLst>
            </c:dLbl>
            <c:dLbl>
              <c:idx val="1"/>
              <c:delete val="1"/>
              <c:extLst>
                <c:ext xmlns:c15="http://schemas.microsoft.com/office/drawing/2012/chart" uri="{CE6537A1-D6FC-4f65-9D91-7224C49458BB}"/>
                <c:ext xmlns:c16="http://schemas.microsoft.com/office/drawing/2014/chart" uri="{C3380CC4-5D6E-409C-BE32-E72D297353CC}">
                  <c16:uniqueId val="{00000001-7895-4B91-8452-E842FD1717DB}"/>
                </c:ext>
              </c:extLst>
            </c:dLbl>
            <c:dLbl>
              <c:idx val="2"/>
              <c:layout>
                <c:manualLayout>
                  <c:x val="2.7777777777777779E-3"/>
                  <c:y val="-7.4074074074074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895-4B91-8452-E842FD1717DB}"/>
                </c:ext>
              </c:extLst>
            </c:dLbl>
            <c:dLbl>
              <c:idx val="3"/>
              <c:delete val="1"/>
              <c:extLst>
                <c:ext xmlns:c15="http://schemas.microsoft.com/office/drawing/2012/chart" uri="{CE6537A1-D6FC-4f65-9D91-7224C49458BB}"/>
                <c:ext xmlns:c16="http://schemas.microsoft.com/office/drawing/2014/chart" uri="{C3380CC4-5D6E-409C-BE32-E72D297353CC}">
                  <c16:uniqueId val="{00000003-7895-4B91-8452-E842FD1717DB}"/>
                </c:ext>
              </c:extLst>
            </c:dLbl>
            <c:dLbl>
              <c:idx val="4"/>
              <c:delete val="1"/>
              <c:extLst>
                <c:ext xmlns:c15="http://schemas.microsoft.com/office/drawing/2012/chart" uri="{CE6537A1-D6FC-4f65-9D91-7224C49458BB}"/>
                <c:ext xmlns:c16="http://schemas.microsoft.com/office/drawing/2014/chart" uri="{C3380CC4-5D6E-409C-BE32-E72D297353CC}">
                  <c16:uniqueId val="{00000004-7895-4B91-8452-E842FD1717DB}"/>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Sheet1!$A$31:$F$31</c:f>
              <c:numCache>
                <c:formatCode>General</c:formatCode>
                <c:ptCount val="6"/>
                <c:pt idx="0">
                  <c:v>1</c:v>
                </c:pt>
                <c:pt idx="1">
                  <c:v>2</c:v>
                </c:pt>
                <c:pt idx="2">
                  <c:v>3</c:v>
                </c:pt>
                <c:pt idx="3">
                  <c:v>4</c:v>
                </c:pt>
                <c:pt idx="4">
                  <c:v>5</c:v>
                </c:pt>
                <c:pt idx="5">
                  <c:v>6</c:v>
                </c:pt>
              </c:numCache>
            </c:numRef>
          </c:xVal>
          <c:yVal>
            <c:numRef>
              <c:f>Sheet1!$A$32:$F$32</c:f>
              <c:numCache>
                <c:formatCode>General</c:formatCode>
                <c:ptCount val="6"/>
                <c:pt idx="0">
                  <c:v>3</c:v>
                </c:pt>
                <c:pt idx="1">
                  <c:v>16</c:v>
                </c:pt>
                <c:pt idx="2">
                  <c:v>49</c:v>
                </c:pt>
                <c:pt idx="3">
                  <c:v>26</c:v>
                </c:pt>
                <c:pt idx="4">
                  <c:v>6</c:v>
                </c:pt>
              </c:numCache>
            </c:numRef>
          </c:yVal>
          <c:smooth val="1"/>
          <c:extLst>
            <c:ext xmlns:c16="http://schemas.microsoft.com/office/drawing/2014/chart" uri="{C3380CC4-5D6E-409C-BE32-E72D297353CC}">
              <c16:uniqueId val="{00000005-7895-4B91-8452-E842FD1717DB}"/>
            </c:ext>
          </c:extLst>
        </c:ser>
        <c:ser>
          <c:idx val="1"/>
          <c:order val="1"/>
          <c:spPr>
            <a:ln w="53975" cap="rnd">
              <a:solidFill>
                <a:schemeClr val="accent5"/>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6-7895-4B91-8452-E842FD1717DB}"/>
                </c:ext>
              </c:extLst>
            </c:dLbl>
            <c:dLbl>
              <c:idx val="1"/>
              <c:delete val="1"/>
              <c:extLst>
                <c:ext xmlns:c15="http://schemas.microsoft.com/office/drawing/2012/chart" uri="{CE6537A1-D6FC-4f65-9D91-7224C49458BB}"/>
                <c:ext xmlns:c16="http://schemas.microsoft.com/office/drawing/2014/chart" uri="{C3380CC4-5D6E-409C-BE32-E72D297353CC}">
                  <c16:uniqueId val="{00000007-7895-4B91-8452-E842FD1717DB}"/>
                </c:ext>
              </c:extLst>
            </c:dLbl>
            <c:dLbl>
              <c:idx val="2"/>
              <c:layout>
                <c:manualLayout>
                  <c:x val="6.9444444444444337E-2"/>
                  <c:y val="-7.407407407407411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7895-4B91-8452-E842FD1717DB}"/>
                </c:ext>
              </c:extLst>
            </c:dLbl>
            <c:dLbl>
              <c:idx val="4"/>
              <c:delete val="1"/>
              <c:extLst>
                <c:ext xmlns:c15="http://schemas.microsoft.com/office/drawing/2012/chart" uri="{CE6537A1-D6FC-4f65-9D91-7224C49458BB}"/>
                <c:ext xmlns:c16="http://schemas.microsoft.com/office/drawing/2014/chart" uri="{C3380CC4-5D6E-409C-BE32-E72D297353CC}">
                  <c16:uniqueId val="{00000009-7895-4B91-8452-E842FD1717DB}"/>
                </c:ext>
              </c:extLst>
            </c:dLbl>
            <c:dLbl>
              <c:idx val="5"/>
              <c:delete val="1"/>
              <c:extLst>
                <c:ext xmlns:c15="http://schemas.microsoft.com/office/drawing/2012/chart" uri="{CE6537A1-D6FC-4f65-9D91-7224C49458BB}"/>
                <c:ext xmlns:c16="http://schemas.microsoft.com/office/drawing/2014/chart" uri="{C3380CC4-5D6E-409C-BE32-E72D297353CC}">
                  <c16:uniqueId val="{0000000A-7895-4B91-8452-E842FD1717DB}"/>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xVal>
            <c:numRef>
              <c:f>Sheet1!$A$31:$F$31</c:f>
              <c:numCache>
                <c:formatCode>General</c:formatCode>
                <c:ptCount val="6"/>
                <c:pt idx="0">
                  <c:v>1</c:v>
                </c:pt>
                <c:pt idx="1">
                  <c:v>2</c:v>
                </c:pt>
                <c:pt idx="2">
                  <c:v>3</c:v>
                </c:pt>
                <c:pt idx="3">
                  <c:v>4</c:v>
                </c:pt>
                <c:pt idx="4">
                  <c:v>5</c:v>
                </c:pt>
                <c:pt idx="5">
                  <c:v>6</c:v>
                </c:pt>
              </c:numCache>
            </c:numRef>
          </c:xVal>
          <c:yVal>
            <c:numRef>
              <c:f>Sheet1!$A$33:$F$33</c:f>
              <c:numCache>
                <c:formatCode>General</c:formatCode>
                <c:ptCount val="6"/>
                <c:pt idx="0">
                  <c:v>1</c:v>
                </c:pt>
                <c:pt idx="1">
                  <c:v>11</c:v>
                </c:pt>
                <c:pt idx="2">
                  <c:v>43</c:v>
                </c:pt>
                <c:pt idx="3">
                  <c:v>40</c:v>
                </c:pt>
                <c:pt idx="4">
                  <c:v>4</c:v>
                </c:pt>
                <c:pt idx="5">
                  <c:v>1</c:v>
                </c:pt>
              </c:numCache>
            </c:numRef>
          </c:yVal>
          <c:smooth val="1"/>
          <c:extLst>
            <c:ext xmlns:c16="http://schemas.microsoft.com/office/drawing/2014/chart" uri="{C3380CC4-5D6E-409C-BE32-E72D297353CC}">
              <c16:uniqueId val="{0000000B-7895-4B91-8452-E842FD1717DB}"/>
            </c:ext>
          </c:extLst>
        </c:ser>
        <c:dLbls>
          <c:showLegendKey val="0"/>
          <c:showVal val="0"/>
          <c:showCatName val="0"/>
          <c:showSerName val="0"/>
          <c:showPercent val="0"/>
          <c:showBubbleSize val="0"/>
        </c:dLbls>
        <c:axId val="872549551"/>
        <c:axId val="872531663"/>
      </c:scatterChart>
      <c:valAx>
        <c:axId val="87254955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TGW, g: 25 30 35 </a:t>
                </a:r>
                <a:r>
                  <a:rPr lang="ro-RO" u="sng">
                    <a:solidFill>
                      <a:schemeClr val="accent1"/>
                    </a:solidFill>
                  </a:rPr>
                  <a:t>40</a:t>
                </a:r>
                <a:r>
                  <a:rPr lang="ro-RO"/>
                  <a:t> 45 50 55</a:t>
                </a:r>
                <a:endParaRPr lang="en-US"/>
              </a:p>
            </c:rich>
          </c:tx>
          <c:layout>
            <c:manualLayout>
              <c:xMode val="edge"/>
              <c:yMode val="edge"/>
              <c:x val="0.26638201152690966"/>
              <c:y val="0.90209318028359209"/>
            </c:manualLayout>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872531663"/>
        <c:crosses val="autoZero"/>
        <c:crossBetween val="midCat"/>
      </c:valAx>
      <c:valAx>
        <c:axId val="8725316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manualLayout>
              <c:xMode val="edge"/>
              <c:yMode val="edge"/>
              <c:x val="4.5819014891179842E-3"/>
              <c:y val="0.25016295650417092"/>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872549551"/>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3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Trivale Eco. &amp; Conv.</a:t>
            </a:r>
            <a:endParaRPr lang="en-US"/>
          </a:p>
        </c:rich>
      </c:tx>
      <c:layout>
        <c:manualLayout>
          <c:xMode val="edge"/>
          <c:yMode val="edge"/>
          <c:x val="0.29491546397005441"/>
          <c:y val="2.2288261515601784E-2"/>
        </c:manualLayout>
      </c:layout>
      <c:overlay val="0"/>
      <c:spPr>
        <a:noFill/>
        <a:ln>
          <a:noFill/>
        </a:ln>
        <a:effectLst/>
      </c:spPr>
      <c:txPr>
        <a:bodyPr rot="0" spcFirstLastPara="1" vertOverflow="ellipsis" vert="horz" wrap="square" anchor="ctr" anchorCtr="1"/>
        <a:lstStyle/>
        <a:p>
          <a:pPr>
            <a:defRPr sz="33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6249515494177741"/>
          <c:y val="0.15115185267517636"/>
          <c:w val="0.76586167427014773"/>
          <c:h val="0.61737197411987688"/>
        </c:manualLayout>
      </c:layout>
      <c:scatterChart>
        <c:scatterStyle val="smoothMarker"/>
        <c:varyColors val="0"/>
        <c:ser>
          <c:idx val="0"/>
          <c:order val="0"/>
          <c:spPr>
            <a:ln w="539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C2E2-4D9B-BB85-885D753A6995}"/>
                </c:ext>
              </c:extLst>
            </c:dLbl>
            <c:dLbl>
              <c:idx val="1"/>
              <c:layout>
                <c:manualLayout>
                  <c:x val="0"/>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2E2-4D9B-BB85-885D753A6995}"/>
                </c:ext>
              </c:extLst>
            </c:dLbl>
            <c:dLbl>
              <c:idx val="2"/>
              <c:delete val="1"/>
              <c:extLst>
                <c:ext xmlns:c15="http://schemas.microsoft.com/office/drawing/2012/chart" uri="{CE6537A1-D6FC-4f65-9D91-7224C49458BB}"/>
                <c:ext xmlns:c16="http://schemas.microsoft.com/office/drawing/2014/chart" uri="{C3380CC4-5D6E-409C-BE32-E72D297353CC}">
                  <c16:uniqueId val="{00000002-C2E2-4D9B-BB85-885D753A6995}"/>
                </c:ext>
              </c:extLst>
            </c:dLbl>
            <c:dLbl>
              <c:idx val="3"/>
              <c:delete val="1"/>
              <c:extLst>
                <c:ext xmlns:c15="http://schemas.microsoft.com/office/drawing/2012/chart" uri="{CE6537A1-D6FC-4f65-9D91-7224C49458BB}"/>
                <c:ext xmlns:c16="http://schemas.microsoft.com/office/drawing/2014/chart" uri="{C3380CC4-5D6E-409C-BE32-E72D297353CC}">
                  <c16:uniqueId val="{00000003-C2E2-4D9B-BB85-885D753A6995}"/>
                </c:ext>
              </c:extLst>
            </c:dLbl>
            <c:dLbl>
              <c:idx val="4"/>
              <c:delete val="1"/>
              <c:extLst>
                <c:ext xmlns:c15="http://schemas.microsoft.com/office/drawing/2012/chart" uri="{CE6537A1-D6FC-4f65-9D91-7224C49458BB}"/>
                <c:ext xmlns:c16="http://schemas.microsoft.com/office/drawing/2014/chart" uri="{C3380CC4-5D6E-409C-BE32-E72D297353CC}">
                  <c16:uniqueId val="{00000004-C2E2-4D9B-BB85-885D753A6995}"/>
                </c:ext>
              </c:extLst>
            </c:dLbl>
            <c:dLbl>
              <c:idx val="5"/>
              <c:delete val="1"/>
              <c:extLst>
                <c:ext xmlns:c15="http://schemas.microsoft.com/office/drawing/2012/chart" uri="{CE6537A1-D6FC-4f65-9D91-7224C49458BB}"/>
                <c:ext xmlns:c16="http://schemas.microsoft.com/office/drawing/2014/chart" uri="{C3380CC4-5D6E-409C-BE32-E72D297353CC}">
                  <c16:uniqueId val="{00000005-C2E2-4D9B-BB85-885D753A6995}"/>
                </c:ext>
              </c:extLst>
            </c:dLbl>
            <c:dLbl>
              <c:idx val="6"/>
              <c:delete val="1"/>
              <c:extLst>
                <c:ext xmlns:c15="http://schemas.microsoft.com/office/drawing/2012/chart" uri="{CE6537A1-D6FC-4f65-9D91-7224C49458BB}"/>
                <c:ext xmlns:c16="http://schemas.microsoft.com/office/drawing/2014/chart" uri="{C3380CC4-5D6E-409C-BE32-E72D297353CC}">
                  <c16:uniqueId val="{00000006-C2E2-4D9B-BB85-885D753A6995}"/>
                </c:ext>
              </c:extLst>
            </c:dLbl>
            <c:spPr>
              <a:noFill/>
              <a:ln>
                <a:noFill/>
              </a:ln>
              <a:effectLst/>
            </c:spPr>
            <c:txPr>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Sheet1!$B$24:$I$24</c:f>
              <c:numCache>
                <c:formatCode>General</c:formatCode>
                <c:ptCount val="8"/>
                <c:pt idx="0">
                  <c:v>1</c:v>
                </c:pt>
                <c:pt idx="1">
                  <c:v>2</c:v>
                </c:pt>
                <c:pt idx="2">
                  <c:v>3</c:v>
                </c:pt>
                <c:pt idx="3">
                  <c:v>4</c:v>
                </c:pt>
                <c:pt idx="4">
                  <c:v>5</c:v>
                </c:pt>
                <c:pt idx="5">
                  <c:v>6</c:v>
                </c:pt>
                <c:pt idx="6">
                  <c:v>7</c:v>
                </c:pt>
                <c:pt idx="7">
                  <c:v>8</c:v>
                </c:pt>
              </c:numCache>
            </c:numRef>
          </c:xVal>
          <c:yVal>
            <c:numRef>
              <c:f>Sheet1!$B$25:$I$25</c:f>
              <c:numCache>
                <c:formatCode>General</c:formatCode>
                <c:ptCount val="8"/>
                <c:pt idx="0">
                  <c:v>14</c:v>
                </c:pt>
                <c:pt idx="1">
                  <c:v>43</c:v>
                </c:pt>
                <c:pt idx="2">
                  <c:v>24</c:v>
                </c:pt>
                <c:pt idx="3">
                  <c:v>12</c:v>
                </c:pt>
                <c:pt idx="4">
                  <c:v>3</c:v>
                </c:pt>
                <c:pt idx="5">
                  <c:v>2</c:v>
                </c:pt>
                <c:pt idx="6">
                  <c:v>2</c:v>
                </c:pt>
              </c:numCache>
            </c:numRef>
          </c:yVal>
          <c:smooth val="1"/>
          <c:extLst>
            <c:ext xmlns:c16="http://schemas.microsoft.com/office/drawing/2014/chart" uri="{C3380CC4-5D6E-409C-BE32-E72D297353CC}">
              <c16:uniqueId val="{00000007-C2E2-4D9B-BB85-885D753A6995}"/>
            </c:ext>
          </c:extLst>
        </c:ser>
        <c:ser>
          <c:idx val="1"/>
          <c:order val="1"/>
          <c:spPr>
            <a:ln w="53975" cap="rnd">
              <a:solidFill>
                <a:srgbClr val="A92D9A"/>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08-C2E2-4D9B-BB85-885D753A6995}"/>
                </c:ext>
              </c:extLst>
            </c:dLbl>
            <c:dLbl>
              <c:idx val="2"/>
              <c:delete val="1"/>
              <c:extLst>
                <c:ext xmlns:c15="http://schemas.microsoft.com/office/drawing/2012/chart" uri="{CE6537A1-D6FC-4f65-9D91-7224C49458BB}"/>
                <c:ext xmlns:c16="http://schemas.microsoft.com/office/drawing/2014/chart" uri="{C3380CC4-5D6E-409C-BE32-E72D297353CC}">
                  <c16:uniqueId val="{00000009-C2E2-4D9B-BB85-885D753A6995}"/>
                </c:ext>
              </c:extLst>
            </c:dLbl>
            <c:dLbl>
              <c:idx val="3"/>
              <c:layout>
                <c:manualLayout>
                  <c:x val="-2.7777777777778798E-3"/>
                  <c:y val="-4.62962962962962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2E2-4D9B-BB85-885D753A6995}"/>
                </c:ext>
              </c:extLst>
            </c:dLbl>
            <c:dLbl>
              <c:idx val="4"/>
              <c:delete val="1"/>
              <c:extLst>
                <c:ext xmlns:c15="http://schemas.microsoft.com/office/drawing/2012/chart" uri="{CE6537A1-D6FC-4f65-9D91-7224C49458BB}"/>
                <c:ext xmlns:c16="http://schemas.microsoft.com/office/drawing/2014/chart" uri="{C3380CC4-5D6E-409C-BE32-E72D297353CC}">
                  <c16:uniqueId val="{0000000B-C2E2-4D9B-BB85-885D753A6995}"/>
                </c:ext>
              </c:extLst>
            </c:dLbl>
            <c:dLbl>
              <c:idx val="5"/>
              <c:delete val="1"/>
              <c:extLst>
                <c:ext xmlns:c15="http://schemas.microsoft.com/office/drawing/2012/chart" uri="{CE6537A1-D6FC-4f65-9D91-7224C49458BB}"/>
                <c:ext xmlns:c16="http://schemas.microsoft.com/office/drawing/2014/chart" uri="{C3380CC4-5D6E-409C-BE32-E72D297353CC}">
                  <c16:uniqueId val="{0000000C-C2E2-4D9B-BB85-885D753A6995}"/>
                </c:ext>
              </c:extLst>
            </c:dLbl>
            <c:dLbl>
              <c:idx val="6"/>
              <c:delete val="1"/>
              <c:extLst>
                <c:ext xmlns:c15="http://schemas.microsoft.com/office/drawing/2012/chart" uri="{CE6537A1-D6FC-4f65-9D91-7224C49458BB}"/>
                <c:ext xmlns:c16="http://schemas.microsoft.com/office/drawing/2014/chart" uri="{C3380CC4-5D6E-409C-BE32-E72D297353CC}">
                  <c16:uniqueId val="{0000000D-C2E2-4D9B-BB85-885D753A6995}"/>
                </c:ext>
              </c:extLst>
            </c:dLbl>
            <c:dLbl>
              <c:idx val="7"/>
              <c:delete val="1"/>
              <c:extLst>
                <c:ext xmlns:c15="http://schemas.microsoft.com/office/drawing/2012/chart" uri="{CE6537A1-D6FC-4f65-9D91-7224C49458BB}"/>
                <c:ext xmlns:c16="http://schemas.microsoft.com/office/drawing/2014/chart" uri="{C3380CC4-5D6E-409C-BE32-E72D297353CC}">
                  <c16:uniqueId val="{0000000E-C2E2-4D9B-BB85-885D753A6995}"/>
                </c:ext>
              </c:extLst>
            </c:dLbl>
            <c:spPr>
              <a:noFill/>
              <a:ln>
                <a:noFill/>
              </a:ln>
              <a:effectLst/>
            </c:spPr>
            <c:txPr>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Sheet1!$B$24:$I$24</c:f>
              <c:numCache>
                <c:formatCode>General</c:formatCode>
                <c:ptCount val="8"/>
                <c:pt idx="0">
                  <c:v>1</c:v>
                </c:pt>
                <c:pt idx="1">
                  <c:v>2</c:v>
                </c:pt>
                <c:pt idx="2">
                  <c:v>3</c:v>
                </c:pt>
                <c:pt idx="3">
                  <c:v>4</c:v>
                </c:pt>
                <c:pt idx="4">
                  <c:v>5</c:v>
                </c:pt>
                <c:pt idx="5">
                  <c:v>6</c:v>
                </c:pt>
                <c:pt idx="6">
                  <c:v>7</c:v>
                </c:pt>
                <c:pt idx="7">
                  <c:v>8</c:v>
                </c:pt>
              </c:numCache>
            </c:numRef>
          </c:xVal>
          <c:yVal>
            <c:numRef>
              <c:f>Sheet1!$B$26:$I$26</c:f>
              <c:numCache>
                <c:formatCode>General</c:formatCode>
                <c:ptCount val="8"/>
                <c:pt idx="1">
                  <c:v>8</c:v>
                </c:pt>
                <c:pt idx="2">
                  <c:v>24</c:v>
                </c:pt>
                <c:pt idx="3">
                  <c:v>30</c:v>
                </c:pt>
                <c:pt idx="4">
                  <c:v>15</c:v>
                </c:pt>
                <c:pt idx="5">
                  <c:v>13</c:v>
                </c:pt>
                <c:pt idx="6">
                  <c:v>6</c:v>
                </c:pt>
                <c:pt idx="7">
                  <c:v>4</c:v>
                </c:pt>
              </c:numCache>
            </c:numRef>
          </c:yVal>
          <c:smooth val="1"/>
          <c:extLst>
            <c:ext xmlns:c16="http://schemas.microsoft.com/office/drawing/2014/chart" uri="{C3380CC4-5D6E-409C-BE32-E72D297353CC}">
              <c16:uniqueId val="{0000000F-C2E2-4D9B-BB85-885D753A6995}"/>
            </c:ext>
          </c:extLst>
        </c:ser>
        <c:dLbls>
          <c:showLegendKey val="0"/>
          <c:showVal val="0"/>
          <c:showCatName val="0"/>
          <c:showSerName val="0"/>
          <c:showPercent val="0"/>
          <c:showBubbleSize val="0"/>
        </c:dLbls>
        <c:axId val="1587291471"/>
        <c:axId val="1587291887"/>
      </c:scatterChart>
      <c:valAx>
        <c:axId val="15872914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Ear weight, g: 1 1.5 2 2.5 3 3.5 4 &gt;4</a:t>
                </a:r>
                <a:endParaRPr lang="en-US"/>
              </a:p>
            </c:rich>
          </c:tx>
          <c:layout>
            <c:manualLayout>
              <c:xMode val="edge"/>
              <c:yMode val="edge"/>
              <c:x val="0.17772310469511163"/>
              <c:y val="0.87856582934562599"/>
            </c:manualLayout>
          </c:layout>
          <c:overlay val="0"/>
          <c:spPr>
            <a:noFill/>
            <a:ln>
              <a:noFill/>
            </a:ln>
            <a:effectLst/>
          </c:spPr>
          <c:txPr>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87291887"/>
        <c:crosses val="autoZero"/>
        <c:crossBetween val="midCat"/>
      </c:valAx>
      <c:valAx>
        <c:axId val="15872918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overlay val="0"/>
          <c:spPr>
            <a:noFill/>
            <a:ln>
              <a:noFill/>
            </a:ln>
            <a:effectLst/>
          </c:spPr>
          <c:txPr>
            <a:bodyPr rot="-54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87291471"/>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2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3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Bezostaia Eco. &amp; Conv. </a:t>
            </a:r>
            <a:endParaRPr lang="en-US"/>
          </a:p>
        </c:rich>
      </c:tx>
      <c:layout>
        <c:manualLayout>
          <c:xMode val="edge"/>
          <c:yMode val="edge"/>
          <c:x val="0.22641793517804784"/>
          <c:y val="0"/>
        </c:manualLayout>
      </c:layout>
      <c:overlay val="0"/>
      <c:spPr>
        <a:noFill/>
        <a:ln>
          <a:noFill/>
        </a:ln>
        <a:effectLst/>
      </c:spPr>
      <c:txPr>
        <a:bodyPr rot="0" spcFirstLastPara="1" vertOverflow="ellipsis" vert="horz" wrap="square" anchor="ctr" anchorCtr="1"/>
        <a:lstStyle/>
        <a:p>
          <a:pPr>
            <a:defRPr sz="33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7367069201795224"/>
          <c:y val="6.6679731760395267E-2"/>
          <c:w val="0.78542622702811737"/>
          <c:h val="0.6077051076580029"/>
        </c:manualLayout>
      </c:layout>
      <c:scatterChart>
        <c:scatterStyle val="smoothMarker"/>
        <c:varyColors val="0"/>
        <c:ser>
          <c:idx val="0"/>
          <c:order val="0"/>
          <c:spPr>
            <a:ln w="53975" cap="rnd">
              <a:solidFill>
                <a:srgbClr val="CC00CC"/>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1C9B-4090-90F9-709A2CA9FA3E}"/>
                </c:ext>
              </c:extLst>
            </c:dLbl>
            <c:dLbl>
              <c:idx val="1"/>
              <c:delete val="1"/>
              <c:extLst>
                <c:ext xmlns:c15="http://schemas.microsoft.com/office/drawing/2012/chart" uri="{CE6537A1-D6FC-4f65-9D91-7224C49458BB}"/>
                <c:ext xmlns:c16="http://schemas.microsoft.com/office/drawing/2014/chart" uri="{C3380CC4-5D6E-409C-BE32-E72D297353CC}">
                  <c16:uniqueId val="{00000001-1C9B-4090-90F9-709A2CA9FA3E}"/>
                </c:ext>
              </c:extLst>
            </c:dLbl>
            <c:dLbl>
              <c:idx val="2"/>
              <c:layout>
                <c:manualLayout>
                  <c:x val="1.8298261665141813E-2"/>
                  <c:y val="-4.24778761061947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C9B-4090-90F9-709A2CA9FA3E}"/>
                </c:ext>
              </c:extLst>
            </c:dLbl>
            <c:dLbl>
              <c:idx val="3"/>
              <c:delete val="1"/>
              <c:extLst>
                <c:ext xmlns:c15="http://schemas.microsoft.com/office/drawing/2012/chart" uri="{CE6537A1-D6FC-4f65-9D91-7224C49458BB}"/>
                <c:ext xmlns:c16="http://schemas.microsoft.com/office/drawing/2014/chart" uri="{C3380CC4-5D6E-409C-BE32-E72D297353CC}">
                  <c16:uniqueId val="{00000003-1C9B-4090-90F9-709A2CA9FA3E}"/>
                </c:ext>
              </c:extLst>
            </c:dLbl>
            <c:dLbl>
              <c:idx val="4"/>
              <c:delete val="1"/>
              <c:extLst>
                <c:ext xmlns:c15="http://schemas.microsoft.com/office/drawing/2012/chart" uri="{CE6537A1-D6FC-4f65-9D91-7224C49458BB}"/>
                <c:ext xmlns:c16="http://schemas.microsoft.com/office/drawing/2014/chart" uri="{C3380CC4-5D6E-409C-BE32-E72D297353CC}">
                  <c16:uniqueId val="{00000004-1C9B-4090-90F9-709A2CA9FA3E}"/>
                </c:ext>
              </c:extLst>
            </c:dLbl>
            <c:dLbl>
              <c:idx val="5"/>
              <c:delete val="1"/>
              <c:extLst>
                <c:ext xmlns:c15="http://schemas.microsoft.com/office/drawing/2012/chart" uri="{CE6537A1-D6FC-4f65-9D91-7224C49458BB}"/>
                <c:ext xmlns:c16="http://schemas.microsoft.com/office/drawing/2014/chart" uri="{C3380CC4-5D6E-409C-BE32-E72D297353CC}">
                  <c16:uniqueId val="{00000005-1C9B-4090-90F9-709A2CA9FA3E}"/>
                </c:ext>
              </c:extLst>
            </c:dLbl>
            <c:spPr>
              <a:noFill/>
              <a:ln>
                <a:noFill/>
              </a:ln>
              <a:effectLst/>
            </c:spPr>
            <c:txPr>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Sheet1!$A$24:$F$24</c:f>
              <c:numCache>
                <c:formatCode>General</c:formatCode>
                <c:ptCount val="6"/>
                <c:pt idx="0">
                  <c:v>1</c:v>
                </c:pt>
                <c:pt idx="1">
                  <c:v>2</c:v>
                </c:pt>
                <c:pt idx="2">
                  <c:v>3</c:v>
                </c:pt>
                <c:pt idx="3">
                  <c:v>4</c:v>
                </c:pt>
                <c:pt idx="4">
                  <c:v>5</c:v>
                </c:pt>
                <c:pt idx="5">
                  <c:v>6</c:v>
                </c:pt>
              </c:numCache>
            </c:numRef>
          </c:xVal>
          <c:yVal>
            <c:numRef>
              <c:f>Sheet1!$A$25:$F$25</c:f>
              <c:numCache>
                <c:formatCode>General</c:formatCode>
                <c:ptCount val="6"/>
                <c:pt idx="0">
                  <c:v>2</c:v>
                </c:pt>
                <c:pt idx="1">
                  <c:v>23</c:v>
                </c:pt>
                <c:pt idx="2">
                  <c:v>34</c:v>
                </c:pt>
                <c:pt idx="3">
                  <c:v>29</c:v>
                </c:pt>
                <c:pt idx="4">
                  <c:v>10</c:v>
                </c:pt>
                <c:pt idx="5">
                  <c:v>2</c:v>
                </c:pt>
              </c:numCache>
            </c:numRef>
          </c:yVal>
          <c:smooth val="1"/>
          <c:extLst>
            <c:ext xmlns:c16="http://schemas.microsoft.com/office/drawing/2014/chart" uri="{C3380CC4-5D6E-409C-BE32-E72D297353CC}">
              <c16:uniqueId val="{00000006-1C9B-4090-90F9-709A2CA9FA3E}"/>
            </c:ext>
          </c:extLst>
        </c:ser>
        <c:ser>
          <c:idx val="1"/>
          <c:order val="1"/>
          <c:spPr>
            <a:ln w="539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7-1C9B-4090-90F9-709A2CA9FA3E}"/>
                </c:ext>
              </c:extLst>
            </c:dLbl>
            <c:dLbl>
              <c:idx val="1"/>
              <c:layout>
                <c:manualLayout>
                  <c:x val="2.2872827081427266E-2"/>
                  <c:y val="-4.95575221238938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1C9B-4090-90F9-709A2CA9FA3E}"/>
                </c:ext>
              </c:extLst>
            </c:dLbl>
            <c:dLbl>
              <c:idx val="2"/>
              <c:delete val="1"/>
              <c:extLst>
                <c:ext xmlns:c15="http://schemas.microsoft.com/office/drawing/2012/chart" uri="{CE6537A1-D6FC-4f65-9D91-7224C49458BB}"/>
                <c:ext xmlns:c16="http://schemas.microsoft.com/office/drawing/2014/chart" uri="{C3380CC4-5D6E-409C-BE32-E72D297353CC}">
                  <c16:uniqueId val="{00000009-1C9B-4090-90F9-709A2CA9FA3E}"/>
                </c:ext>
              </c:extLst>
            </c:dLbl>
            <c:dLbl>
              <c:idx val="3"/>
              <c:delete val="1"/>
              <c:extLst>
                <c:ext xmlns:c15="http://schemas.microsoft.com/office/drawing/2012/chart" uri="{CE6537A1-D6FC-4f65-9D91-7224C49458BB}"/>
                <c:ext xmlns:c16="http://schemas.microsoft.com/office/drawing/2014/chart" uri="{C3380CC4-5D6E-409C-BE32-E72D297353CC}">
                  <c16:uniqueId val="{0000000A-1C9B-4090-90F9-709A2CA9FA3E}"/>
                </c:ext>
              </c:extLst>
            </c:dLbl>
            <c:dLbl>
              <c:idx val="4"/>
              <c:delete val="1"/>
              <c:extLst>
                <c:ext xmlns:c15="http://schemas.microsoft.com/office/drawing/2012/chart" uri="{CE6537A1-D6FC-4f65-9D91-7224C49458BB}"/>
                <c:ext xmlns:c16="http://schemas.microsoft.com/office/drawing/2014/chart" uri="{C3380CC4-5D6E-409C-BE32-E72D297353CC}">
                  <c16:uniqueId val="{0000000B-1C9B-4090-90F9-709A2CA9FA3E}"/>
                </c:ext>
              </c:extLst>
            </c:dLbl>
            <c:dLbl>
              <c:idx val="5"/>
              <c:delete val="1"/>
              <c:extLst>
                <c:ext xmlns:c15="http://schemas.microsoft.com/office/drawing/2012/chart" uri="{CE6537A1-D6FC-4f65-9D91-7224C49458BB}"/>
                <c:ext xmlns:c16="http://schemas.microsoft.com/office/drawing/2014/chart" uri="{C3380CC4-5D6E-409C-BE32-E72D297353CC}">
                  <c16:uniqueId val="{0000000C-1C9B-4090-90F9-709A2CA9FA3E}"/>
                </c:ext>
              </c:extLst>
            </c:dLbl>
            <c:spPr>
              <a:noFill/>
              <a:ln>
                <a:noFill/>
              </a:ln>
              <a:effectLst/>
            </c:spPr>
            <c:txPr>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Sheet1!$A$24:$F$24</c:f>
              <c:numCache>
                <c:formatCode>General</c:formatCode>
                <c:ptCount val="6"/>
                <c:pt idx="0">
                  <c:v>1</c:v>
                </c:pt>
                <c:pt idx="1">
                  <c:v>2</c:v>
                </c:pt>
                <c:pt idx="2">
                  <c:v>3</c:v>
                </c:pt>
                <c:pt idx="3">
                  <c:v>4</c:v>
                </c:pt>
                <c:pt idx="4">
                  <c:v>5</c:v>
                </c:pt>
                <c:pt idx="5">
                  <c:v>6</c:v>
                </c:pt>
              </c:numCache>
            </c:numRef>
          </c:xVal>
          <c:yVal>
            <c:numRef>
              <c:f>Sheet1!$A$26:$F$26</c:f>
              <c:numCache>
                <c:formatCode>General</c:formatCode>
                <c:ptCount val="6"/>
                <c:pt idx="0">
                  <c:v>11</c:v>
                </c:pt>
                <c:pt idx="1">
                  <c:v>41</c:v>
                </c:pt>
                <c:pt idx="2">
                  <c:v>35</c:v>
                </c:pt>
                <c:pt idx="3">
                  <c:v>10</c:v>
                </c:pt>
                <c:pt idx="4">
                  <c:v>2</c:v>
                </c:pt>
                <c:pt idx="5">
                  <c:v>1</c:v>
                </c:pt>
              </c:numCache>
            </c:numRef>
          </c:yVal>
          <c:smooth val="1"/>
          <c:extLst>
            <c:ext xmlns:c16="http://schemas.microsoft.com/office/drawing/2014/chart" uri="{C3380CC4-5D6E-409C-BE32-E72D297353CC}">
              <c16:uniqueId val="{0000000D-1C9B-4090-90F9-709A2CA9FA3E}"/>
            </c:ext>
          </c:extLst>
        </c:ser>
        <c:dLbls>
          <c:showLegendKey val="0"/>
          <c:showVal val="0"/>
          <c:showCatName val="0"/>
          <c:showSerName val="0"/>
          <c:showPercent val="0"/>
          <c:showBubbleSize val="0"/>
        </c:dLbls>
        <c:axId val="1628653280"/>
        <c:axId val="1628652032"/>
      </c:scatterChart>
      <c:valAx>
        <c:axId val="162865328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Ear weight, g: 1 1.5 2 2.5 3 3.5</a:t>
                </a:r>
                <a:endParaRPr lang="en-US"/>
              </a:p>
            </c:rich>
          </c:tx>
          <c:layout>
            <c:manualLayout>
              <c:xMode val="edge"/>
              <c:yMode val="edge"/>
              <c:x val="1.3853886028719203E-3"/>
              <c:y val="0.86139723735285489"/>
            </c:manualLayout>
          </c:layout>
          <c:overlay val="0"/>
          <c:spPr>
            <a:noFill/>
            <a:ln>
              <a:noFill/>
            </a:ln>
            <a:effectLst/>
          </c:spPr>
          <c:txPr>
            <a:bodyPr rot="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628652032"/>
        <c:crosses val="autoZero"/>
        <c:crossBetween val="midCat"/>
      </c:valAx>
      <c:valAx>
        <c:axId val="1628652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manualLayout>
              <c:xMode val="edge"/>
              <c:yMode val="edge"/>
              <c:x val="0"/>
              <c:y val="0.20983457598773608"/>
            </c:manualLayout>
          </c:layout>
          <c:overlay val="0"/>
          <c:spPr>
            <a:noFill/>
            <a:ln>
              <a:noFill/>
            </a:ln>
            <a:effectLst/>
          </c:spPr>
          <c:txPr>
            <a:bodyPr rot="-54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628653280"/>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2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Bezostaia  </a:t>
            </a:r>
            <a:r>
              <a:rPr lang="ro-RO">
                <a:solidFill>
                  <a:schemeClr val="accent1"/>
                </a:solidFill>
              </a:rPr>
              <a:t>Eco.</a:t>
            </a:r>
            <a:r>
              <a:rPr lang="ro-RO"/>
              <a:t> &amp; </a:t>
            </a:r>
            <a:r>
              <a:rPr lang="ro-RO">
                <a:solidFill>
                  <a:srgbClr val="7030A0"/>
                </a:solidFill>
              </a:rPr>
              <a:t>Conv.</a:t>
            </a:r>
            <a:endParaRPr lang="en-US">
              <a:solidFill>
                <a:srgbClr val="7030A0"/>
              </a:solidFill>
            </a:endParaRPr>
          </a:p>
        </c:rich>
      </c:tx>
      <c:layout>
        <c:manualLayout>
          <c:xMode val="edge"/>
          <c:yMode val="edge"/>
          <c:x val="0.30988874158101182"/>
          <c:y val="0"/>
        </c:manualLayout>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5216223871296664"/>
          <c:y val="0.15577312626603645"/>
          <c:w val="0.7862814630185615"/>
          <c:h val="0.63955669450839236"/>
        </c:manualLayout>
      </c:layout>
      <c:scatterChart>
        <c:scatterStyle val="smoothMarker"/>
        <c:varyColors val="0"/>
        <c:ser>
          <c:idx val="0"/>
          <c:order val="0"/>
          <c:spPr>
            <a:ln w="53975" cap="rnd">
              <a:solidFill>
                <a:srgbClr val="CC00CC"/>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EF25-4153-941B-C7DE76A0AA87}"/>
                </c:ext>
              </c:extLst>
            </c:dLbl>
            <c:dLbl>
              <c:idx val="1"/>
              <c:delete val="1"/>
              <c:extLst>
                <c:ext xmlns:c15="http://schemas.microsoft.com/office/drawing/2012/chart" uri="{CE6537A1-D6FC-4f65-9D91-7224C49458BB}"/>
                <c:ext xmlns:c16="http://schemas.microsoft.com/office/drawing/2014/chart" uri="{C3380CC4-5D6E-409C-BE32-E72D297353CC}">
                  <c16:uniqueId val="{00000001-EF25-4153-941B-C7DE76A0AA87}"/>
                </c:ext>
              </c:extLst>
            </c:dLbl>
            <c:dLbl>
              <c:idx val="2"/>
              <c:delete val="1"/>
              <c:extLst>
                <c:ext xmlns:c15="http://schemas.microsoft.com/office/drawing/2012/chart" uri="{CE6537A1-D6FC-4f65-9D91-7224C49458BB}"/>
                <c:ext xmlns:c16="http://schemas.microsoft.com/office/drawing/2014/chart" uri="{C3380CC4-5D6E-409C-BE32-E72D297353CC}">
                  <c16:uniqueId val="{00000002-EF25-4153-941B-C7DE76A0AA87}"/>
                </c:ext>
              </c:extLst>
            </c:dLbl>
            <c:dLbl>
              <c:idx val="3"/>
              <c:layout>
                <c:manualLayout>
                  <c:x val="2.4999999999999897E-2"/>
                  <c:y val="-4.62962962962962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F25-4153-941B-C7DE76A0AA87}"/>
                </c:ext>
              </c:extLst>
            </c:dLbl>
            <c:dLbl>
              <c:idx val="4"/>
              <c:delete val="1"/>
              <c:extLst>
                <c:ext xmlns:c15="http://schemas.microsoft.com/office/drawing/2012/chart" uri="{CE6537A1-D6FC-4f65-9D91-7224C49458BB}"/>
                <c:ext xmlns:c16="http://schemas.microsoft.com/office/drawing/2014/chart" uri="{C3380CC4-5D6E-409C-BE32-E72D297353CC}">
                  <c16:uniqueId val="{00000004-EF25-4153-941B-C7DE76A0AA87}"/>
                </c:ext>
              </c:extLst>
            </c:dLbl>
            <c:dLbl>
              <c:idx val="5"/>
              <c:delete val="1"/>
              <c:extLst>
                <c:ext xmlns:c15="http://schemas.microsoft.com/office/drawing/2012/chart" uri="{CE6537A1-D6FC-4f65-9D91-7224C49458BB}"/>
                <c:ext xmlns:c16="http://schemas.microsoft.com/office/drawing/2014/chart" uri="{C3380CC4-5D6E-409C-BE32-E72D297353CC}">
                  <c16:uniqueId val="{00000005-EF25-4153-941B-C7DE76A0AA87}"/>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Sheet1!$A$1:$F$1</c:f>
              <c:numCache>
                <c:formatCode>General</c:formatCode>
                <c:ptCount val="6"/>
                <c:pt idx="0">
                  <c:v>1</c:v>
                </c:pt>
                <c:pt idx="1">
                  <c:v>2</c:v>
                </c:pt>
                <c:pt idx="2">
                  <c:v>3</c:v>
                </c:pt>
                <c:pt idx="3">
                  <c:v>4</c:v>
                </c:pt>
                <c:pt idx="4">
                  <c:v>5</c:v>
                </c:pt>
                <c:pt idx="5">
                  <c:v>6</c:v>
                </c:pt>
              </c:numCache>
            </c:numRef>
          </c:xVal>
          <c:yVal>
            <c:numRef>
              <c:f>Sheet1!$A$2:$F$2</c:f>
              <c:numCache>
                <c:formatCode>General</c:formatCode>
                <c:ptCount val="6"/>
                <c:pt idx="0">
                  <c:v>5</c:v>
                </c:pt>
                <c:pt idx="1">
                  <c:v>9</c:v>
                </c:pt>
                <c:pt idx="2">
                  <c:v>29</c:v>
                </c:pt>
                <c:pt idx="3">
                  <c:v>33</c:v>
                </c:pt>
                <c:pt idx="4">
                  <c:v>16</c:v>
                </c:pt>
                <c:pt idx="5">
                  <c:v>8</c:v>
                </c:pt>
              </c:numCache>
            </c:numRef>
          </c:yVal>
          <c:smooth val="1"/>
          <c:extLst>
            <c:ext xmlns:c16="http://schemas.microsoft.com/office/drawing/2014/chart" uri="{C3380CC4-5D6E-409C-BE32-E72D297353CC}">
              <c16:uniqueId val="{00000006-EF25-4153-941B-C7DE76A0AA87}"/>
            </c:ext>
          </c:extLst>
        </c:ser>
        <c:ser>
          <c:idx val="1"/>
          <c:order val="1"/>
          <c:spPr>
            <a:ln w="53975" cap="rnd">
              <a:solidFill>
                <a:schemeClr val="accent5"/>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7-EF25-4153-941B-C7DE76A0AA87}"/>
                </c:ext>
              </c:extLst>
            </c:dLbl>
            <c:dLbl>
              <c:idx val="1"/>
              <c:delete val="1"/>
              <c:extLst>
                <c:ext xmlns:c15="http://schemas.microsoft.com/office/drawing/2012/chart" uri="{CE6537A1-D6FC-4f65-9D91-7224C49458BB}"/>
                <c:ext xmlns:c16="http://schemas.microsoft.com/office/drawing/2014/chart" uri="{C3380CC4-5D6E-409C-BE32-E72D297353CC}">
                  <c16:uniqueId val="{00000008-EF25-4153-941B-C7DE76A0AA87}"/>
                </c:ext>
              </c:extLst>
            </c:dLbl>
            <c:dLbl>
              <c:idx val="2"/>
              <c:delete val="1"/>
              <c:extLst>
                <c:ext xmlns:c15="http://schemas.microsoft.com/office/drawing/2012/chart" uri="{CE6537A1-D6FC-4f65-9D91-7224C49458BB}"/>
                <c:ext xmlns:c16="http://schemas.microsoft.com/office/drawing/2014/chart" uri="{C3380CC4-5D6E-409C-BE32-E72D297353CC}">
                  <c16:uniqueId val="{00000009-EF25-4153-941B-C7DE76A0AA87}"/>
                </c:ext>
              </c:extLst>
            </c:dLbl>
            <c:dLbl>
              <c:idx val="3"/>
              <c:layout>
                <c:manualLayout>
                  <c:x val="-6.6666666666666666E-2"/>
                  <c:y val="-8.33333333333333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EF25-4153-941B-C7DE76A0AA87}"/>
                </c:ext>
              </c:extLst>
            </c:dLbl>
            <c:dLbl>
              <c:idx val="4"/>
              <c:delete val="1"/>
              <c:extLst>
                <c:ext xmlns:c15="http://schemas.microsoft.com/office/drawing/2012/chart" uri="{CE6537A1-D6FC-4f65-9D91-7224C49458BB}"/>
                <c:ext xmlns:c16="http://schemas.microsoft.com/office/drawing/2014/chart" uri="{C3380CC4-5D6E-409C-BE32-E72D297353CC}">
                  <c16:uniqueId val="{0000000B-EF25-4153-941B-C7DE76A0AA87}"/>
                </c:ext>
              </c:extLst>
            </c:dLbl>
            <c:dLbl>
              <c:idx val="5"/>
              <c:delete val="1"/>
              <c:extLst>
                <c:ext xmlns:c15="http://schemas.microsoft.com/office/drawing/2012/chart" uri="{CE6537A1-D6FC-4f65-9D91-7224C49458BB}"/>
                <c:ext xmlns:c16="http://schemas.microsoft.com/office/drawing/2014/chart" uri="{C3380CC4-5D6E-409C-BE32-E72D297353CC}">
                  <c16:uniqueId val="{0000000C-EF25-4153-941B-C7DE76A0AA87}"/>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Sheet1!$A$1:$F$1</c:f>
              <c:numCache>
                <c:formatCode>General</c:formatCode>
                <c:ptCount val="6"/>
                <c:pt idx="0">
                  <c:v>1</c:v>
                </c:pt>
                <c:pt idx="1">
                  <c:v>2</c:v>
                </c:pt>
                <c:pt idx="2">
                  <c:v>3</c:v>
                </c:pt>
                <c:pt idx="3">
                  <c:v>4</c:v>
                </c:pt>
                <c:pt idx="4">
                  <c:v>5</c:v>
                </c:pt>
                <c:pt idx="5">
                  <c:v>6</c:v>
                </c:pt>
              </c:numCache>
            </c:numRef>
          </c:xVal>
          <c:yVal>
            <c:numRef>
              <c:f>Sheet1!$A$3:$F$3</c:f>
              <c:numCache>
                <c:formatCode>General</c:formatCode>
                <c:ptCount val="6"/>
                <c:pt idx="0">
                  <c:v>8</c:v>
                </c:pt>
                <c:pt idx="1">
                  <c:v>12</c:v>
                </c:pt>
                <c:pt idx="2">
                  <c:v>33</c:v>
                </c:pt>
                <c:pt idx="3">
                  <c:v>35</c:v>
                </c:pt>
                <c:pt idx="4">
                  <c:v>11</c:v>
                </c:pt>
                <c:pt idx="5">
                  <c:v>1</c:v>
                </c:pt>
              </c:numCache>
            </c:numRef>
          </c:yVal>
          <c:smooth val="1"/>
          <c:extLst>
            <c:ext xmlns:c16="http://schemas.microsoft.com/office/drawing/2014/chart" uri="{C3380CC4-5D6E-409C-BE32-E72D297353CC}">
              <c16:uniqueId val="{0000000D-EF25-4153-941B-C7DE76A0AA87}"/>
            </c:ext>
          </c:extLst>
        </c:ser>
        <c:dLbls>
          <c:showLegendKey val="0"/>
          <c:showVal val="0"/>
          <c:showCatName val="0"/>
          <c:showSerName val="0"/>
          <c:showPercent val="0"/>
          <c:showBubbleSize val="0"/>
        </c:dLbls>
        <c:axId val="1636371104"/>
        <c:axId val="1636371520"/>
      </c:scatterChart>
      <c:valAx>
        <c:axId val="163637110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Straw length, cm: 60 65 </a:t>
                </a:r>
                <a:r>
                  <a:rPr lang="ro-RO" u="sng">
                    <a:solidFill>
                      <a:schemeClr val="accent1"/>
                    </a:solidFill>
                  </a:rPr>
                  <a:t>70</a:t>
                </a:r>
                <a:r>
                  <a:rPr lang="ro-RO"/>
                  <a:t> </a:t>
                </a:r>
                <a:r>
                  <a:rPr lang="ro-RO" u="sng">
                    <a:solidFill>
                      <a:srgbClr val="7030A0"/>
                    </a:solidFill>
                  </a:rPr>
                  <a:t>75</a:t>
                </a:r>
                <a:r>
                  <a:rPr lang="ro-RO"/>
                  <a:t> 80 85</a:t>
                </a:r>
                <a:endParaRPr lang="en-US"/>
              </a:p>
            </c:rich>
          </c:tx>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636371520"/>
        <c:crosses val="autoZero"/>
        <c:crossBetween val="midCat"/>
      </c:valAx>
      <c:valAx>
        <c:axId val="16363715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manualLayout>
              <c:xMode val="edge"/>
              <c:yMode val="edge"/>
              <c:x val="0"/>
              <c:y val="0.19661208586040146"/>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636371104"/>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Trivale </a:t>
            </a:r>
            <a:r>
              <a:rPr lang="ro-RO">
                <a:solidFill>
                  <a:schemeClr val="accent1"/>
                </a:solidFill>
              </a:rPr>
              <a:t>Eco. </a:t>
            </a:r>
            <a:r>
              <a:rPr lang="ro-RO"/>
              <a:t>&amp; </a:t>
            </a:r>
            <a:r>
              <a:rPr lang="ro-RO">
                <a:solidFill>
                  <a:srgbClr val="FF33CC"/>
                </a:solidFill>
              </a:rPr>
              <a:t>Conv</a:t>
            </a:r>
            <a:r>
              <a:rPr lang="ro-RO"/>
              <a:t>.</a:t>
            </a:r>
            <a:endParaRPr lang="en-US"/>
          </a:p>
        </c:rich>
      </c:tx>
      <c:layout>
        <c:manualLayout>
          <c:xMode val="edge"/>
          <c:yMode val="edge"/>
          <c:x val="0.31510890684119025"/>
          <c:y val="2.2413149047441166E-2"/>
        </c:manualLayout>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7876886482939636"/>
          <c:y val="0.1290718770967538"/>
          <c:w val="0.74933898532569798"/>
          <c:h val="0.54584174731808854"/>
        </c:manualLayout>
      </c:layout>
      <c:scatterChart>
        <c:scatterStyle val="smoothMarker"/>
        <c:varyColors val="0"/>
        <c:ser>
          <c:idx val="0"/>
          <c:order val="0"/>
          <c:spPr>
            <a:ln w="53975" cap="rnd">
              <a:solidFill>
                <a:schemeClr val="accent5"/>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3BAB-48BF-BB5B-227A40CE3912}"/>
                </c:ext>
              </c:extLst>
            </c:dLbl>
            <c:dLbl>
              <c:idx val="1"/>
              <c:delete val="1"/>
              <c:extLst>
                <c:ext xmlns:c15="http://schemas.microsoft.com/office/drawing/2012/chart" uri="{CE6537A1-D6FC-4f65-9D91-7224C49458BB}"/>
                <c:ext xmlns:c16="http://schemas.microsoft.com/office/drawing/2014/chart" uri="{C3380CC4-5D6E-409C-BE32-E72D297353CC}">
                  <c16:uniqueId val="{00000001-3BAB-48BF-BB5B-227A40CE3912}"/>
                </c:ext>
              </c:extLst>
            </c:dLbl>
            <c:dLbl>
              <c:idx val="2"/>
              <c:layout>
                <c:manualLayout>
                  <c:x val="-5.5851825340014406E-2"/>
                  <c:y val="-6.847180418434217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BAB-48BF-BB5B-227A40CE3912}"/>
                </c:ext>
              </c:extLst>
            </c:dLbl>
            <c:dLbl>
              <c:idx val="3"/>
              <c:delete val="1"/>
              <c:extLst>
                <c:ext xmlns:c15="http://schemas.microsoft.com/office/drawing/2012/chart" uri="{CE6537A1-D6FC-4f65-9D91-7224C49458BB}"/>
                <c:ext xmlns:c16="http://schemas.microsoft.com/office/drawing/2014/chart" uri="{C3380CC4-5D6E-409C-BE32-E72D297353CC}">
                  <c16:uniqueId val="{00000003-3BAB-48BF-BB5B-227A40CE3912}"/>
                </c:ext>
              </c:extLst>
            </c:dLbl>
            <c:dLbl>
              <c:idx val="4"/>
              <c:delete val="1"/>
              <c:extLst>
                <c:ext xmlns:c15="http://schemas.microsoft.com/office/drawing/2012/chart" uri="{CE6537A1-D6FC-4f65-9D91-7224C49458BB}"/>
                <c:ext xmlns:c16="http://schemas.microsoft.com/office/drawing/2014/chart" uri="{C3380CC4-5D6E-409C-BE32-E72D297353CC}">
                  <c16:uniqueId val="{00000004-3BAB-48BF-BB5B-227A40CE3912}"/>
                </c:ext>
              </c:extLst>
            </c:dLbl>
            <c:dLbl>
              <c:idx val="5"/>
              <c:delete val="1"/>
              <c:extLst>
                <c:ext xmlns:c15="http://schemas.microsoft.com/office/drawing/2012/chart" uri="{CE6537A1-D6FC-4f65-9D91-7224C49458BB}"/>
                <c:ext xmlns:c16="http://schemas.microsoft.com/office/drawing/2014/chart" uri="{C3380CC4-5D6E-409C-BE32-E72D297353CC}">
                  <c16:uniqueId val="{00000005-3BAB-48BF-BB5B-227A40CE3912}"/>
                </c:ext>
              </c:extLst>
            </c:dLbl>
            <c:dLbl>
              <c:idx val="6"/>
              <c:delete val="1"/>
              <c:extLst>
                <c:ext xmlns:c15="http://schemas.microsoft.com/office/drawing/2012/chart" uri="{CE6537A1-D6FC-4f65-9D91-7224C49458BB}"/>
                <c:ext xmlns:c16="http://schemas.microsoft.com/office/drawing/2014/chart" uri="{C3380CC4-5D6E-409C-BE32-E72D297353CC}">
                  <c16:uniqueId val="{00000006-3BAB-48BF-BB5B-227A40CE3912}"/>
                </c:ext>
              </c:extLst>
            </c:dLbl>
            <c:dLbl>
              <c:idx val="7"/>
              <c:delete val="1"/>
              <c:extLst>
                <c:ext xmlns:c15="http://schemas.microsoft.com/office/drawing/2012/chart" uri="{CE6537A1-D6FC-4f65-9D91-7224C49458BB}"/>
                <c:ext xmlns:c16="http://schemas.microsoft.com/office/drawing/2014/chart" uri="{C3380CC4-5D6E-409C-BE32-E72D297353CC}">
                  <c16:uniqueId val="{00000007-3BAB-48BF-BB5B-227A40CE3912}"/>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Sheet1!$A$14:$H$14</c:f>
              <c:numCache>
                <c:formatCode>General</c:formatCode>
                <c:ptCount val="8"/>
                <c:pt idx="0">
                  <c:v>1</c:v>
                </c:pt>
                <c:pt idx="1">
                  <c:v>2</c:v>
                </c:pt>
                <c:pt idx="2">
                  <c:v>3</c:v>
                </c:pt>
                <c:pt idx="3">
                  <c:v>4</c:v>
                </c:pt>
                <c:pt idx="4">
                  <c:v>5</c:v>
                </c:pt>
                <c:pt idx="5">
                  <c:v>6</c:v>
                </c:pt>
                <c:pt idx="6">
                  <c:v>7</c:v>
                </c:pt>
                <c:pt idx="7">
                  <c:v>8</c:v>
                </c:pt>
              </c:numCache>
            </c:numRef>
          </c:xVal>
          <c:yVal>
            <c:numRef>
              <c:f>Sheet1!$A$15:$H$15</c:f>
              <c:numCache>
                <c:formatCode>General</c:formatCode>
                <c:ptCount val="8"/>
                <c:pt idx="0">
                  <c:v>4</c:v>
                </c:pt>
                <c:pt idx="1">
                  <c:v>14</c:v>
                </c:pt>
                <c:pt idx="2">
                  <c:v>29</c:v>
                </c:pt>
                <c:pt idx="3">
                  <c:v>24</c:v>
                </c:pt>
                <c:pt idx="4">
                  <c:v>14</c:v>
                </c:pt>
                <c:pt idx="5">
                  <c:v>4</c:v>
                </c:pt>
                <c:pt idx="6">
                  <c:v>3</c:v>
                </c:pt>
                <c:pt idx="7">
                  <c:v>2</c:v>
                </c:pt>
              </c:numCache>
            </c:numRef>
          </c:yVal>
          <c:smooth val="1"/>
          <c:extLst>
            <c:ext xmlns:c16="http://schemas.microsoft.com/office/drawing/2014/chart" uri="{C3380CC4-5D6E-409C-BE32-E72D297353CC}">
              <c16:uniqueId val="{00000008-3BAB-48BF-BB5B-227A40CE3912}"/>
            </c:ext>
          </c:extLst>
        </c:ser>
        <c:ser>
          <c:idx val="1"/>
          <c:order val="1"/>
          <c:spPr>
            <a:ln w="53975" cap="rnd">
              <a:solidFill>
                <a:srgbClr val="CC00CC"/>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9-3BAB-48BF-BB5B-227A40CE3912}"/>
                </c:ext>
              </c:extLst>
            </c:dLbl>
            <c:dLbl>
              <c:idx val="1"/>
              <c:delete val="1"/>
              <c:extLst>
                <c:ext xmlns:c15="http://schemas.microsoft.com/office/drawing/2012/chart" uri="{CE6537A1-D6FC-4f65-9D91-7224C49458BB}"/>
                <c:ext xmlns:c16="http://schemas.microsoft.com/office/drawing/2014/chart" uri="{C3380CC4-5D6E-409C-BE32-E72D297353CC}">
                  <c16:uniqueId val="{0000000A-3BAB-48BF-BB5B-227A40CE3912}"/>
                </c:ext>
              </c:extLst>
            </c:dLbl>
            <c:dLbl>
              <c:idx val="2"/>
              <c:delete val="1"/>
              <c:extLst>
                <c:ext xmlns:c15="http://schemas.microsoft.com/office/drawing/2012/chart" uri="{CE6537A1-D6FC-4f65-9D91-7224C49458BB}"/>
                <c:ext xmlns:c16="http://schemas.microsoft.com/office/drawing/2014/chart" uri="{C3380CC4-5D6E-409C-BE32-E72D297353CC}">
                  <c16:uniqueId val="{0000000B-3BAB-48BF-BB5B-227A40CE3912}"/>
                </c:ext>
              </c:extLst>
            </c:dLbl>
            <c:dLbl>
              <c:idx val="3"/>
              <c:layout>
                <c:manualLayout>
                  <c:x val="1.8552875695732839E-2"/>
                  <c:y val="-3.82116927779900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3BAB-48BF-BB5B-227A40CE3912}"/>
                </c:ext>
              </c:extLst>
            </c:dLbl>
            <c:dLbl>
              <c:idx val="4"/>
              <c:delete val="1"/>
              <c:extLst>
                <c:ext xmlns:c15="http://schemas.microsoft.com/office/drawing/2012/chart" uri="{CE6537A1-D6FC-4f65-9D91-7224C49458BB}"/>
                <c:ext xmlns:c16="http://schemas.microsoft.com/office/drawing/2014/chart" uri="{C3380CC4-5D6E-409C-BE32-E72D297353CC}">
                  <c16:uniqueId val="{0000000D-3BAB-48BF-BB5B-227A40CE3912}"/>
                </c:ext>
              </c:extLst>
            </c:dLbl>
            <c:dLbl>
              <c:idx val="5"/>
              <c:delete val="1"/>
              <c:extLst>
                <c:ext xmlns:c15="http://schemas.microsoft.com/office/drawing/2012/chart" uri="{CE6537A1-D6FC-4f65-9D91-7224C49458BB}"/>
                <c:ext xmlns:c16="http://schemas.microsoft.com/office/drawing/2014/chart" uri="{C3380CC4-5D6E-409C-BE32-E72D297353CC}">
                  <c16:uniqueId val="{0000000E-3BAB-48BF-BB5B-227A40CE3912}"/>
                </c:ext>
              </c:extLst>
            </c:dLbl>
            <c:dLbl>
              <c:idx val="6"/>
              <c:delete val="1"/>
              <c:extLst>
                <c:ext xmlns:c15="http://schemas.microsoft.com/office/drawing/2012/chart" uri="{CE6537A1-D6FC-4f65-9D91-7224C49458BB}"/>
                <c:ext xmlns:c16="http://schemas.microsoft.com/office/drawing/2014/chart" uri="{C3380CC4-5D6E-409C-BE32-E72D297353CC}">
                  <c16:uniqueId val="{0000000F-3BAB-48BF-BB5B-227A40CE3912}"/>
                </c:ext>
              </c:extLst>
            </c:dLbl>
            <c:dLbl>
              <c:idx val="7"/>
              <c:delete val="1"/>
              <c:extLst>
                <c:ext xmlns:c15="http://schemas.microsoft.com/office/drawing/2012/chart" uri="{CE6537A1-D6FC-4f65-9D91-7224C49458BB}"/>
                <c:ext xmlns:c16="http://schemas.microsoft.com/office/drawing/2014/chart" uri="{C3380CC4-5D6E-409C-BE32-E72D297353CC}">
                  <c16:uniqueId val="{00000010-3BAB-48BF-BB5B-227A40CE3912}"/>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Sheet1!$A$14:$H$14</c:f>
              <c:numCache>
                <c:formatCode>General</c:formatCode>
                <c:ptCount val="8"/>
                <c:pt idx="0">
                  <c:v>1</c:v>
                </c:pt>
                <c:pt idx="1">
                  <c:v>2</c:v>
                </c:pt>
                <c:pt idx="2">
                  <c:v>3</c:v>
                </c:pt>
                <c:pt idx="3">
                  <c:v>4</c:v>
                </c:pt>
                <c:pt idx="4">
                  <c:v>5</c:v>
                </c:pt>
                <c:pt idx="5">
                  <c:v>6</c:v>
                </c:pt>
                <c:pt idx="6">
                  <c:v>7</c:v>
                </c:pt>
                <c:pt idx="7">
                  <c:v>8</c:v>
                </c:pt>
              </c:numCache>
            </c:numRef>
          </c:xVal>
          <c:yVal>
            <c:numRef>
              <c:f>Sheet1!$A$16:$H$16</c:f>
              <c:numCache>
                <c:formatCode>General</c:formatCode>
                <c:ptCount val="8"/>
                <c:pt idx="0">
                  <c:v>5</c:v>
                </c:pt>
                <c:pt idx="1">
                  <c:v>9</c:v>
                </c:pt>
                <c:pt idx="2">
                  <c:v>21</c:v>
                </c:pt>
                <c:pt idx="3">
                  <c:v>32</c:v>
                </c:pt>
                <c:pt idx="4">
                  <c:v>24</c:v>
                </c:pt>
                <c:pt idx="5">
                  <c:v>4</c:v>
                </c:pt>
                <c:pt idx="6">
                  <c:v>3</c:v>
                </c:pt>
                <c:pt idx="7">
                  <c:v>2</c:v>
                </c:pt>
              </c:numCache>
            </c:numRef>
          </c:yVal>
          <c:smooth val="1"/>
          <c:extLst>
            <c:ext xmlns:c16="http://schemas.microsoft.com/office/drawing/2014/chart" uri="{C3380CC4-5D6E-409C-BE32-E72D297353CC}">
              <c16:uniqueId val="{00000011-3BAB-48BF-BB5B-227A40CE3912}"/>
            </c:ext>
          </c:extLst>
        </c:ser>
        <c:dLbls>
          <c:showLegendKey val="0"/>
          <c:showVal val="0"/>
          <c:showCatName val="0"/>
          <c:showSerName val="0"/>
          <c:showPercent val="0"/>
          <c:showBubbleSize val="0"/>
        </c:dLbls>
        <c:axId val="1420317519"/>
        <c:axId val="1420320847"/>
      </c:scatterChart>
      <c:valAx>
        <c:axId val="142031751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Base</a:t>
                </a:r>
                <a:r>
                  <a:rPr lang="ro-RO" baseline="0"/>
                  <a:t> straw width</a:t>
                </a:r>
                <a:r>
                  <a:rPr lang="ro-RO"/>
                  <a:t>, mm: 2 2.3 </a:t>
                </a:r>
                <a:r>
                  <a:rPr lang="ro-RO" u="sng">
                    <a:solidFill>
                      <a:schemeClr val="accent1"/>
                    </a:solidFill>
                  </a:rPr>
                  <a:t>2.6</a:t>
                </a:r>
                <a:r>
                  <a:rPr lang="ro-RO"/>
                  <a:t> </a:t>
                </a:r>
                <a:r>
                  <a:rPr lang="ro-RO" u="sng">
                    <a:solidFill>
                      <a:srgbClr val="7030A0"/>
                    </a:solidFill>
                  </a:rPr>
                  <a:t>2.9</a:t>
                </a:r>
                <a:r>
                  <a:rPr lang="ro-RO"/>
                  <a:t> 3.2 3.5 3.8 4.1</a:t>
                </a:r>
                <a:endParaRPr lang="en-US"/>
              </a:p>
            </c:rich>
          </c:tx>
          <c:layout>
            <c:manualLayout>
              <c:xMode val="edge"/>
              <c:yMode val="edge"/>
              <c:x val="0"/>
              <c:y val="0.74072879602142583"/>
            </c:manualLayout>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420320847"/>
        <c:crosses val="autoZero"/>
        <c:crossBetween val="midCat"/>
      </c:valAx>
      <c:valAx>
        <c:axId val="14203208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420317519"/>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Bezostaia </a:t>
            </a:r>
            <a:r>
              <a:rPr lang="ro-RO">
                <a:solidFill>
                  <a:schemeClr val="accent1"/>
                </a:solidFill>
              </a:rPr>
              <a:t>Eco. </a:t>
            </a:r>
            <a:r>
              <a:rPr lang="ro-RO"/>
              <a:t>&amp; </a:t>
            </a:r>
            <a:r>
              <a:rPr lang="ro-RO">
                <a:solidFill>
                  <a:srgbClr val="7030A0"/>
                </a:solidFill>
              </a:rPr>
              <a:t>Conv.</a:t>
            </a:r>
            <a:endParaRPr lang="en-US">
              <a:solidFill>
                <a:srgbClr val="7030A0"/>
              </a:solidFill>
            </a:endParaRPr>
          </a:p>
        </c:rich>
      </c:tx>
      <c:layout>
        <c:manualLayout>
          <c:xMode val="edge"/>
          <c:yMode val="edge"/>
          <c:x val="0.27328825021132713"/>
          <c:y val="0"/>
        </c:manualLayout>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8451321543386959"/>
          <c:y val="0.12747326203208556"/>
          <c:w val="0.75948509394905517"/>
          <c:h val="0.58479042303362694"/>
        </c:manualLayout>
      </c:layout>
      <c:scatterChart>
        <c:scatterStyle val="smoothMarker"/>
        <c:varyColors val="0"/>
        <c:ser>
          <c:idx val="0"/>
          <c:order val="0"/>
          <c:spPr>
            <a:ln w="53975" cap="rnd">
              <a:solidFill>
                <a:srgbClr val="CC00CC"/>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274F-4CB4-8ABC-74ADFA66EA23}"/>
                </c:ext>
              </c:extLst>
            </c:dLbl>
            <c:dLbl>
              <c:idx val="1"/>
              <c:delete val="1"/>
              <c:extLst>
                <c:ext xmlns:c15="http://schemas.microsoft.com/office/drawing/2012/chart" uri="{CE6537A1-D6FC-4f65-9D91-7224C49458BB}"/>
                <c:ext xmlns:c16="http://schemas.microsoft.com/office/drawing/2014/chart" uri="{C3380CC4-5D6E-409C-BE32-E72D297353CC}">
                  <c16:uniqueId val="{00000001-274F-4CB4-8ABC-74ADFA66EA23}"/>
                </c:ext>
              </c:extLst>
            </c:dLbl>
            <c:dLbl>
              <c:idx val="2"/>
              <c:delete val="1"/>
              <c:extLst>
                <c:ext xmlns:c15="http://schemas.microsoft.com/office/drawing/2012/chart" uri="{CE6537A1-D6FC-4f65-9D91-7224C49458BB}"/>
                <c:ext xmlns:c16="http://schemas.microsoft.com/office/drawing/2014/chart" uri="{C3380CC4-5D6E-409C-BE32-E72D297353CC}">
                  <c16:uniqueId val="{00000002-274F-4CB4-8ABC-74ADFA66EA23}"/>
                </c:ext>
              </c:extLst>
            </c:dLbl>
            <c:dLbl>
              <c:idx val="3"/>
              <c:layout>
                <c:manualLayout>
                  <c:x val="-0.11726074496430318"/>
                  <c:y val="-2.65647365187974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74F-4CB4-8ABC-74ADFA66EA23}"/>
                </c:ext>
              </c:extLst>
            </c:dLbl>
            <c:dLbl>
              <c:idx val="4"/>
              <c:delete val="1"/>
              <c:extLst>
                <c:ext xmlns:c15="http://schemas.microsoft.com/office/drawing/2012/chart" uri="{CE6537A1-D6FC-4f65-9D91-7224C49458BB}"/>
                <c:ext xmlns:c16="http://schemas.microsoft.com/office/drawing/2014/chart" uri="{C3380CC4-5D6E-409C-BE32-E72D297353CC}">
                  <c16:uniqueId val="{00000004-274F-4CB4-8ABC-74ADFA66EA23}"/>
                </c:ext>
              </c:extLst>
            </c:dLbl>
            <c:dLbl>
              <c:idx val="5"/>
              <c:delete val="1"/>
              <c:extLst>
                <c:ext xmlns:c15="http://schemas.microsoft.com/office/drawing/2012/chart" uri="{CE6537A1-D6FC-4f65-9D91-7224C49458BB}"/>
                <c:ext xmlns:c16="http://schemas.microsoft.com/office/drawing/2014/chart" uri="{C3380CC4-5D6E-409C-BE32-E72D297353CC}">
                  <c16:uniqueId val="{00000005-274F-4CB4-8ABC-74ADFA66EA23}"/>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Sheet1!$A$6:$G$6</c:f>
              <c:numCache>
                <c:formatCode>General</c:formatCode>
                <c:ptCount val="7"/>
                <c:pt idx="0">
                  <c:v>1</c:v>
                </c:pt>
                <c:pt idx="1">
                  <c:v>2</c:v>
                </c:pt>
                <c:pt idx="2">
                  <c:v>3</c:v>
                </c:pt>
                <c:pt idx="3">
                  <c:v>4</c:v>
                </c:pt>
                <c:pt idx="4">
                  <c:v>5</c:v>
                </c:pt>
                <c:pt idx="5">
                  <c:v>6</c:v>
                </c:pt>
                <c:pt idx="6">
                  <c:v>7</c:v>
                </c:pt>
              </c:numCache>
            </c:numRef>
          </c:xVal>
          <c:yVal>
            <c:numRef>
              <c:f>Sheet1!$A$7:$G$7</c:f>
              <c:numCache>
                <c:formatCode>General</c:formatCode>
                <c:ptCount val="7"/>
                <c:pt idx="0">
                  <c:v>6</c:v>
                </c:pt>
                <c:pt idx="1">
                  <c:v>13</c:v>
                </c:pt>
                <c:pt idx="2">
                  <c:v>21</c:v>
                </c:pt>
                <c:pt idx="3">
                  <c:v>29</c:v>
                </c:pt>
                <c:pt idx="4">
                  <c:v>24</c:v>
                </c:pt>
                <c:pt idx="5">
                  <c:v>7</c:v>
                </c:pt>
              </c:numCache>
            </c:numRef>
          </c:yVal>
          <c:smooth val="1"/>
          <c:extLst>
            <c:ext xmlns:c16="http://schemas.microsoft.com/office/drawing/2014/chart" uri="{C3380CC4-5D6E-409C-BE32-E72D297353CC}">
              <c16:uniqueId val="{00000006-274F-4CB4-8ABC-74ADFA66EA23}"/>
            </c:ext>
          </c:extLst>
        </c:ser>
        <c:ser>
          <c:idx val="1"/>
          <c:order val="1"/>
          <c:spPr>
            <a:ln w="53975" cap="rnd">
              <a:solidFill>
                <a:schemeClr val="accent5"/>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7-274F-4CB4-8ABC-74ADFA66EA23}"/>
                </c:ext>
              </c:extLst>
            </c:dLbl>
            <c:dLbl>
              <c:idx val="1"/>
              <c:delete val="1"/>
              <c:extLst>
                <c:ext xmlns:c15="http://schemas.microsoft.com/office/drawing/2012/chart" uri="{CE6537A1-D6FC-4f65-9D91-7224C49458BB}"/>
                <c:ext xmlns:c16="http://schemas.microsoft.com/office/drawing/2014/chart" uri="{C3380CC4-5D6E-409C-BE32-E72D297353CC}">
                  <c16:uniqueId val="{00000008-274F-4CB4-8ABC-74ADFA66EA23}"/>
                </c:ext>
              </c:extLst>
            </c:dLbl>
            <c:dLbl>
              <c:idx val="2"/>
              <c:delete val="1"/>
              <c:extLst>
                <c:ext xmlns:c15="http://schemas.microsoft.com/office/drawing/2012/chart" uri="{CE6537A1-D6FC-4f65-9D91-7224C49458BB}"/>
                <c:ext xmlns:c16="http://schemas.microsoft.com/office/drawing/2014/chart" uri="{C3380CC4-5D6E-409C-BE32-E72D297353CC}">
                  <c16:uniqueId val="{00000009-274F-4CB4-8ABC-74ADFA66EA23}"/>
                </c:ext>
              </c:extLst>
            </c:dLbl>
            <c:dLbl>
              <c:idx val="3"/>
              <c:layout>
                <c:manualLayout>
                  <c:x val="-8.0555488224402921E-2"/>
                  <c:y val="-5.94333882956679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74F-4CB4-8ABC-74ADFA66EA23}"/>
                </c:ext>
              </c:extLst>
            </c:dLbl>
            <c:dLbl>
              <c:idx val="4"/>
              <c:delete val="1"/>
              <c:extLst>
                <c:ext xmlns:c15="http://schemas.microsoft.com/office/drawing/2012/chart" uri="{CE6537A1-D6FC-4f65-9D91-7224C49458BB}"/>
                <c:ext xmlns:c16="http://schemas.microsoft.com/office/drawing/2014/chart" uri="{C3380CC4-5D6E-409C-BE32-E72D297353CC}">
                  <c16:uniqueId val="{0000000B-274F-4CB4-8ABC-74ADFA66EA23}"/>
                </c:ext>
              </c:extLst>
            </c:dLbl>
            <c:dLbl>
              <c:idx val="5"/>
              <c:delete val="1"/>
              <c:extLst>
                <c:ext xmlns:c15="http://schemas.microsoft.com/office/drawing/2012/chart" uri="{CE6537A1-D6FC-4f65-9D91-7224C49458BB}"/>
                <c:ext xmlns:c16="http://schemas.microsoft.com/office/drawing/2014/chart" uri="{C3380CC4-5D6E-409C-BE32-E72D297353CC}">
                  <c16:uniqueId val="{0000000C-274F-4CB4-8ABC-74ADFA66EA23}"/>
                </c:ext>
              </c:extLst>
            </c:dLbl>
            <c:dLbl>
              <c:idx val="6"/>
              <c:delete val="1"/>
              <c:extLst>
                <c:ext xmlns:c15="http://schemas.microsoft.com/office/drawing/2012/chart" uri="{CE6537A1-D6FC-4f65-9D91-7224C49458BB}"/>
                <c:ext xmlns:c16="http://schemas.microsoft.com/office/drawing/2014/chart" uri="{C3380CC4-5D6E-409C-BE32-E72D297353CC}">
                  <c16:uniqueId val="{0000000D-274F-4CB4-8ABC-74ADFA66EA23}"/>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Sheet1!$A$6:$G$6</c:f>
              <c:numCache>
                <c:formatCode>General</c:formatCode>
                <c:ptCount val="7"/>
                <c:pt idx="0">
                  <c:v>1</c:v>
                </c:pt>
                <c:pt idx="1">
                  <c:v>2</c:v>
                </c:pt>
                <c:pt idx="2">
                  <c:v>3</c:v>
                </c:pt>
                <c:pt idx="3">
                  <c:v>4</c:v>
                </c:pt>
                <c:pt idx="4">
                  <c:v>5</c:v>
                </c:pt>
                <c:pt idx="5">
                  <c:v>6</c:v>
                </c:pt>
                <c:pt idx="6">
                  <c:v>7</c:v>
                </c:pt>
              </c:numCache>
            </c:numRef>
          </c:xVal>
          <c:yVal>
            <c:numRef>
              <c:f>Sheet1!$A$8:$G$8</c:f>
              <c:numCache>
                <c:formatCode>General</c:formatCode>
                <c:ptCount val="7"/>
                <c:pt idx="0">
                  <c:v>6</c:v>
                </c:pt>
                <c:pt idx="1">
                  <c:v>9</c:v>
                </c:pt>
                <c:pt idx="2">
                  <c:v>10</c:v>
                </c:pt>
                <c:pt idx="3">
                  <c:v>33</c:v>
                </c:pt>
                <c:pt idx="4">
                  <c:v>29</c:v>
                </c:pt>
                <c:pt idx="5">
                  <c:v>12</c:v>
                </c:pt>
                <c:pt idx="6">
                  <c:v>1</c:v>
                </c:pt>
              </c:numCache>
            </c:numRef>
          </c:yVal>
          <c:smooth val="1"/>
          <c:extLst>
            <c:ext xmlns:c16="http://schemas.microsoft.com/office/drawing/2014/chart" uri="{C3380CC4-5D6E-409C-BE32-E72D297353CC}">
              <c16:uniqueId val="{0000000E-274F-4CB4-8ABC-74ADFA66EA23}"/>
            </c:ext>
          </c:extLst>
        </c:ser>
        <c:dLbls>
          <c:showLegendKey val="0"/>
          <c:showVal val="0"/>
          <c:showCatName val="0"/>
          <c:showSerName val="0"/>
          <c:showPercent val="0"/>
          <c:showBubbleSize val="0"/>
        </c:dLbls>
        <c:axId val="1785736512"/>
        <c:axId val="1713842896"/>
      </c:scatterChart>
      <c:valAx>
        <c:axId val="178573651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Base</a:t>
                </a:r>
                <a:r>
                  <a:rPr lang="ro-RO" baseline="0"/>
                  <a:t> straw width</a:t>
                </a:r>
                <a:r>
                  <a:rPr lang="ro-RO"/>
                  <a:t>, mm: 2 2.3 2.6 </a:t>
                </a:r>
                <a:r>
                  <a:rPr lang="ro-RO" u="sng">
                    <a:solidFill>
                      <a:srgbClr val="7030A0"/>
                    </a:solidFill>
                  </a:rPr>
                  <a:t>2.9</a:t>
                </a:r>
                <a:r>
                  <a:rPr lang="ro-RO"/>
                  <a:t> 3.2 3.5 3,8</a:t>
                </a:r>
                <a:endParaRPr lang="en-US"/>
              </a:p>
            </c:rich>
          </c:tx>
          <c:layout>
            <c:manualLayout>
              <c:xMode val="edge"/>
              <c:yMode val="edge"/>
              <c:x val="0.18451321543386959"/>
              <c:y val="0.8262032085561497"/>
            </c:manualLayout>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713842896"/>
        <c:crosses val="autoZero"/>
        <c:crossBetween val="midCat"/>
      </c:valAx>
      <c:valAx>
        <c:axId val="1713842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manualLayout>
              <c:xMode val="edge"/>
              <c:yMode val="edge"/>
              <c:x val="2.1132713440405747E-2"/>
              <c:y val="0.17078298033601416"/>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785736512"/>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Trivale </a:t>
            </a:r>
            <a:r>
              <a:rPr lang="ro-RO">
                <a:solidFill>
                  <a:schemeClr val="accent1"/>
                </a:solidFill>
              </a:rPr>
              <a:t>Eco.</a:t>
            </a:r>
            <a:r>
              <a:rPr lang="ro-RO"/>
              <a:t> &amp; </a:t>
            </a:r>
            <a:r>
              <a:rPr lang="ro-RO">
                <a:solidFill>
                  <a:srgbClr val="7030A0"/>
                </a:solidFill>
              </a:rPr>
              <a:t>Conv.</a:t>
            </a:r>
            <a:endParaRPr lang="en-US">
              <a:solidFill>
                <a:srgbClr val="7030A0"/>
              </a:solidFill>
            </a:endParaRPr>
          </a:p>
        </c:rich>
      </c:tx>
      <c:layout>
        <c:manualLayout>
          <c:xMode val="edge"/>
          <c:yMode val="edge"/>
          <c:x val="0.31636315497412204"/>
          <c:y val="2.2288261515601784E-2"/>
        </c:manualLayout>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54310760671268"/>
          <c:y val="0.1288635911595746"/>
          <c:w val="0.78465745674006315"/>
          <c:h val="0.64708965614067926"/>
        </c:manualLayout>
      </c:layout>
      <c:scatterChart>
        <c:scatterStyle val="smoothMarker"/>
        <c:varyColors val="0"/>
        <c:ser>
          <c:idx val="0"/>
          <c:order val="0"/>
          <c:spPr>
            <a:ln w="539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7F68-4F55-A91E-66E9FAA979DB}"/>
                </c:ext>
              </c:extLst>
            </c:dLbl>
            <c:dLbl>
              <c:idx val="1"/>
              <c:delete val="1"/>
              <c:extLst>
                <c:ext xmlns:c15="http://schemas.microsoft.com/office/drawing/2012/chart" uri="{CE6537A1-D6FC-4f65-9D91-7224C49458BB}"/>
                <c:ext xmlns:c16="http://schemas.microsoft.com/office/drawing/2014/chart" uri="{C3380CC4-5D6E-409C-BE32-E72D297353CC}">
                  <c16:uniqueId val="{00000001-7F68-4F55-A91E-66E9FAA979DB}"/>
                </c:ext>
              </c:extLst>
            </c:dLbl>
            <c:dLbl>
              <c:idx val="2"/>
              <c:layout>
                <c:manualLayout>
                  <c:x val="-4.7222222222222221E-2"/>
                  <c:y val="-6.94444444444444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F68-4F55-A91E-66E9FAA979DB}"/>
                </c:ext>
              </c:extLst>
            </c:dLbl>
            <c:dLbl>
              <c:idx val="3"/>
              <c:delete val="1"/>
              <c:extLst>
                <c:ext xmlns:c15="http://schemas.microsoft.com/office/drawing/2012/chart" uri="{CE6537A1-D6FC-4f65-9D91-7224C49458BB}"/>
                <c:ext xmlns:c16="http://schemas.microsoft.com/office/drawing/2014/chart" uri="{C3380CC4-5D6E-409C-BE32-E72D297353CC}">
                  <c16:uniqueId val="{00000003-7F68-4F55-A91E-66E9FAA979DB}"/>
                </c:ext>
              </c:extLst>
            </c:dLbl>
            <c:dLbl>
              <c:idx val="4"/>
              <c:delete val="1"/>
              <c:extLst>
                <c:ext xmlns:c15="http://schemas.microsoft.com/office/drawing/2012/chart" uri="{CE6537A1-D6FC-4f65-9D91-7224C49458BB}"/>
                <c:ext xmlns:c16="http://schemas.microsoft.com/office/drawing/2014/chart" uri="{C3380CC4-5D6E-409C-BE32-E72D297353CC}">
                  <c16:uniqueId val="{00000004-7F68-4F55-A91E-66E9FAA979DB}"/>
                </c:ext>
              </c:extLst>
            </c:dLbl>
            <c:dLbl>
              <c:idx val="5"/>
              <c:delete val="1"/>
              <c:extLst>
                <c:ext xmlns:c15="http://schemas.microsoft.com/office/drawing/2012/chart" uri="{CE6537A1-D6FC-4f65-9D91-7224C49458BB}"/>
                <c:ext xmlns:c16="http://schemas.microsoft.com/office/drawing/2014/chart" uri="{C3380CC4-5D6E-409C-BE32-E72D297353CC}">
                  <c16:uniqueId val="{00000005-7F68-4F55-A91E-66E9FAA979DB}"/>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Sheet1!$B$18:$H$18</c:f>
              <c:numCache>
                <c:formatCode>General</c:formatCode>
                <c:ptCount val="7"/>
                <c:pt idx="0">
                  <c:v>1</c:v>
                </c:pt>
                <c:pt idx="1">
                  <c:v>2</c:v>
                </c:pt>
                <c:pt idx="2">
                  <c:v>3</c:v>
                </c:pt>
                <c:pt idx="3">
                  <c:v>4</c:v>
                </c:pt>
                <c:pt idx="4">
                  <c:v>5</c:v>
                </c:pt>
                <c:pt idx="5">
                  <c:v>6</c:v>
                </c:pt>
                <c:pt idx="6">
                  <c:v>7</c:v>
                </c:pt>
              </c:numCache>
            </c:numRef>
          </c:xVal>
          <c:yVal>
            <c:numRef>
              <c:f>Sheet1!$B$19:$H$19</c:f>
              <c:numCache>
                <c:formatCode>General</c:formatCode>
                <c:ptCount val="7"/>
                <c:pt idx="0">
                  <c:v>1</c:v>
                </c:pt>
                <c:pt idx="1">
                  <c:v>18</c:v>
                </c:pt>
                <c:pt idx="2">
                  <c:v>38</c:v>
                </c:pt>
                <c:pt idx="3">
                  <c:v>34</c:v>
                </c:pt>
                <c:pt idx="4">
                  <c:v>6</c:v>
                </c:pt>
                <c:pt idx="5">
                  <c:v>3</c:v>
                </c:pt>
              </c:numCache>
            </c:numRef>
          </c:yVal>
          <c:smooth val="1"/>
          <c:extLst>
            <c:ext xmlns:c16="http://schemas.microsoft.com/office/drawing/2014/chart" uri="{C3380CC4-5D6E-409C-BE32-E72D297353CC}">
              <c16:uniqueId val="{00000006-7F68-4F55-A91E-66E9FAA979DB}"/>
            </c:ext>
          </c:extLst>
        </c:ser>
        <c:ser>
          <c:idx val="1"/>
          <c:order val="1"/>
          <c:spPr>
            <a:ln w="53975" cap="rnd">
              <a:solidFill>
                <a:srgbClr val="CC00CC"/>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7F68-4F55-A91E-66E9FAA979DB}"/>
                </c:ext>
              </c:extLst>
            </c:dLbl>
            <c:dLbl>
              <c:idx val="3"/>
              <c:delete val="1"/>
              <c:extLst>
                <c:ext xmlns:c15="http://schemas.microsoft.com/office/drawing/2012/chart" uri="{CE6537A1-D6FC-4f65-9D91-7224C49458BB}"/>
                <c:ext xmlns:c16="http://schemas.microsoft.com/office/drawing/2014/chart" uri="{C3380CC4-5D6E-409C-BE32-E72D297353CC}">
                  <c16:uniqueId val="{00000008-7F68-4F55-A91E-66E9FAA979DB}"/>
                </c:ext>
              </c:extLst>
            </c:dLbl>
            <c:dLbl>
              <c:idx val="4"/>
              <c:layout>
                <c:manualLayout>
                  <c:x val="0"/>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7F68-4F55-A91E-66E9FAA979DB}"/>
                </c:ext>
              </c:extLst>
            </c:dLbl>
            <c:dLbl>
              <c:idx val="5"/>
              <c:delete val="1"/>
              <c:extLst>
                <c:ext xmlns:c15="http://schemas.microsoft.com/office/drawing/2012/chart" uri="{CE6537A1-D6FC-4f65-9D91-7224C49458BB}"/>
                <c:ext xmlns:c16="http://schemas.microsoft.com/office/drawing/2014/chart" uri="{C3380CC4-5D6E-409C-BE32-E72D297353CC}">
                  <c16:uniqueId val="{0000000A-7F68-4F55-A91E-66E9FAA979DB}"/>
                </c:ext>
              </c:extLst>
            </c:dLbl>
            <c:dLbl>
              <c:idx val="6"/>
              <c:delete val="1"/>
              <c:extLst>
                <c:ext xmlns:c15="http://schemas.microsoft.com/office/drawing/2012/chart" uri="{CE6537A1-D6FC-4f65-9D91-7224C49458BB}"/>
                <c:ext xmlns:c16="http://schemas.microsoft.com/office/drawing/2014/chart" uri="{C3380CC4-5D6E-409C-BE32-E72D297353CC}">
                  <c16:uniqueId val="{0000000B-7F68-4F55-A91E-66E9FAA979DB}"/>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Sheet1!$B$18:$H$18</c:f>
              <c:numCache>
                <c:formatCode>General</c:formatCode>
                <c:ptCount val="7"/>
                <c:pt idx="0">
                  <c:v>1</c:v>
                </c:pt>
                <c:pt idx="1">
                  <c:v>2</c:v>
                </c:pt>
                <c:pt idx="2">
                  <c:v>3</c:v>
                </c:pt>
                <c:pt idx="3">
                  <c:v>4</c:v>
                </c:pt>
                <c:pt idx="4">
                  <c:v>5</c:v>
                </c:pt>
                <c:pt idx="5">
                  <c:v>6</c:v>
                </c:pt>
                <c:pt idx="6">
                  <c:v>7</c:v>
                </c:pt>
              </c:numCache>
            </c:numRef>
          </c:xVal>
          <c:yVal>
            <c:numRef>
              <c:f>Sheet1!$B$20:$H$20</c:f>
              <c:numCache>
                <c:formatCode>General</c:formatCode>
                <c:ptCount val="7"/>
                <c:pt idx="2">
                  <c:v>3</c:v>
                </c:pt>
                <c:pt idx="3">
                  <c:v>26</c:v>
                </c:pt>
                <c:pt idx="4">
                  <c:v>36</c:v>
                </c:pt>
                <c:pt idx="5">
                  <c:v>27</c:v>
                </c:pt>
                <c:pt idx="6">
                  <c:v>8</c:v>
                </c:pt>
              </c:numCache>
            </c:numRef>
          </c:yVal>
          <c:smooth val="1"/>
          <c:extLst>
            <c:ext xmlns:c16="http://schemas.microsoft.com/office/drawing/2014/chart" uri="{C3380CC4-5D6E-409C-BE32-E72D297353CC}">
              <c16:uniqueId val="{0000000C-7F68-4F55-A91E-66E9FAA979DB}"/>
            </c:ext>
          </c:extLst>
        </c:ser>
        <c:dLbls>
          <c:showLegendKey val="0"/>
          <c:showVal val="0"/>
          <c:showCatName val="0"/>
          <c:showSerName val="0"/>
          <c:showPercent val="0"/>
          <c:showBubbleSize val="0"/>
        </c:dLbls>
        <c:axId val="1579506271"/>
        <c:axId val="1579506687"/>
      </c:scatterChart>
      <c:valAx>
        <c:axId val="15795062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Ear</a:t>
                </a:r>
                <a:r>
                  <a:rPr lang="ro-RO" baseline="0"/>
                  <a:t> length</a:t>
                </a:r>
                <a:r>
                  <a:rPr lang="ro-RO"/>
                  <a:t>, cm: 5 6 </a:t>
                </a:r>
                <a:r>
                  <a:rPr lang="ro-RO" u="sng">
                    <a:solidFill>
                      <a:schemeClr val="accent1"/>
                    </a:solidFill>
                  </a:rPr>
                  <a:t>7</a:t>
                </a:r>
                <a:r>
                  <a:rPr lang="ro-RO"/>
                  <a:t> 8 </a:t>
                </a:r>
                <a:r>
                  <a:rPr lang="ro-RO" u="sng">
                    <a:solidFill>
                      <a:srgbClr val="7030A0"/>
                    </a:solidFill>
                  </a:rPr>
                  <a:t>9</a:t>
                </a:r>
                <a:r>
                  <a:rPr lang="ro-RO"/>
                  <a:t> 10 11</a:t>
                </a:r>
                <a:endParaRPr lang="en-US"/>
              </a:p>
            </c:rich>
          </c:tx>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9506687"/>
        <c:crosses val="autoZero"/>
        <c:crossBetween val="midCat"/>
      </c:valAx>
      <c:valAx>
        <c:axId val="15795066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9506271"/>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Bezostaia </a:t>
            </a:r>
            <a:r>
              <a:rPr lang="ro-RO">
                <a:solidFill>
                  <a:schemeClr val="accent1"/>
                </a:solidFill>
              </a:rPr>
              <a:t>Eco.</a:t>
            </a:r>
            <a:r>
              <a:rPr lang="ro-RO"/>
              <a:t> &amp; </a:t>
            </a:r>
            <a:r>
              <a:rPr lang="ro-RO">
                <a:solidFill>
                  <a:srgbClr val="7030A0"/>
                </a:solidFill>
              </a:rPr>
              <a:t>Conv.</a:t>
            </a:r>
            <a:endParaRPr lang="en-US">
              <a:solidFill>
                <a:srgbClr val="7030A0"/>
              </a:solidFill>
            </a:endParaRPr>
          </a:p>
        </c:rich>
      </c:tx>
      <c:layout>
        <c:manualLayout>
          <c:xMode val="edge"/>
          <c:yMode val="edge"/>
          <c:x val="0.2424074074074074"/>
          <c:y val="0"/>
        </c:manualLayout>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6507327209098863"/>
          <c:y val="0.17235711617482255"/>
          <c:w val="0.77358413531641879"/>
          <c:h val="0.59371196456251707"/>
        </c:manualLayout>
      </c:layout>
      <c:scatterChart>
        <c:scatterStyle val="smoothMarker"/>
        <c:varyColors val="0"/>
        <c:ser>
          <c:idx val="0"/>
          <c:order val="0"/>
          <c:spPr>
            <a:ln w="53975" cap="rnd">
              <a:solidFill>
                <a:srgbClr val="CC00CC"/>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00-38B7-4F9B-BD84-521DE6BCD245}"/>
                </c:ext>
              </c:extLst>
            </c:dLbl>
            <c:dLbl>
              <c:idx val="2"/>
              <c:delete val="1"/>
              <c:extLst>
                <c:ext xmlns:c15="http://schemas.microsoft.com/office/drawing/2012/chart" uri="{CE6537A1-D6FC-4f65-9D91-7224C49458BB}"/>
                <c:ext xmlns:c16="http://schemas.microsoft.com/office/drawing/2014/chart" uri="{C3380CC4-5D6E-409C-BE32-E72D297353CC}">
                  <c16:uniqueId val="{00000001-38B7-4F9B-BD84-521DE6BCD245}"/>
                </c:ext>
              </c:extLst>
            </c:dLbl>
            <c:dLbl>
              <c:idx val="3"/>
              <c:layout>
                <c:manualLayout>
                  <c:x val="1.6666666666666666E-2"/>
                  <c:y val="-1.85185185185185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8B7-4F9B-BD84-521DE6BCD245}"/>
                </c:ext>
              </c:extLst>
            </c:dLbl>
            <c:dLbl>
              <c:idx val="4"/>
              <c:delete val="1"/>
              <c:extLst>
                <c:ext xmlns:c15="http://schemas.microsoft.com/office/drawing/2012/chart" uri="{CE6537A1-D6FC-4f65-9D91-7224C49458BB}"/>
                <c:ext xmlns:c16="http://schemas.microsoft.com/office/drawing/2014/chart" uri="{C3380CC4-5D6E-409C-BE32-E72D297353CC}">
                  <c16:uniqueId val="{00000003-38B7-4F9B-BD84-521DE6BCD245}"/>
                </c:ext>
              </c:extLst>
            </c:dLbl>
            <c:dLbl>
              <c:idx val="5"/>
              <c:delete val="1"/>
              <c:extLst>
                <c:ext xmlns:c15="http://schemas.microsoft.com/office/drawing/2012/chart" uri="{CE6537A1-D6FC-4f65-9D91-7224C49458BB}"/>
                <c:ext xmlns:c16="http://schemas.microsoft.com/office/drawing/2014/chart" uri="{C3380CC4-5D6E-409C-BE32-E72D297353CC}">
                  <c16:uniqueId val="{00000004-38B7-4F9B-BD84-521DE6BCD245}"/>
                </c:ext>
              </c:extLst>
            </c:dLbl>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Sheet1!$A$20:$F$20</c:f>
              <c:numCache>
                <c:formatCode>General</c:formatCode>
                <c:ptCount val="6"/>
                <c:pt idx="0">
                  <c:v>1</c:v>
                </c:pt>
                <c:pt idx="1">
                  <c:v>2</c:v>
                </c:pt>
                <c:pt idx="2">
                  <c:v>3</c:v>
                </c:pt>
                <c:pt idx="3">
                  <c:v>4</c:v>
                </c:pt>
                <c:pt idx="4">
                  <c:v>5</c:v>
                </c:pt>
                <c:pt idx="5">
                  <c:v>6</c:v>
                </c:pt>
              </c:numCache>
            </c:numRef>
          </c:xVal>
          <c:yVal>
            <c:numRef>
              <c:f>Sheet1!$A$21:$F$21</c:f>
              <c:numCache>
                <c:formatCode>General</c:formatCode>
                <c:ptCount val="6"/>
                <c:pt idx="1">
                  <c:v>4</c:v>
                </c:pt>
                <c:pt idx="2">
                  <c:v>26</c:v>
                </c:pt>
                <c:pt idx="3">
                  <c:v>45</c:v>
                </c:pt>
                <c:pt idx="4">
                  <c:v>22</c:v>
                </c:pt>
                <c:pt idx="5">
                  <c:v>3</c:v>
                </c:pt>
              </c:numCache>
            </c:numRef>
          </c:yVal>
          <c:smooth val="1"/>
          <c:extLst>
            <c:ext xmlns:c16="http://schemas.microsoft.com/office/drawing/2014/chart" uri="{C3380CC4-5D6E-409C-BE32-E72D297353CC}">
              <c16:uniqueId val="{00000005-38B7-4F9B-BD84-521DE6BCD245}"/>
            </c:ext>
          </c:extLst>
        </c:ser>
        <c:ser>
          <c:idx val="1"/>
          <c:order val="1"/>
          <c:spPr>
            <a:ln w="539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6-38B7-4F9B-BD84-521DE6BCD245}"/>
                </c:ext>
              </c:extLst>
            </c:dLbl>
            <c:dLbl>
              <c:idx val="1"/>
              <c:delete val="1"/>
              <c:extLst>
                <c:ext xmlns:c15="http://schemas.microsoft.com/office/drawing/2012/chart" uri="{CE6537A1-D6FC-4f65-9D91-7224C49458BB}"/>
                <c:ext xmlns:c16="http://schemas.microsoft.com/office/drawing/2014/chart" uri="{C3380CC4-5D6E-409C-BE32-E72D297353CC}">
                  <c16:uniqueId val="{00000007-38B7-4F9B-BD84-521DE6BCD245}"/>
                </c:ext>
              </c:extLst>
            </c:dLbl>
            <c:dLbl>
              <c:idx val="2"/>
              <c:layout>
                <c:manualLayout>
                  <c:x val="2.4999999999999897E-2"/>
                  <c:y val="1.38888888888888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8B7-4F9B-BD84-521DE6BCD245}"/>
                </c:ext>
              </c:extLst>
            </c:dLbl>
            <c:dLbl>
              <c:idx val="3"/>
              <c:delete val="1"/>
              <c:extLst>
                <c:ext xmlns:c15="http://schemas.microsoft.com/office/drawing/2012/chart" uri="{CE6537A1-D6FC-4f65-9D91-7224C49458BB}"/>
                <c:ext xmlns:c16="http://schemas.microsoft.com/office/drawing/2014/chart" uri="{C3380CC4-5D6E-409C-BE32-E72D297353CC}">
                  <c16:uniqueId val="{00000009-38B7-4F9B-BD84-521DE6BCD245}"/>
                </c:ext>
              </c:extLst>
            </c:dLbl>
            <c:dLbl>
              <c:idx val="4"/>
              <c:delete val="1"/>
              <c:extLst>
                <c:ext xmlns:c15="http://schemas.microsoft.com/office/drawing/2012/chart" uri="{CE6537A1-D6FC-4f65-9D91-7224C49458BB}"/>
                <c:ext xmlns:c16="http://schemas.microsoft.com/office/drawing/2014/chart" uri="{C3380CC4-5D6E-409C-BE32-E72D297353CC}">
                  <c16:uniqueId val="{0000000A-38B7-4F9B-BD84-521DE6BCD245}"/>
                </c:ext>
              </c:extLst>
            </c:dLbl>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Sheet1!$A$20:$F$20</c:f>
              <c:numCache>
                <c:formatCode>General</c:formatCode>
                <c:ptCount val="6"/>
                <c:pt idx="0">
                  <c:v>1</c:v>
                </c:pt>
                <c:pt idx="1">
                  <c:v>2</c:v>
                </c:pt>
                <c:pt idx="2">
                  <c:v>3</c:v>
                </c:pt>
                <c:pt idx="3">
                  <c:v>4</c:v>
                </c:pt>
                <c:pt idx="4">
                  <c:v>5</c:v>
                </c:pt>
                <c:pt idx="5">
                  <c:v>6</c:v>
                </c:pt>
              </c:numCache>
            </c:numRef>
          </c:xVal>
          <c:yVal>
            <c:numRef>
              <c:f>Sheet1!$A$22:$F$22</c:f>
              <c:numCache>
                <c:formatCode>General</c:formatCode>
                <c:ptCount val="6"/>
                <c:pt idx="0">
                  <c:v>4</c:v>
                </c:pt>
                <c:pt idx="1">
                  <c:v>11</c:v>
                </c:pt>
                <c:pt idx="2">
                  <c:v>57</c:v>
                </c:pt>
                <c:pt idx="3">
                  <c:v>22</c:v>
                </c:pt>
                <c:pt idx="4">
                  <c:v>6</c:v>
                </c:pt>
              </c:numCache>
            </c:numRef>
          </c:yVal>
          <c:smooth val="1"/>
          <c:extLst>
            <c:ext xmlns:c16="http://schemas.microsoft.com/office/drawing/2014/chart" uri="{C3380CC4-5D6E-409C-BE32-E72D297353CC}">
              <c16:uniqueId val="{0000000B-38B7-4F9B-BD84-521DE6BCD245}"/>
            </c:ext>
          </c:extLst>
        </c:ser>
        <c:dLbls>
          <c:showLegendKey val="0"/>
          <c:showVal val="0"/>
          <c:showCatName val="0"/>
          <c:showSerName val="0"/>
          <c:showPercent val="0"/>
          <c:showBubbleSize val="0"/>
        </c:dLbls>
        <c:axId val="1790072112"/>
        <c:axId val="1790047152"/>
      </c:scatterChart>
      <c:valAx>
        <c:axId val="179007211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Ear</a:t>
                </a:r>
                <a:r>
                  <a:rPr lang="ro-RO" baseline="0"/>
                  <a:t> length</a:t>
                </a:r>
                <a:r>
                  <a:rPr lang="ro-RO"/>
                  <a:t>, cm: 5 6 </a:t>
                </a:r>
                <a:r>
                  <a:rPr lang="ro-RO" u="sng">
                    <a:solidFill>
                      <a:schemeClr val="accent1"/>
                    </a:solidFill>
                  </a:rPr>
                  <a:t>7</a:t>
                </a:r>
                <a:r>
                  <a:rPr lang="ro-RO"/>
                  <a:t> 8 </a:t>
                </a:r>
                <a:r>
                  <a:rPr lang="ro-RO" u="sng">
                    <a:solidFill>
                      <a:srgbClr val="7030A0"/>
                    </a:solidFill>
                  </a:rPr>
                  <a:t>9 </a:t>
                </a:r>
                <a:r>
                  <a:rPr lang="ro-RO"/>
                  <a:t>10 11</a:t>
                </a:r>
                <a:endParaRPr lang="en-US"/>
              </a:p>
            </c:rich>
          </c:tx>
          <c:layout>
            <c:manualLayout>
              <c:xMode val="edge"/>
              <c:yMode val="edge"/>
              <c:x val="0.21133275007290755"/>
              <c:y val="0.89166977960403437"/>
            </c:manualLayout>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790047152"/>
        <c:crosses val="autoZero"/>
        <c:crossBetween val="midCat"/>
      </c:valAx>
      <c:valAx>
        <c:axId val="1790047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manualLayout>
              <c:xMode val="edge"/>
              <c:yMode val="edge"/>
              <c:x val="0"/>
              <c:y val="0.22465446395218527"/>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790072112"/>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ro-RO"/>
              <a:t>Trivale </a:t>
            </a:r>
            <a:r>
              <a:rPr lang="ro-RO">
                <a:solidFill>
                  <a:schemeClr val="accent1"/>
                </a:solidFill>
              </a:rPr>
              <a:t>Eco.</a:t>
            </a:r>
            <a:r>
              <a:rPr lang="ro-RO"/>
              <a:t> &amp; </a:t>
            </a:r>
            <a:r>
              <a:rPr lang="ro-RO">
                <a:solidFill>
                  <a:srgbClr val="7030A0"/>
                </a:solidFill>
              </a:rPr>
              <a:t>Conv.</a:t>
            </a:r>
            <a:endParaRPr lang="en-US">
              <a:solidFill>
                <a:srgbClr val="7030A0"/>
              </a:solidFill>
            </a:endParaRPr>
          </a:p>
        </c:rich>
      </c:tx>
      <c:layout/>
      <c:overlay val="0"/>
      <c:spPr>
        <a:noFill/>
        <a:ln>
          <a:noFill/>
        </a:ln>
        <a:effectLst/>
      </c:spPr>
      <c:txPr>
        <a:bodyPr rot="0" spcFirstLastPara="1" vertOverflow="ellipsis" vert="horz" wrap="square" anchor="ctr" anchorCtr="1"/>
        <a:lstStyle/>
        <a:p>
          <a:pPr>
            <a:defRPr sz="9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7373091928478002"/>
          <c:y val="0.15638001053096648"/>
          <c:w val="0.77391305977281155"/>
          <c:h val="0.67955358385735987"/>
        </c:manualLayout>
      </c:layout>
      <c:scatterChart>
        <c:scatterStyle val="smoothMarker"/>
        <c:varyColors val="0"/>
        <c:ser>
          <c:idx val="0"/>
          <c:order val="0"/>
          <c:spPr>
            <a:ln w="53975" cap="rnd">
              <a:solidFill>
                <a:schemeClr val="accent5"/>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FCC4-495D-BFFD-51811D273C23}"/>
                </c:ext>
              </c:extLst>
            </c:dLbl>
            <c:dLbl>
              <c:idx val="1"/>
              <c:delete val="1"/>
              <c:extLst>
                <c:ext xmlns:c15="http://schemas.microsoft.com/office/drawing/2012/chart" uri="{CE6537A1-D6FC-4f65-9D91-7224C49458BB}"/>
                <c:ext xmlns:c16="http://schemas.microsoft.com/office/drawing/2014/chart" uri="{C3380CC4-5D6E-409C-BE32-E72D297353CC}">
                  <c16:uniqueId val="{00000001-FCC4-495D-BFFD-51811D273C23}"/>
                </c:ext>
              </c:extLst>
            </c:dLbl>
            <c:dLbl>
              <c:idx val="2"/>
              <c:delete val="1"/>
              <c:extLst>
                <c:ext xmlns:c15="http://schemas.microsoft.com/office/drawing/2012/chart" uri="{CE6537A1-D6FC-4f65-9D91-7224C49458BB}"/>
                <c:ext xmlns:c16="http://schemas.microsoft.com/office/drawing/2014/chart" uri="{C3380CC4-5D6E-409C-BE32-E72D297353CC}">
                  <c16:uniqueId val="{00000002-FCC4-495D-BFFD-51811D273C23}"/>
                </c:ext>
              </c:extLst>
            </c:dLbl>
            <c:dLbl>
              <c:idx val="4"/>
              <c:delete val="1"/>
              <c:extLst>
                <c:ext xmlns:c15="http://schemas.microsoft.com/office/drawing/2012/chart" uri="{CE6537A1-D6FC-4f65-9D91-7224C49458BB}"/>
                <c:ext xmlns:c16="http://schemas.microsoft.com/office/drawing/2014/chart" uri="{C3380CC4-5D6E-409C-BE32-E72D297353CC}">
                  <c16:uniqueId val="{00000003-FCC4-495D-BFFD-51811D273C23}"/>
                </c:ext>
              </c:extLst>
            </c:dLbl>
            <c:dLbl>
              <c:idx val="5"/>
              <c:delete val="1"/>
              <c:extLst>
                <c:ext xmlns:c15="http://schemas.microsoft.com/office/drawing/2012/chart" uri="{CE6537A1-D6FC-4f65-9D91-7224C49458BB}"/>
                <c:ext xmlns:c16="http://schemas.microsoft.com/office/drawing/2014/chart" uri="{C3380CC4-5D6E-409C-BE32-E72D297353CC}">
                  <c16:uniqueId val="{00000004-FCC4-495D-BFFD-51811D273C23}"/>
                </c:ext>
              </c:extLst>
            </c:dLbl>
            <c:dLbl>
              <c:idx val="6"/>
              <c:delete val="1"/>
              <c:extLst>
                <c:ext xmlns:c15="http://schemas.microsoft.com/office/drawing/2012/chart" uri="{CE6537A1-D6FC-4f65-9D91-7224C49458BB}"/>
                <c:ext xmlns:c16="http://schemas.microsoft.com/office/drawing/2014/chart" uri="{C3380CC4-5D6E-409C-BE32-E72D297353CC}">
                  <c16:uniqueId val="{00000005-FCC4-495D-BFFD-51811D273C23}"/>
                </c:ext>
              </c:extLst>
            </c:dLbl>
            <c:spPr>
              <a:noFill/>
              <a:ln>
                <a:noFill/>
              </a:ln>
              <a:effectLst/>
            </c:spPr>
            <c:txPr>
              <a:bodyPr rot="0" spcFirstLastPara="1" vertOverflow="ellipsis" vert="horz" wrap="square" anchor="ctr" anchorCtr="1"/>
              <a:lstStyle/>
              <a:p>
                <a:pPr>
                  <a:defRPr sz="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xVal>
            <c:numRef>
              <c:f>Sheet1!$A$47:$G$47</c:f>
              <c:numCache>
                <c:formatCode>General</c:formatCode>
                <c:ptCount val="7"/>
                <c:pt idx="0">
                  <c:v>1</c:v>
                </c:pt>
                <c:pt idx="1">
                  <c:v>2</c:v>
                </c:pt>
                <c:pt idx="2">
                  <c:v>3</c:v>
                </c:pt>
                <c:pt idx="3">
                  <c:v>4</c:v>
                </c:pt>
                <c:pt idx="4">
                  <c:v>5</c:v>
                </c:pt>
                <c:pt idx="5">
                  <c:v>6</c:v>
                </c:pt>
                <c:pt idx="6">
                  <c:v>7</c:v>
                </c:pt>
              </c:numCache>
            </c:numRef>
          </c:xVal>
          <c:yVal>
            <c:numRef>
              <c:f>Sheet1!$A$48:$G$48</c:f>
              <c:numCache>
                <c:formatCode>General</c:formatCode>
                <c:ptCount val="7"/>
                <c:pt idx="0">
                  <c:v>1</c:v>
                </c:pt>
                <c:pt idx="1">
                  <c:v>4</c:v>
                </c:pt>
                <c:pt idx="2">
                  <c:v>24</c:v>
                </c:pt>
                <c:pt idx="3">
                  <c:v>53</c:v>
                </c:pt>
                <c:pt idx="4">
                  <c:v>14</c:v>
                </c:pt>
                <c:pt idx="5">
                  <c:v>3</c:v>
                </c:pt>
                <c:pt idx="6">
                  <c:v>1</c:v>
                </c:pt>
              </c:numCache>
            </c:numRef>
          </c:yVal>
          <c:smooth val="1"/>
          <c:extLst>
            <c:ext xmlns:c16="http://schemas.microsoft.com/office/drawing/2014/chart" uri="{C3380CC4-5D6E-409C-BE32-E72D297353CC}">
              <c16:uniqueId val="{00000006-FCC4-495D-BFFD-51811D273C23}"/>
            </c:ext>
          </c:extLst>
        </c:ser>
        <c:ser>
          <c:idx val="1"/>
          <c:order val="1"/>
          <c:spPr>
            <a:ln w="53975" cap="rnd">
              <a:solidFill>
                <a:srgbClr val="CC00CC"/>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7-FCC4-495D-BFFD-51811D273C23}"/>
                </c:ext>
              </c:extLst>
            </c:dLbl>
            <c:dLbl>
              <c:idx val="1"/>
              <c:delete val="1"/>
              <c:extLst>
                <c:ext xmlns:c15="http://schemas.microsoft.com/office/drawing/2012/chart" uri="{CE6537A1-D6FC-4f65-9D91-7224C49458BB}"/>
                <c:ext xmlns:c16="http://schemas.microsoft.com/office/drawing/2014/chart" uri="{C3380CC4-5D6E-409C-BE32-E72D297353CC}">
                  <c16:uniqueId val="{00000008-FCC4-495D-BFFD-51811D273C23}"/>
                </c:ext>
              </c:extLst>
            </c:dLbl>
            <c:dLbl>
              <c:idx val="2"/>
              <c:layout>
                <c:manualLayout>
                  <c:x val="-0.119022812533964"/>
                  <c:y val="-2.62051601735794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CC4-495D-BFFD-51811D273C23}"/>
                </c:ext>
              </c:extLst>
            </c:dLbl>
            <c:dLbl>
              <c:idx val="3"/>
              <c:layout>
                <c:manualLayout>
                  <c:x val="-8.2131493439569547E-2"/>
                  <c:y val="-8.4817251417746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CC4-495D-BFFD-51811D273C23}"/>
                </c:ext>
              </c:extLst>
            </c:dLbl>
            <c:dLbl>
              <c:idx val="4"/>
              <c:delete val="1"/>
              <c:extLst>
                <c:ext xmlns:c15="http://schemas.microsoft.com/office/drawing/2012/chart" uri="{CE6537A1-D6FC-4f65-9D91-7224C49458BB}"/>
                <c:ext xmlns:c16="http://schemas.microsoft.com/office/drawing/2014/chart" uri="{C3380CC4-5D6E-409C-BE32-E72D297353CC}">
                  <c16:uniqueId val="{0000000B-FCC4-495D-BFFD-51811D273C23}"/>
                </c:ext>
              </c:extLst>
            </c:dLbl>
            <c:dLbl>
              <c:idx val="5"/>
              <c:delete val="1"/>
              <c:extLst>
                <c:ext xmlns:c15="http://schemas.microsoft.com/office/drawing/2012/chart" uri="{CE6537A1-D6FC-4f65-9D91-7224C49458BB}"/>
                <c:ext xmlns:c16="http://schemas.microsoft.com/office/drawing/2014/chart" uri="{C3380CC4-5D6E-409C-BE32-E72D297353CC}">
                  <c16:uniqueId val="{0000000C-FCC4-495D-BFFD-51811D273C23}"/>
                </c:ext>
              </c:extLst>
            </c:dLbl>
            <c:spPr>
              <a:noFill/>
              <a:ln>
                <a:noFill/>
              </a:ln>
              <a:effectLst/>
            </c:spPr>
            <c:txPr>
              <a:bodyPr rot="0" spcFirstLastPara="1" vertOverflow="ellipsis" vert="horz" wrap="square" anchor="ctr" anchorCtr="1"/>
              <a:lstStyle/>
              <a:p>
                <a:pPr>
                  <a:defRPr sz="800" b="1" i="0" u="none" strike="noStrike" kern="1200" baseline="0">
                    <a:solidFill>
                      <a:srgbClr val="7030A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Sheet1!$A$47:$G$47</c:f>
              <c:numCache>
                <c:formatCode>General</c:formatCode>
                <c:ptCount val="7"/>
                <c:pt idx="0">
                  <c:v>1</c:v>
                </c:pt>
                <c:pt idx="1">
                  <c:v>2</c:v>
                </c:pt>
                <c:pt idx="2">
                  <c:v>3</c:v>
                </c:pt>
                <c:pt idx="3">
                  <c:v>4</c:v>
                </c:pt>
                <c:pt idx="4">
                  <c:v>5</c:v>
                </c:pt>
                <c:pt idx="5">
                  <c:v>6</c:v>
                </c:pt>
                <c:pt idx="6">
                  <c:v>7</c:v>
                </c:pt>
              </c:numCache>
            </c:numRef>
          </c:xVal>
          <c:yVal>
            <c:numRef>
              <c:f>Sheet1!$A$49:$G$49</c:f>
              <c:numCache>
                <c:formatCode>General</c:formatCode>
                <c:ptCount val="7"/>
                <c:pt idx="0">
                  <c:v>1</c:v>
                </c:pt>
                <c:pt idx="1">
                  <c:v>11</c:v>
                </c:pt>
                <c:pt idx="2">
                  <c:v>32</c:v>
                </c:pt>
                <c:pt idx="3">
                  <c:v>27</c:v>
                </c:pt>
                <c:pt idx="4">
                  <c:v>20</c:v>
                </c:pt>
                <c:pt idx="5">
                  <c:v>9</c:v>
                </c:pt>
              </c:numCache>
            </c:numRef>
          </c:yVal>
          <c:smooth val="1"/>
          <c:extLst>
            <c:ext xmlns:c16="http://schemas.microsoft.com/office/drawing/2014/chart" uri="{C3380CC4-5D6E-409C-BE32-E72D297353CC}">
              <c16:uniqueId val="{0000000D-FCC4-495D-BFFD-51811D273C23}"/>
            </c:ext>
          </c:extLst>
        </c:ser>
        <c:dLbls>
          <c:showLegendKey val="0"/>
          <c:showVal val="0"/>
          <c:showCatName val="0"/>
          <c:showSerName val="0"/>
          <c:showPercent val="0"/>
          <c:showBubbleSize val="0"/>
        </c:dLbls>
        <c:axId val="1572689039"/>
        <c:axId val="1572696527"/>
      </c:scatterChart>
      <c:valAx>
        <c:axId val="1572689039"/>
        <c:scaling>
          <c:orientation val="minMax"/>
        </c:scaling>
        <c:delete val="1"/>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TGW, g: 25 30 </a:t>
                </a:r>
                <a:r>
                  <a:rPr lang="ro-RO" u="sng">
                    <a:solidFill>
                      <a:srgbClr val="7030A0"/>
                    </a:solidFill>
                  </a:rPr>
                  <a:t>35</a:t>
                </a:r>
                <a:r>
                  <a:rPr lang="ro-RO"/>
                  <a:t> </a:t>
                </a:r>
                <a:r>
                  <a:rPr lang="ro-RO" u="sng">
                    <a:solidFill>
                      <a:schemeClr val="accent1"/>
                    </a:solidFill>
                  </a:rPr>
                  <a:t>40</a:t>
                </a:r>
                <a:r>
                  <a:rPr lang="ro-RO"/>
                  <a:t> 45 50 &gt;50</a:t>
                </a:r>
                <a:endParaRPr lang="en-US"/>
              </a:p>
            </c:rich>
          </c:tx>
          <c:layout>
            <c:manualLayout>
              <c:xMode val="edge"/>
              <c:yMode val="edge"/>
              <c:x val="0.26351943394034338"/>
              <c:y val="0.89665302702654859"/>
            </c:manualLayout>
          </c:layout>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crossAx val="1572696527"/>
        <c:crosses val="autoZero"/>
        <c:crossBetween val="midCat"/>
      </c:valAx>
      <c:valAx>
        <c:axId val="15726965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ro-RO"/>
                  <a:t>Frequency, %</a:t>
                </a:r>
                <a:endParaRPr lang="en-US"/>
              </a:p>
            </c:rich>
          </c:tx>
          <c:layout>
            <c:manualLayout>
              <c:xMode val="edge"/>
              <c:yMode val="edge"/>
              <c:x val="9.5192765349833407E-3"/>
              <c:y val="0.26179861644888547"/>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2689039"/>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sz="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13" Type="http://schemas.openxmlformats.org/officeDocument/2006/relationships/chart" Target="../charts/chart8.xml"/><Relationship Id="rId3" Type="http://schemas.openxmlformats.org/officeDocument/2006/relationships/image" Target="../media/image2.png"/><Relationship Id="rId7" Type="http://schemas.openxmlformats.org/officeDocument/2006/relationships/chart" Target="../charts/chart4.xml"/><Relationship Id="rId12" Type="http://schemas.openxmlformats.org/officeDocument/2006/relationships/chart" Target="../charts/chart7.xml"/><Relationship Id="rId17" Type="http://schemas.openxmlformats.org/officeDocument/2006/relationships/image" Target="../media/image6.jpeg"/><Relationship Id="rId2" Type="http://schemas.openxmlformats.org/officeDocument/2006/relationships/image" Target="../media/image1.png"/><Relationship Id="rId16"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chart" Target="../charts/chart3.xml"/><Relationship Id="rId11" Type="http://schemas.openxmlformats.org/officeDocument/2006/relationships/image" Target="../media/image4.jpeg"/><Relationship Id="rId5" Type="http://schemas.openxmlformats.org/officeDocument/2006/relationships/chart" Target="../charts/chart2.xml"/><Relationship Id="rId15" Type="http://schemas.openxmlformats.org/officeDocument/2006/relationships/chart" Target="../charts/chart10.xml"/><Relationship Id="rId10" Type="http://schemas.openxmlformats.org/officeDocument/2006/relationships/image" Target="../media/image3.jpeg"/><Relationship Id="rId4" Type="http://schemas.openxmlformats.org/officeDocument/2006/relationships/chart" Target="../charts/chart1.xml"/><Relationship Id="rId9" Type="http://schemas.openxmlformats.org/officeDocument/2006/relationships/chart" Target="../charts/chart6.xml"/><Relationship Id="rId1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550353"/>
            <a:ext cx="28776842" cy="2019527"/>
          </a:xfrm>
          <a:prstGeom prst="rect">
            <a:avLst/>
          </a:prstGeom>
          <a:noFill/>
        </p:spPr>
        <p:txBody>
          <a:bodyPr wrap="square" rtlCol="0">
            <a:spAutoFit/>
          </a:bodyPr>
          <a:lstStyle/>
          <a:p>
            <a:pPr algn="ct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 sz="6000" b="1" dirty="0">
                <a:effectLst/>
                <a:latin typeface="Times New Roman" panose="02020603050405020304" pitchFamily="18" charset="0"/>
                <a:ea typeface="Times New Roman" panose="02020603050405020304" pitchFamily="18" charset="0"/>
                <a:cs typeface="Times New Roman" panose="02020603050405020304" pitchFamily="18" charset="0"/>
              </a:rPr>
              <a:t>COMPARATIVE MORPHOLOGICAL ANALYSIS OF TRIVALE AND BEZOSTAIA WHEAT VARIETIES WITHIN CONV. AND ECO. CROP SYSTEMS</a:t>
            </a:r>
            <a:endParaRPr lang="en-150"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Box 18"/>
          <p:cNvSpPr txBox="1"/>
          <p:nvPr/>
        </p:nvSpPr>
        <p:spPr>
          <a:xfrm>
            <a:off x="2322338" y="9070886"/>
            <a:ext cx="28346400" cy="1479700"/>
          </a:xfrm>
          <a:prstGeom prst="rect">
            <a:avLst/>
          </a:prstGeom>
          <a:noFill/>
        </p:spPr>
        <p:txBody>
          <a:bodyPr wrap="square" rtlCol="0">
            <a:spAutoFit/>
          </a:bodyPr>
          <a:lstStyle/>
          <a:p>
            <a:pPr algn="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 sz="4000" b="1" dirty="0">
                <a:effectLst/>
                <a:latin typeface="Times New Roman" panose="02020603050405020304" pitchFamily="18" charset="0"/>
                <a:ea typeface="Times New Roman" panose="02020603050405020304" pitchFamily="18" charset="0"/>
                <a:cs typeface="Times New Roman" panose="02020603050405020304" pitchFamily="18" charset="0"/>
              </a:rPr>
              <a:t>IONESCU Nicolaie, GHIORGHE Cristina, GHEORGHE Robert Marian, POPESCU Diana Maria, </a:t>
            </a:r>
            <a:endParaRPr lang="en-150" sz="40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 sz="4000" b="1" dirty="0">
                <a:effectLst/>
                <a:latin typeface="Times New Roman" panose="02020603050405020304" pitchFamily="18" charset="0"/>
                <a:ea typeface="Times New Roman" panose="02020603050405020304" pitchFamily="18" charset="0"/>
                <a:cs typeface="Times New Roman" panose="02020603050405020304" pitchFamily="18" charset="0"/>
              </a:rPr>
              <a:t>NICOLAE Mariana Cristina, PODEA Maria Magdalena, DINUȚĂ Ilie Cătălin</a:t>
            </a:r>
            <a:endParaRPr lang="en-150"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p:cNvSpPr txBox="1"/>
          <p:nvPr/>
        </p:nvSpPr>
        <p:spPr>
          <a:xfrm>
            <a:off x="2656205" y="10671939"/>
            <a:ext cx="13173912" cy="7971413"/>
          </a:xfrm>
          <a:prstGeom prst="rect">
            <a:avLst/>
          </a:prstGeom>
          <a:noFill/>
        </p:spPr>
        <p:txBody>
          <a:bodyPr wrap="square" rtlCol="0">
            <a:spAutoFit/>
          </a:bodyPr>
          <a:lstStyle/>
          <a:p>
            <a:pPr indent="270510" algn="jus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3200" b="1" dirty="0">
                <a:latin typeface="Arial" charset="0"/>
                <a:ea typeface="Arial" charset="0"/>
                <a:cs typeface="Arial" charset="0"/>
              </a:rPr>
              <a:t>INTRODUCTION</a:t>
            </a:r>
            <a:r>
              <a:rPr lang="en" sz="3200" i="1" dirty="0">
                <a:effectLst/>
                <a:latin typeface="Times New Roman" panose="02020603050405020304" pitchFamily="18" charset="0"/>
                <a:ea typeface="Times New Roman" panose="02020603050405020304" pitchFamily="18" charset="0"/>
                <a:cs typeface="Times New Roman" panose="02020603050405020304" pitchFamily="18" charset="0"/>
              </a:rPr>
              <a:t>At the current stage in wheat, the aim is to improve the genetic endowment with as many supports as possible expressed through quantitative and qualitative valences. On the one hand, the aim is to increase the level of grain biomass, and on the other hand, it is also required to obtain sustainability performances for the cultivation environment. Recently, however, this sustainability is also oriented towards promoting the conventional system with the ecological (green) one. From such an analysis, even morphological aspects, some useful sustainability characters could be identified, with the promotion in fact for both cultivation systems. For the analysis of this material, two wheat varieties with a somewhat longer history in cultivation were used. These are: the Trivale variety, which has been cultivated for over 20 years, and the Bezostaia variety with a much longer history (the 1960s). Both here and elsewhere, it is considered that cereals of the type presented here could increasingly gain ground, given their variable genetic heritage, with greater resilience, high tolerance to biotic and abiotic stress and growth.</a:t>
            </a:r>
            <a:endParaRPr lang="en-150" sz="3200" dirty="0">
              <a:effectLst/>
              <a:latin typeface="Calibri" panose="020F0502020204030204" pitchFamily="34" charset="0"/>
              <a:ea typeface="Calibri" panose="020F0502020204030204" pitchFamily="34" charset="0"/>
              <a:cs typeface="Times New Roman" panose="02020603050405020304" pitchFamily="18" charset="0"/>
            </a:endParaRPr>
          </a:p>
          <a:p>
            <a:pPr indent="270510" algn="jus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3200" b="1" dirty="0">
                <a:latin typeface="Arial" charset="0"/>
                <a:ea typeface="Arial" charset="0"/>
                <a:cs typeface="Arial" charset="0"/>
              </a:rPr>
              <a:t>. </a:t>
            </a:r>
            <a:endParaRPr lang="en-150"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Box 20"/>
          <p:cNvSpPr txBox="1"/>
          <p:nvPr/>
        </p:nvSpPr>
        <p:spPr>
          <a:xfrm>
            <a:off x="16280316" y="10671939"/>
            <a:ext cx="13173912" cy="4370427"/>
          </a:xfrm>
          <a:prstGeom prst="rect">
            <a:avLst/>
          </a:prstGeom>
          <a:noFill/>
        </p:spPr>
        <p:txBody>
          <a:bodyPr wrap="square" rtlCol="0">
            <a:spAutoFit/>
          </a:bodyPr>
          <a:lstStyle/>
          <a:p>
            <a:pPr algn="just"/>
            <a:r>
              <a:rPr lang="ro-RO" sz="3200" b="1" dirty="0">
                <a:latin typeface="Arial" charset="0"/>
                <a:ea typeface="Arial" charset="0"/>
                <a:cs typeface="Arial" charset="0"/>
              </a:rPr>
              <a:t>MATERIALS AND METHODS.</a:t>
            </a:r>
            <a:r>
              <a:rPr lang="en" sz="3200" dirty="0">
                <a:effectLst/>
                <a:latin typeface="Times New Roman" panose="02020603050405020304" pitchFamily="18" charset="0"/>
                <a:ea typeface="Times New Roman" panose="02020603050405020304" pitchFamily="18" charset="0"/>
                <a:cs typeface="Times New Roman" panose="02020603050405020304" pitchFamily="18" charset="0"/>
              </a:rPr>
              <a:t> The variants were cultivated in the more special climatic conditions of the 2024 harvest with the Trivale and Bezostaia varieties (Marrige, 1985), in two already known cropping systems: the conventional system - Conv. and the ecological system - Eco (Murphy et al., 2007; Przystalski et al., 2008). The experiments were set up at the same time in the two systems, according to the block method, with the variants in an area of ​​25 m</a:t>
            </a:r>
            <a:r>
              <a:rPr lang="en" sz="32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 sz="3200" dirty="0">
                <a:effectLst/>
                <a:latin typeface="Times New Roman" panose="02020603050405020304" pitchFamily="18" charset="0"/>
                <a:ea typeface="Times New Roman" panose="02020603050405020304" pitchFamily="18" charset="0"/>
                <a:cs typeface="Times New Roman" panose="02020603050405020304" pitchFamily="18" charset="0"/>
              </a:rPr>
              <a:t> each, in 4 repetitions/ replications.</a:t>
            </a:r>
            <a:r>
              <a:rPr lang="ro-RO"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 sz="1800" dirty="0">
                <a:effectLst/>
                <a:latin typeface="Times New Roman" panose="02020603050405020304" pitchFamily="18" charset="0"/>
                <a:ea typeface="Times New Roman" panose="02020603050405020304" pitchFamily="18" charset="0"/>
                <a:cs typeface="Times New Roman" panose="02020603050405020304" pitchFamily="18" charset="0"/>
              </a:rPr>
              <a:t>In the statistical calculation of all obtained values, the analysis of variance (Anova test) was used on the variation series. Statistical parameters were calculated using the formulas: ā =Σx/n, where ā = the average of the determinations, and x = the determined values, S</a:t>
            </a:r>
            <a:r>
              <a:rPr lang="en"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 sz="1800" dirty="0">
                <a:effectLst/>
                <a:latin typeface="Times New Roman" panose="02020603050405020304" pitchFamily="18" charset="0"/>
                <a:ea typeface="Times New Roman" panose="02020603050405020304" pitchFamily="18" charset="0"/>
                <a:cs typeface="Times New Roman" panose="02020603050405020304" pitchFamily="18" charset="0"/>
              </a:rPr>
              <a:t> (variance) =1/(n-1) [Σx</a:t>
            </a:r>
            <a:r>
              <a:rPr lang="en"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 sz="1800" dirty="0">
                <a:effectLst/>
                <a:latin typeface="Times New Roman" panose="02020603050405020304" pitchFamily="18" charset="0"/>
                <a:ea typeface="Times New Roman" panose="02020603050405020304" pitchFamily="18" charset="0"/>
                <a:cs typeface="Times New Roman" panose="02020603050405020304" pitchFamily="18" charset="0"/>
              </a:rPr>
              <a:t>-(Σx)</a:t>
            </a:r>
            <a:r>
              <a:rPr lang="en"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 sz="1800" dirty="0">
                <a:effectLst/>
                <a:latin typeface="Times New Roman" panose="02020603050405020304" pitchFamily="18" charset="0"/>
                <a:ea typeface="Times New Roman" panose="02020603050405020304" pitchFamily="18" charset="0"/>
                <a:cs typeface="Times New Roman" panose="02020603050405020304" pitchFamily="18" charset="0"/>
              </a:rPr>
              <a:t>/n], S (standard error) = √S</a:t>
            </a:r>
            <a:r>
              <a:rPr lang="en"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 sz="1800" dirty="0">
                <a:effectLst/>
                <a:latin typeface="Times New Roman" panose="02020603050405020304" pitchFamily="18" charset="0"/>
                <a:ea typeface="Times New Roman" panose="02020603050405020304" pitchFamily="18" charset="0"/>
                <a:cs typeface="Times New Roman" panose="02020603050405020304" pitchFamily="18" charset="0"/>
              </a:rPr>
              <a:t>), S % (variation coefficient) = S/ā.100.</a:t>
            </a:r>
            <a:endParaRPr lang="en-150"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21"/>
          <p:cNvSpPr txBox="1"/>
          <p:nvPr/>
        </p:nvSpPr>
        <p:spPr>
          <a:xfrm>
            <a:off x="2650535" y="18352326"/>
            <a:ext cx="13173913" cy="3539430"/>
          </a:xfrm>
          <a:prstGeom prst="rect">
            <a:avLst/>
          </a:prstGeom>
          <a:noFill/>
        </p:spPr>
        <p:txBody>
          <a:bodyPr wrap="square" rtlCol="0">
            <a:spAutoFit/>
          </a:bodyPr>
          <a:lstStyle/>
          <a:p>
            <a:pPr algn="just"/>
            <a:r>
              <a:rPr lang="ro-RO" sz="3200" b="1" dirty="0">
                <a:latin typeface="Arial" charset="0"/>
                <a:ea typeface="Arial" charset="0"/>
                <a:cs typeface="Arial" charset="0"/>
              </a:rPr>
              <a:t>RESULTS OBTAINED.</a:t>
            </a:r>
          </a:p>
          <a:p>
            <a:pPr algn="just"/>
            <a:endParaRPr lang="ro-RO" sz="3200" b="1" dirty="0">
              <a:latin typeface="Arial" charset="0"/>
              <a:ea typeface="Arial" charset="0"/>
              <a:cs typeface="Arial" charset="0"/>
            </a:endParaRPr>
          </a:p>
          <a:p>
            <a:pPr algn="just"/>
            <a:endParaRPr lang="ro-RO" sz="3200" b="1" dirty="0">
              <a:latin typeface="Arial" charset="0"/>
              <a:ea typeface="Arial" charset="0"/>
              <a:cs typeface="Arial" charset="0"/>
            </a:endParaRPr>
          </a:p>
          <a:p>
            <a:pPr algn="just"/>
            <a:endParaRPr lang="ro-RO" sz="3200" b="1" dirty="0">
              <a:latin typeface="Arial" charset="0"/>
              <a:ea typeface="Arial" charset="0"/>
              <a:cs typeface="Arial" charset="0"/>
            </a:endParaRPr>
          </a:p>
          <a:p>
            <a:pPr algn="just"/>
            <a:endParaRPr lang="ro-RO" sz="3200" b="1" dirty="0">
              <a:latin typeface="Arial" charset="0"/>
              <a:ea typeface="Arial" charset="0"/>
              <a:cs typeface="Arial" charset="0"/>
            </a:endParaRPr>
          </a:p>
          <a:p>
            <a:pPr algn="just"/>
            <a:r>
              <a:rPr lang="ro-RO" sz="3200" b="1" dirty="0">
                <a:latin typeface="Arial" charset="0"/>
                <a:ea typeface="Arial" charset="0"/>
                <a:cs typeface="Arial" charset="0"/>
              </a:rPr>
              <a:t> </a:t>
            </a:r>
          </a:p>
          <a:p>
            <a:pPr algn="just"/>
            <a:r>
              <a:rPr lang="ro-RO" sz="3200" b="1" dirty="0">
                <a:latin typeface="Arial" charset="0"/>
                <a:ea typeface="Arial" charset="0"/>
                <a:cs typeface="Arial" charset="0"/>
              </a:rPr>
              <a:t> </a:t>
            </a:r>
          </a:p>
        </p:txBody>
      </p:sp>
      <p:sp>
        <p:nvSpPr>
          <p:cNvPr id="23" name="TextBox 22"/>
          <p:cNvSpPr txBox="1"/>
          <p:nvPr/>
        </p:nvSpPr>
        <p:spPr>
          <a:xfrm>
            <a:off x="2018961" y="32682016"/>
            <a:ext cx="13525839" cy="2554545"/>
          </a:xfrm>
          <a:prstGeom prst="rect">
            <a:avLst/>
          </a:prstGeom>
          <a:noFill/>
        </p:spPr>
        <p:txBody>
          <a:bodyPr wrap="square" rtlCol="0">
            <a:spAutoFit/>
          </a:bodyPr>
          <a:lstStyle/>
          <a:p>
            <a:pPr algn="just"/>
            <a:r>
              <a:rPr lang="ro-RO" sz="3200" b="1" dirty="0">
                <a:latin typeface="Arial" charset="0"/>
                <a:ea typeface="Arial" charset="0"/>
                <a:cs typeface="Arial" charset="0"/>
              </a:rPr>
              <a:t>CONCLUZI</a:t>
            </a:r>
            <a:r>
              <a:rPr lang="en" sz="3200" dirty="0">
                <a:effectLst/>
                <a:latin typeface="Times New Roman" panose="02020603050405020304" pitchFamily="18" charset="0"/>
                <a:ea typeface="Times New Roman" panose="02020603050405020304" pitchFamily="18" charset="0"/>
              </a:rPr>
              <a:t>From the study of the correlations between the most important characters, very significant positive situations were found in both varieties in the Eco cultivation system. It is possible that through this cultivation system in the two varieties there was a greater harmonization between the growth and development factors of the plants.</a:t>
            </a:r>
            <a:r>
              <a:rPr lang="ro-RO" sz="3200" b="1" dirty="0">
                <a:latin typeface="Arial" charset="0"/>
                <a:ea typeface="Arial" charset="0"/>
                <a:cs typeface="Arial" charset="0"/>
              </a:rPr>
              <a:t>I</a:t>
            </a: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sp>
        <p:nvSpPr>
          <p:cNvPr id="16" name="TextBox 15"/>
          <p:cNvSpPr txBox="1"/>
          <p:nvPr/>
        </p:nvSpPr>
        <p:spPr>
          <a:xfrm>
            <a:off x="26640596" y="1125147"/>
            <a:ext cx="4028142" cy="3662541"/>
          </a:xfrm>
          <a:prstGeom prst="rect">
            <a:avLst/>
          </a:prstGeom>
          <a:noFill/>
        </p:spPr>
        <p:txBody>
          <a:bodyPr wrap="square" rtlCol="0">
            <a:spAutoFit/>
          </a:bodyPr>
          <a:lstStyle/>
          <a:p>
            <a:r>
              <a:rPr lang="ro-RO" sz="4000" dirty="0"/>
              <a:t>l</a:t>
            </a:r>
          </a:p>
          <a:p>
            <a:endParaRPr lang="ro-RO" sz="4800" dirty="0"/>
          </a:p>
          <a:p>
            <a:endParaRPr lang="ro-RO" sz="4800" dirty="0"/>
          </a:p>
          <a:p>
            <a:endParaRPr lang="ro-RO" sz="4800" dirty="0"/>
          </a:p>
          <a:p>
            <a:endParaRPr lang="en-US" sz="4800" dirty="0"/>
          </a:p>
        </p:txBody>
      </p:sp>
      <p:pic>
        <p:nvPicPr>
          <p:cNvPr id="26" name="Picture 25">
            <a:extLst>
              <a:ext uri="{FF2B5EF4-FFF2-40B4-BE49-F238E27FC236}">
                <a16:creationId xmlns:a16="http://schemas.microsoft.com/office/drawing/2014/main" id="{6858E0E3-9AB6-403D-A708-D1DA647AF62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640596" y="1588758"/>
            <a:ext cx="3742511" cy="4135500"/>
          </a:xfrm>
          <a:prstGeom prst="rect">
            <a:avLst/>
          </a:prstGeom>
          <a:noFill/>
        </p:spPr>
      </p:pic>
      <p:graphicFrame>
        <p:nvGraphicFramePr>
          <p:cNvPr id="27" name="Chart 26">
            <a:extLst>
              <a:ext uri="{FF2B5EF4-FFF2-40B4-BE49-F238E27FC236}">
                <a16:creationId xmlns:a16="http://schemas.microsoft.com/office/drawing/2014/main" id="{9CFCD38D-E045-4574-A782-2B456589E593}"/>
              </a:ext>
            </a:extLst>
          </p:cNvPr>
          <p:cNvGraphicFramePr/>
          <p:nvPr>
            <p:extLst>
              <p:ext uri="{D42A27DB-BD31-4B8C-83A1-F6EECF244321}">
                <p14:modId xmlns:p14="http://schemas.microsoft.com/office/powerpoint/2010/main" val="3697678023"/>
              </p:ext>
            </p:extLst>
          </p:nvPr>
        </p:nvGraphicFramePr>
        <p:xfrm>
          <a:off x="2776453" y="19100395"/>
          <a:ext cx="6209810" cy="3539430"/>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3">
            <a:extLst>
              <a:ext uri="{FF2B5EF4-FFF2-40B4-BE49-F238E27FC236}">
                <a16:creationId xmlns:a16="http://schemas.microsoft.com/office/drawing/2014/main" id="{DDD53CDF-EF4F-46EC-A108-B9988E14EC90}"/>
              </a:ext>
            </a:extLst>
          </p:cNvPr>
          <p:cNvSpPr>
            <a:spLocks noChangeArrowheads="1"/>
          </p:cNvSpPr>
          <p:nvPr/>
        </p:nvSpPr>
        <p:spPr bwMode="auto">
          <a:xfrm>
            <a:off x="0" y="0"/>
            <a:ext cx="32399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150"/>
          </a:p>
        </p:txBody>
      </p:sp>
      <p:sp>
        <p:nvSpPr>
          <p:cNvPr id="3" name="Rectangle 4">
            <a:extLst>
              <a:ext uri="{FF2B5EF4-FFF2-40B4-BE49-F238E27FC236}">
                <a16:creationId xmlns:a16="http://schemas.microsoft.com/office/drawing/2014/main" id="{2E118F5F-F104-4EEF-9FBF-F79E935A778A}"/>
              </a:ext>
            </a:extLst>
          </p:cNvPr>
          <p:cNvSpPr>
            <a:spLocks noChangeArrowheads="1"/>
          </p:cNvSpPr>
          <p:nvPr/>
        </p:nvSpPr>
        <p:spPr bwMode="auto">
          <a:xfrm>
            <a:off x="0" y="2162175"/>
            <a:ext cx="323992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150" sz="11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o-RO" altLang="en-150" sz="1800" b="0" i="0" u="none" strike="noStrike" cap="none" normalizeH="0" baseline="0">
              <a:ln>
                <a:noFill/>
              </a:ln>
              <a:solidFill>
                <a:schemeClr val="tx1"/>
              </a:solidFill>
              <a:effectLst/>
              <a:latin typeface="Arial" panose="020B0604020202020204" pitchFamily="34" charset="0"/>
            </a:endParaRPr>
          </a:p>
        </p:txBody>
      </p:sp>
      <p:sp>
        <p:nvSpPr>
          <p:cNvPr id="4" name="Rectangle 5">
            <a:extLst>
              <a:ext uri="{FF2B5EF4-FFF2-40B4-BE49-F238E27FC236}">
                <a16:creationId xmlns:a16="http://schemas.microsoft.com/office/drawing/2014/main" id="{CDFFA0E6-150F-47C1-9A8B-D8CEF690F767}"/>
              </a:ext>
            </a:extLst>
          </p:cNvPr>
          <p:cNvSpPr>
            <a:spLocks noChangeArrowheads="1"/>
          </p:cNvSpPr>
          <p:nvPr/>
        </p:nvSpPr>
        <p:spPr bwMode="auto">
          <a:xfrm>
            <a:off x="0" y="3867150"/>
            <a:ext cx="323992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150"/>
          </a:p>
        </p:txBody>
      </p:sp>
      <p:graphicFrame>
        <p:nvGraphicFramePr>
          <p:cNvPr id="31" name="Chart 30">
            <a:extLst>
              <a:ext uri="{FF2B5EF4-FFF2-40B4-BE49-F238E27FC236}">
                <a16:creationId xmlns:a16="http://schemas.microsoft.com/office/drawing/2014/main" id="{25FF6916-5C96-4410-8918-8452E540805E}"/>
              </a:ext>
            </a:extLst>
          </p:cNvPr>
          <p:cNvGraphicFramePr/>
          <p:nvPr>
            <p:extLst>
              <p:ext uri="{D42A27DB-BD31-4B8C-83A1-F6EECF244321}">
                <p14:modId xmlns:p14="http://schemas.microsoft.com/office/powerpoint/2010/main" val="3033619810"/>
              </p:ext>
            </p:extLst>
          </p:nvPr>
        </p:nvGraphicFramePr>
        <p:xfrm>
          <a:off x="16199644" y="19145903"/>
          <a:ext cx="6392069" cy="35639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2" name="Chart 31">
            <a:extLst>
              <a:ext uri="{FF2B5EF4-FFF2-40B4-BE49-F238E27FC236}">
                <a16:creationId xmlns:a16="http://schemas.microsoft.com/office/drawing/2014/main" id="{10694B59-E594-47B3-A022-D8EF65461DFA}"/>
              </a:ext>
            </a:extLst>
          </p:cNvPr>
          <p:cNvGraphicFramePr/>
          <p:nvPr>
            <p:extLst>
              <p:ext uri="{D42A27DB-BD31-4B8C-83A1-F6EECF244321}">
                <p14:modId xmlns:p14="http://schemas.microsoft.com/office/powerpoint/2010/main" val="141731561"/>
              </p:ext>
            </p:extLst>
          </p:nvPr>
        </p:nvGraphicFramePr>
        <p:xfrm>
          <a:off x="23122584" y="19292185"/>
          <a:ext cx="6209810" cy="341763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8" name="Chart 27">
            <a:extLst>
              <a:ext uri="{FF2B5EF4-FFF2-40B4-BE49-F238E27FC236}">
                <a16:creationId xmlns:a16="http://schemas.microsoft.com/office/drawing/2014/main" id="{4AC23AA4-0C46-4F3E-9654-81685AA961EC}"/>
              </a:ext>
            </a:extLst>
          </p:cNvPr>
          <p:cNvGraphicFramePr/>
          <p:nvPr>
            <p:extLst>
              <p:ext uri="{D42A27DB-BD31-4B8C-83A1-F6EECF244321}">
                <p14:modId xmlns:p14="http://schemas.microsoft.com/office/powerpoint/2010/main" val="379887840"/>
              </p:ext>
            </p:extLst>
          </p:nvPr>
        </p:nvGraphicFramePr>
        <p:xfrm>
          <a:off x="9657850" y="19100396"/>
          <a:ext cx="5950878" cy="353942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9" name="Chart 28">
            <a:extLst>
              <a:ext uri="{FF2B5EF4-FFF2-40B4-BE49-F238E27FC236}">
                <a16:creationId xmlns:a16="http://schemas.microsoft.com/office/drawing/2014/main" id="{43C4DF26-4B77-4CC9-B7A5-BE73726CB595}"/>
              </a:ext>
            </a:extLst>
          </p:cNvPr>
          <p:cNvGraphicFramePr/>
          <p:nvPr>
            <p:extLst>
              <p:ext uri="{D42A27DB-BD31-4B8C-83A1-F6EECF244321}">
                <p14:modId xmlns:p14="http://schemas.microsoft.com/office/powerpoint/2010/main" val="950330107"/>
              </p:ext>
            </p:extLst>
          </p:nvPr>
        </p:nvGraphicFramePr>
        <p:xfrm>
          <a:off x="2649387" y="23185160"/>
          <a:ext cx="6209809" cy="325993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0" name="Chart 29">
            <a:extLst>
              <a:ext uri="{FF2B5EF4-FFF2-40B4-BE49-F238E27FC236}">
                <a16:creationId xmlns:a16="http://schemas.microsoft.com/office/drawing/2014/main" id="{83D49F83-8AAE-42A5-A095-ACFE4309EAA0}"/>
              </a:ext>
            </a:extLst>
          </p:cNvPr>
          <p:cNvGraphicFramePr/>
          <p:nvPr>
            <p:extLst>
              <p:ext uri="{D42A27DB-BD31-4B8C-83A1-F6EECF244321}">
                <p14:modId xmlns:p14="http://schemas.microsoft.com/office/powerpoint/2010/main" val="563351883"/>
              </p:ext>
            </p:extLst>
          </p:nvPr>
        </p:nvGraphicFramePr>
        <p:xfrm>
          <a:off x="9530784" y="23113961"/>
          <a:ext cx="5950878" cy="3431173"/>
        </p:xfrm>
        <a:graphic>
          <a:graphicData uri="http://schemas.openxmlformats.org/drawingml/2006/chart">
            <c:chart xmlns:c="http://schemas.openxmlformats.org/drawingml/2006/chart" xmlns:r="http://schemas.openxmlformats.org/officeDocument/2006/relationships" r:id="rId9"/>
          </a:graphicData>
        </a:graphic>
      </p:graphicFrame>
      <p:pic>
        <p:nvPicPr>
          <p:cNvPr id="33" name="Picture 32">
            <a:extLst>
              <a:ext uri="{FF2B5EF4-FFF2-40B4-BE49-F238E27FC236}">
                <a16:creationId xmlns:a16="http://schemas.microsoft.com/office/drawing/2014/main" id="{EFBA2FE4-01DB-4D8F-826C-7D0C66A17183}"/>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648240" y="27181632"/>
            <a:ext cx="6209809" cy="4139873"/>
          </a:xfrm>
          <a:prstGeom prst="rect">
            <a:avLst/>
          </a:prstGeom>
          <a:noFill/>
          <a:ln w="6350">
            <a:solidFill>
              <a:sysClr val="windowText" lastClr="000000"/>
            </a:solidFill>
          </a:ln>
        </p:spPr>
      </p:pic>
      <p:pic>
        <p:nvPicPr>
          <p:cNvPr id="34" name="Picture 33">
            <a:extLst>
              <a:ext uri="{FF2B5EF4-FFF2-40B4-BE49-F238E27FC236}">
                <a16:creationId xmlns:a16="http://schemas.microsoft.com/office/drawing/2014/main" id="{8EB2999D-AFFC-4CC1-A358-232ACF242A4E}"/>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271853" y="27099491"/>
            <a:ext cx="6209809" cy="4273572"/>
          </a:xfrm>
          <a:prstGeom prst="rect">
            <a:avLst/>
          </a:prstGeom>
          <a:noFill/>
          <a:ln w="6350">
            <a:solidFill>
              <a:sysClr val="windowText" lastClr="000000"/>
            </a:solidFill>
          </a:ln>
        </p:spPr>
      </p:pic>
      <p:graphicFrame>
        <p:nvGraphicFramePr>
          <p:cNvPr id="35" name="Chart 34">
            <a:extLst>
              <a:ext uri="{FF2B5EF4-FFF2-40B4-BE49-F238E27FC236}">
                <a16:creationId xmlns:a16="http://schemas.microsoft.com/office/drawing/2014/main" id="{9CFCD38D-E045-4574-A782-2B456589E593}"/>
              </a:ext>
            </a:extLst>
          </p:cNvPr>
          <p:cNvGraphicFramePr/>
          <p:nvPr>
            <p:extLst>
              <p:ext uri="{D42A27DB-BD31-4B8C-83A1-F6EECF244321}">
                <p14:modId xmlns:p14="http://schemas.microsoft.com/office/powerpoint/2010/main" val="2807284974"/>
              </p:ext>
            </p:extLst>
          </p:nvPr>
        </p:nvGraphicFramePr>
        <p:xfrm>
          <a:off x="16280316" y="15171732"/>
          <a:ext cx="6392069" cy="3563921"/>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36" name="Chart 35">
            <a:extLst>
              <a:ext uri="{FF2B5EF4-FFF2-40B4-BE49-F238E27FC236}">
                <a16:creationId xmlns:a16="http://schemas.microsoft.com/office/drawing/2014/main" id="{5ECFDFBF-B95B-4762-B649-C96C95ADCDD5}"/>
              </a:ext>
            </a:extLst>
          </p:cNvPr>
          <p:cNvGraphicFramePr/>
          <p:nvPr>
            <p:extLst>
              <p:ext uri="{D42A27DB-BD31-4B8C-83A1-F6EECF244321}">
                <p14:modId xmlns:p14="http://schemas.microsoft.com/office/powerpoint/2010/main" val="1947890527"/>
              </p:ext>
            </p:extLst>
          </p:nvPr>
        </p:nvGraphicFramePr>
        <p:xfrm>
          <a:off x="23122584" y="15117764"/>
          <a:ext cx="6209810" cy="3678182"/>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37" name="Chart 36">
            <a:extLst>
              <a:ext uri="{FF2B5EF4-FFF2-40B4-BE49-F238E27FC236}">
                <a16:creationId xmlns:a16="http://schemas.microsoft.com/office/drawing/2014/main" id="{0D713DF7-8E0E-4D09-8C9D-B3683035C4BA}"/>
              </a:ext>
            </a:extLst>
          </p:cNvPr>
          <p:cNvGraphicFramePr/>
          <p:nvPr>
            <p:extLst>
              <p:ext uri="{D42A27DB-BD31-4B8C-83A1-F6EECF244321}">
                <p14:modId xmlns:p14="http://schemas.microsoft.com/office/powerpoint/2010/main" val="3537844905"/>
              </p:ext>
            </p:extLst>
          </p:nvPr>
        </p:nvGraphicFramePr>
        <p:xfrm>
          <a:off x="16153250" y="23139226"/>
          <a:ext cx="6392069" cy="3431173"/>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38" name="Chart 37">
            <a:extLst>
              <a:ext uri="{FF2B5EF4-FFF2-40B4-BE49-F238E27FC236}">
                <a16:creationId xmlns:a16="http://schemas.microsoft.com/office/drawing/2014/main" id="{1BBEE7EB-1C51-438D-846A-B99BEEDDBB8D}"/>
              </a:ext>
            </a:extLst>
          </p:cNvPr>
          <p:cNvGraphicFramePr/>
          <p:nvPr>
            <p:extLst>
              <p:ext uri="{D42A27DB-BD31-4B8C-83A1-F6EECF244321}">
                <p14:modId xmlns:p14="http://schemas.microsoft.com/office/powerpoint/2010/main" val="2603598001"/>
              </p:ext>
            </p:extLst>
          </p:nvPr>
        </p:nvGraphicFramePr>
        <p:xfrm>
          <a:off x="22905487" y="23136367"/>
          <a:ext cx="6548741" cy="3678181"/>
        </p:xfrm>
        <a:graphic>
          <a:graphicData uri="http://schemas.openxmlformats.org/drawingml/2006/chart">
            <c:chart xmlns:c="http://schemas.openxmlformats.org/drawingml/2006/chart" xmlns:r="http://schemas.openxmlformats.org/officeDocument/2006/relationships" r:id="rId15"/>
          </a:graphicData>
        </a:graphic>
      </p:graphicFrame>
      <p:pic>
        <p:nvPicPr>
          <p:cNvPr id="39" name="Picture 38">
            <a:extLst>
              <a:ext uri="{FF2B5EF4-FFF2-40B4-BE49-F238E27FC236}">
                <a16:creationId xmlns:a16="http://schemas.microsoft.com/office/drawing/2014/main" id="{BE6D0225-121F-4AB9-831E-034938ADBC4C}"/>
              </a:ext>
            </a:extLst>
          </p:cNvPr>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6153250" y="27388449"/>
            <a:ext cx="6462003" cy="4307442"/>
          </a:xfrm>
          <a:prstGeom prst="rect">
            <a:avLst/>
          </a:prstGeom>
          <a:noFill/>
          <a:ln w="6350">
            <a:solidFill>
              <a:schemeClr val="tx1"/>
            </a:solidFill>
          </a:ln>
        </p:spPr>
      </p:pic>
      <p:pic>
        <p:nvPicPr>
          <p:cNvPr id="40" name="Picture 39">
            <a:extLst>
              <a:ext uri="{FF2B5EF4-FFF2-40B4-BE49-F238E27FC236}">
                <a16:creationId xmlns:a16="http://schemas.microsoft.com/office/drawing/2014/main" id="{F4E3524D-6032-4A0F-9FD6-24BC2C9C06E2}"/>
              </a:ext>
            </a:extLst>
          </p:cNvPr>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3051378" y="27606918"/>
            <a:ext cx="6281016" cy="4187344"/>
          </a:xfrm>
          <a:prstGeom prst="rect">
            <a:avLst/>
          </a:prstGeom>
          <a:noFill/>
          <a:ln w="6350">
            <a:solidFill>
              <a:sysClr val="windowText" lastClr="000000"/>
            </a:solidFill>
          </a:ln>
        </p:spPr>
      </p:pic>
      <p:graphicFrame>
        <p:nvGraphicFramePr>
          <p:cNvPr id="6" name="Table 5">
            <a:extLst>
              <a:ext uri="{FF2B5EF4-FFF2-40B4-BE49-F238E27FC236}">
                <a16:creationId xmlns:a16="http://schemas.microsoft.com/office/drawing/2014/main" id="{2D7381FD-00E3-4640-8B26-7F42FB3E5171}"/>
              </a:ext>
            </a:extLst>
          </p:cNvPr>
          <p:cNvGraphicFramePr>
            <a:graphicFrameLocks noGrp="1"/>
          </p:cNvGraphicFramePr>
          <p:nvPr>
            <p:extLst>
              <p:ext uri="{D42A27DB-BD31-4B8C-83A1-F6EECF244321}">
                <p14:modId xmlns:p14="http://schemas.microsoft.com/office/powerpoint/2010/main" val="1948409441"/>
              </p:ext>
            </p:extLst>
          </p:nvPr>
        </p:nvGraphicFramePr>
        <p:xfrm>
          <a:off x="16153251" y="32264428"/>
          <a:ext cx="13300978" cy="6068068"/>
        </p:xfrm>
        <a:graphic>
          <a:graphicData uri="http://schemas.openxmlformats.org/drawingml/2006/table">
            <a:tbl>
              <a:tblPr firstRow="1" firstCol="1" bandRow="1">
                <a:tableStyleId>{5C22544A-7EE6-4342-B048-85BDC9FD1C3A}</a:tableStyleId>
              </a:tblPr>
              <a:tblGrid>
                <a:gridCol w="2755963">
                  <a:extLst>
                    <a:ext uri="{9D8B030D-6E8A-4147-A177-3AD203B41FA5}">
                      <a16:colId xmlns:a16="http://schemas.microsoft.com/office/drawing/2014/main" val="1523754489"/>
                    </a:ext>
                  </a:extLst>
                </a:gridCol>
                <a:gridCol w="1758389">
                  <a:extLst>
                    <a:ext uri="{9D8B030D-6E8A-4147-A177-3AD203B41FA5}">
                      <a16:colId xmlns:a16="http://schemas.microsoft.com/office/drawing/2014/main" val="1286702120"/>
                    </a:ext>
                  </a:extLst>
                </a:gridCol>
                <a:gridCol w="1758389">
                  <a:extLst>
                    <a:ext uri="{9D8B030D-6E8A-4147-A177-3AD203B41FA5}">
                      <a16:colId xmlns:a16="http://schemas.microsoft.com/office/drawing/2014/main" val="1494229404"/>
                    </a:ext>
                  </a:extLst>
                </a:gridCol>
                <a:gridCol w="1636021">
                  <a:extLst>
                    <a:ext uri="{9D8B030D-6E8A-4147-A177-3AD203B41FA5}">
                      <a16:colId xmlns:a16="http://schemas.microsoft.com/office/drawing/2014/main" val="753384011"/>
                    </a:ext>
                  </a:extLst>
                </a:gridCol>
                <a:gridCol w="1625379">
                  <a:extLst>
                    <a:ext uri="{9D8B030D-6E8A-4147-A177-3AD203B41FA5}">
                      <a16:colId xmlns:a16="http://schemas.microsoft.com/office/drawing/2014/main" val="2357574216"/>
                    </a:ext>
                  </a:extLst>
                </a:gridCol>
                <a:gridCol w="1758389">
                  <a:extLst>
                    <a:ext uri="{9D8B030D-6E8A-4147-A177-3AD203B41FA5}">
                      <a16:colId xmlns:a16="http://schemas.microsoft.com/office/drawing/2014/main" val="705273876"/>
                    </a:ext>
                  </a:extLst>
                </a:gridCol>
                <a:gridCol w="2008448">
                  <a:extLst>
                    <a:ext uri="{9D8B030D-6E8A-4147-A177-3AD203B41FA5}">
                      <a16:colId xmlns:a16="http://schemas.microsoft.com/office/drawing/2014/main" val="2640912332"/>
                    </a:ext>
                  </a:extLst>
                </a:gridCol>
              </a:tblGrid>
              <a:tr h="0">
                <a:tc rowSpan="2">
                  <a:txBody>
                    <a:bodyPr/>
                    <a:lstStyle/>
                    <a:p>
                      <a:pPr algn="ctr">
                        <a:lnSpc>
                          <a:spcPct val="107000"/>
                        </a:lnSpc>
                        <a:spcAft>
                          <a:spcPts val="800"/>
                        </a:spcAft>
                      </a:pPr>
                      <a:r>
                        <a:rPr lang="ro-RO" sz="1800" dirty="0">
                          <a:solidFill>
                            <a:schemeClr val="tx1"/>
                          </a:solidFill>
                          <a:effectLst/>
                        </a:rPr>
                        <a:t> </a:t>
                      </a:r>
                      <a:endParaRPr lang="en-150" sz="1800" dirty="0">
                        <a:solidFill>
                          <a:schemeClr val="tx1"/>
                        </a:solidFill>
                        <a:effectLst/>
                      </a:endParaRPr>
                    </a:p>
                    <a:p>
                      <a:pPr algn="ctr">
                        <a:lnSpc>
                          <a:spcPct val="107000"/>
                        </a:lnSpc>
                        <a:spcAft>
                          <a:spcPts val="800"/>
                        </a:spcAft>
                      </a:pPr>
                      <a:r>
                        <a:rPr lang="ro-RO" sz="1800" dirty="0">
                          <a:solidFill>
                            <a:schemeClr val="tx1"/>
                          </a:solidFill>
                          <a:effectLst/>
                        </a:rPr>
                        <a:t>Indices </a:t>
                      </a:r>
                      <a:endParaRPr lang="en-150"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Ear length, </a:t>
                      </a:r>
                      <a:endParaRPr lang="en-150" sz="1800">
                        <a:solidFill>
                          <a:schemeClr val="tx1"/>
                        </a:solidFill>
                        <a:effectLst/>
                      </a:endParaRPr>
                    </a:p>
                    <a:p>
                      <a:pPr algn="ctr">
                        <a:lnSpc>
                          <a:spcPct val="107000"/>
                        </a:lnSpc>
                        <a:spcAft>
                          <a:spcPts val="800"/>
                        </a:spcAft>
                      </a:pPr>
                      <a:r>
                        <a:rPr lang="ro-RO" sz="1800">
                          <a:solidFill>
                            <a:schemeClr val="tx1"/>
                          </a:solidFill>
                          <a:effectLst/>
                        </a:rPr>
                        <a:t>cm</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Ear weight, </a:t>
                      </a:r>
                      <a:endParaRPr lang="en-150" sz="1800">
                        <a:solidFill>
                          <a:schemeClr val="tx1"/>
                        </a:solidFill>
                        <a:effectLst/>
                      </a:endParaRPr>
                    </a:p>
                    <a:p>
                      <a:pPr algn="ctr">
                        <a:lnSpc>
                          <a:spcPct val="107000"/>
                        </a:lnSpc>
                        <a:spcAft>
                          <a:spcPts val="800"/>
                        </a:spcAft>
                      </a:pPr>
                      <a:r>
                        <a:rPr lang="ro-RO" sz="1800">
                          <a:solidFill>
                            <a:schemeClr val="tx1"/>
                          </a:solidFill>
                          <a:effectLst/>
                        </a:rPr>
                        <a:t>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No.grains/ </a:t>
                      </a:r>
                      <a:endParaRPr lang="en-150" sz="1800">
                        <a:solidFill>
                          <a:schemeClr val="tx1"/>
                        </a:solidFill>
                        <a:effectLst/>
                      </a:endParaRPr>
                    </a:p>
                    <a:p>
                      <a:pPr algn="ctr">
                        <a:lnSpc>
                          <a:spcPct val="107000"/>
                        </a:lnSpc>
                        <a:spcAft>
                          <a:spcPts val="800"/>
                        </a:spcAft>
                      </a:pPr>
                      <a:r>
                        <a:rPr lang="ro-RO" sz="1800">
                          <a:solidFill>
                            <a:schemeClr val="tx1"/>
                          </a:solidFill>
                          <a:effectLst/>
                        </a:rPr>
                        <a:t>ear</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Grains </a:t>
                      </a:r>
                      <a:endParaRPr lang="en-150" sz="1800">
                        <a:solidFill>
                          <a:schemeClr val="tx1"/>
                        </a:solidFill>
                        <a:effectLst/>
                      </a:endParaRPr>
                    </a:p>
                    <a:p>
                      <a:pPr algn="ctr">
                        <a:lnSpc>
                          <a:spcPct val="107000"/>
                        </a:lnSpc>
                        <a:spcAft>
                          <a:spcPts val="800"/>
                        </a:spcAft>
                      </a:pPr>
                      <a:r>
                        <a:rPr lang="ro-RO" sz="1800">
                          <a:solidFill>
                            <a:schemeClr val="tx1"/>
                          </a:solidFill>
                          <a:effectLst/>
                        </a:rPr>
                        <a:t>weight,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TGW*, </a:t>
                      </a:r>
                      <a:endParaRPr lang="en-150" sz="1800">
                        <a:solidFill>
                          <a:schemeClr val="tx1"/>
                        </a:solidFill>
                        <a:effectLst/>
                      </a:endParaRPr>
                    </a:p>
                    <a:p>
                      <a:pPr algn="ctr">
                        <a:lnSpc>
                          <a:spcPct val="107000"/>
                        </a:lnSpc>
                        <a:spcAft>
                          <a:spcPts val="800"/>
                        </a:spcAft>
                      </a:pPr>
                      <a:r>
                        <a:rPr lang="ro-RO" sz="1800">
                          <a:solidFill>
                            <a:schemeClr val="tx1"/>
                          </a:solidFill>
                          <a:effectLst/>
                        </a:rPr>
                        <a:t>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Straw </a:t>
                      </a:r>
                      <a:endParaRPr lang="en-150" sz="1800">
                        <a:solidFill>
                          <a:schemeClr val="tx1"/>
                        </a:solidFill>
                        <a:effectLst/>
                      </a:endParaRPr>
                    </a:p>
                    <a:p>
                      <a:pPr algn="ctr">
                        <a:lnSpc>
                          <a:spcPct val="107000"/>
                        </a:lnSpc>
                        <a:spcAft>
                          <a:spcPts val="800"/>
                        </a:spcAft>
                      </a:pPr>
                      <a:r>
                        <a:rPr lang="ro-RO" sz="1800">
                          <a:solidFill>
                            <a:schemeClr val="tx1"/>
                          </a:solidFill>
                          <a:effectLst/>
                        </a:rPr>
                        <a:t>length, cm</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6980372"/>
                  </a:ext>
                </a:extLst>
              </a:tr>
              <a:tr h="0">
                <a:tc vMerge="1">
                  <a:txBody>
                    <a:bodyPr/>
                    <a:lstStyle/>
                    <a:p>
                      <a:endParaRPr lang="en-150"/>
                    </a:p>
                  </a:txBody>
                  <a:tcPr/>
                </a:tc>
                <a:tc gridSpan="6">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endParaRPr>
                    </a:p>
                    <a:p>
                      <a:pPr algn="ctr">
                        <a:lnSpc>
                          <a:spcPct val="107000"/>
                        </a:lnSpc>
                        <a:spcAft>
                          <a:spcPts val="800"/>
                        </a:spcAft>
                      </a:pPr>
                      <a:r>
                        <a:rPr lang="ro-RO" sz="1800">
                          <a:solidFill>
                            <a:schemeClr val="tx1"/>
                          </a:solidFill>
                          <a:effectLst/>
                        </a:rPr>
                        <a:t>Trivale Conv.</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150"/>
                    </a:p>
                  </a:txBody>
                  <a:tcPr/>
                </a:tc>
                <a:tc hMerge="1">
                  <a:txBody>
                    <a:bodyPr/>
                    <a:lstStyle/>
                    <a:p>
                      <a:endParaRPr lang="en-150"/>
                    </a:p>
                  </a:txBody>
                  <a:tcPr/>
                </a:tc>
                <a:tc hMerge="1">
                  <a:txBody>
                    <a:bodyPr/>
                    <a:lstStyle/>
                    <a:p>
                      <a:endParaRPr lang="en-150"/>
                    </a:p>
                  </a:txBody>
                  <a:tcPr/>
                </a:tc>
                <a:tc hMerge="1">
                  <a:txBody>
                    <a:bodyPr/>
                    <a:lstStyle/>
                    <a:p>
                      <a:endParaRPr lang="en-150"/>
                    </a:p>
                  </a:txBody>
                  <a:tcPr/>
                </a:tc>
                <a:tc hMerge="1">
                  <a:txBody>
                    <a:bodyPr/>
                    <a:lstStyle/>
                    <a:p>
                      <a:endParaRPr lang="en-150"/>
                    </a:p>
                  </a:txBody>
                  <a:tcPr/>
                </a:tc>
                <a:extLst>
                  <a:ext uri="{0D108BD9-81ED-4DB2-BD59-A6C34878D82A}">
                    <a16:rowId xmlns:a16="http://schemas.microsoft.com/office/drawing/2014/main" val="1120863160"/>
                  </a:ext>
                </a:extLst>
              </a:tr>
              <a:tr h="0">
                <a:tc>
                  <a:txBody>
                    <a:bodyPr/>
                    <a:lstStyle/>
                    <a:p>
                      <a:pPr algn="ctr">
                        <a:lnSpc>
                          <a:spcPct val="107000"/>
                        </a:lnSpc>
                        <a:spcAft>
                          <a:spcPts val="800"/>
                        </a:spcAft>
                      </a:pPr>
                      <a:r>
                        <a:rPr lang="ro-RO" sz="1800">
                          <a:solidFill>
                            <a:schemeClr val="tx1"/>
                          </a:solidFill>
                          <a:effectLst/>
                        </a:rPr>
                        <a:t>Ear weight,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.709</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9149900"/>
                  </a:ext>
                </a:extLst>
              </a:tr>
              <a:tr h="0">
                <a:tc>
                  <a:txBody>
                    <a:bodyPr/>
                    <a:lstStyle/>
                    <a:p>
                      <a:pPr algn="ctr">
                        <a:lnSpc>
                          <a:spcPct val="107000"/>
                        </a:lnSpc>
                        <a:spcAft>
                          <a:spcPts val="800"/>
                        </a:spcAft>
                      </a:pPr>
                      <a:r>
                        <a:rPr lang="ro-RO" sz="1800">
                          <a:solidFill>
                            <a:schemeClr val="tx1"/>
                          </a:solidFill>
                          <a:effectLst/>
                        </a:rPr>
                        <a:t>No. grains</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.773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.933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0515278"/>
                  </a:ext>
                </a:extLst>
              </a:tr>
              <a:tr h="0">
                <a:tc>
                  <a:txBody>
                    <a:bodyPr/>
                    <a:lstStyle/>
                    <a:p>
                      <a:pPr algn="ctr">
                        <a:lnSpc>
                          <a:spcPct val="107000"/>
                        </a:lnSpc>
                        <a:spcAft>
                          <a:spcPts val="800"/>
                        </a:spcAft>
                      </a:pPr>
                      <a:r>
                        <a:rPr lang="ro-RO" sz="1800">
                          <a:solidFill>
                            <a:schemeClr val="tx1"/>
                          </a:solidFill>
                          <a:effectLst/>
                        </a:rPr>
                        <a:t>Grains weight,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.703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.976</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.934</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5260797"/>
                  </a:ext>
                </a:extLst>
              </a:tr>
              <a:tr h="0">
                <a:tc>
                  <a:txBody>
                    <a:bodyPr/>
                    <a:lstStyle/>
                    <a:p>
                      <a:pPr algn="ctr">
                        <a:lnSpc>
                          <a:spcPct val="107000"/>
                        </a:lnSpc>
                        <a:spcAft>
                          <a:spcPts val="800"/>
                        </a:spcAft>
                      </a:pPr>
                      <a:r>
                        <a:rPr lang="ro-RO" sz="1800">
                          <a:solidFill>
                            <a:schemeClr val="tx1"/>
                          </a:solidFill>
                          <a:effectLst/>
                        </a:rPr>
                        <a:t>TGW,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.394</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.754</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.555</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.803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9448963"/>
                  </a:ext>
                </a:extLst>
              </a:tr>
              <a:tr h="0">
                <a:tc>
                  <a:txBody>
                    <a:bodyPr/>
                    <a:lstStyle/>
                    <a:p>
                      <a:pPr algn="ctr">
                        <a:lnSpc>
                          <a:spcPct val="107000"/>
                        </a:lnSpc>
                        <a:spcAft>
                          <a:spcPts val="800"/>
                        </a:spcAft>
                      </a:pPr>
                      <a:r>
                        <a:rPr lang="ro-RO" sz="1800">
                          <a:solidFill>
                            <a:schemeClr val="tx1"/>
                          </a:solidFill>
                          <a:effectLst/>
                        </a:rPr>
                        <a:t>Straw length, cm</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-.065</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-.048</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.014</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-.062</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-.153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u="sng">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1380720"/>
                  </a:ext>
                </a:extLst>
              </a:tr>
              <a:tr h="0">
                <a:tc>
                  <a:txBody>
                    <a:bodyPr/>
                    <a:lstStyle/>
                    <a:p>
                      <a:pPr algn="ctr">
                        <a:lnSpc>
                          <a:spcPct val="107000"/>
                        </a:lnSpc>
                        <a:spcAft>
                          <a:spcPts val="800"/>
                        </a:spcAft>
                      </a:pPr>
                      <a:r>
                        <a:rPr lang="ro-RO" sz="1800">
                          <a:solidFill>
                            <a:schemeClr val="tx1"/>
                          </a:solidFill>
                          <a:effectLst/>
                        </a:rPr>
                        <a:t>Straw diameter, mm</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.322</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.369</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.387</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-.079</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.254</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-.079</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3293855"/>
                  </a:ext>
                </a:extLst>
              </a:tr>
              <a:tr h="0">
                <a:tc>
                  <a:txBody>
                    <a:bodyPr/>
                    <a:lstStyle/>
                    <a:p>
                      <a:pP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6">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endParaRPr>
                    </a:p>
                    <a:p>
                      <a:pPr algn="ctr">
                        <a:lnSpc>
                          <a:spcPct val="107000"/>
                        </a:lnSpc>
                        <a:spcAft>
                          <a:spcPts val="800"/>
                        </a:spcAft>
                      </a:pPr>
                      <a:r>
                        <a:rPr lang="ro-RO" sz="1800">
                          <a:solidFill>
                            <a:schemeClr val="tx1"/>
                          </a:solidFill>
                          <a:effectLst/>
                        </a:rPr>
                        <a:t>Trivale Eco.</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150"/>
                    </a:p>
                  </a:txBody>
                  <a:tcPr/>
                </a:tc>
                <a:tc hMerge="1">
                  <a:txBody>
                    <a:bodyPr/>
                    <a:lstStyle/>
                    <a:p>
                      <a:endParaRPr lang="en-150"/>
                    </a:p>
                  </a:txBody>
                  <a:tcPr/>
                </a:tc>
                <a:tc hMerge="1">
                  <a:txBody>
                    <a:bodyPr/>
                    <a:lstStyle/>
                    <a:p>
                      <a:endParaRPr lang="en-150"/>
                    </a:p>
                  </a:txBody>
                  <a:tcPr/>
                </a:tc>
                <a:tc hMerge="1">
                  <a:txBody>
                    <a:bodyPr/>
                    <a:lstStyle/>
                    <a:p>
                      <a:endParaRPr lang="en-150"/>
                    </a:p>
                  </a:txBody>
                  <a:tcPr/>
                </a:tc>
                <a:tc hMerge="1">
                  <a:txBody>
                    <a:bodyPr/>
                    <a:lstStyle/>
                    <a:p>
                      <a:endParaRPr lang="en-150"/>
                    </a:p>
                  </a:txBody>
                  <a:tcPr/>
                </a:tc>
                <a:extLst>
                  <a:ext uri="{0D108BD9-81ED-4DB2-BD59-A6C34878D82A}">
                    <a16:rowId xmlns:a16="http://schemas.microsoft.com/office/drawing/2014/main" val="2176552648"/>
                  </a:ext>
                </a:extLst>
              </a:tr>
              <a:tr h="0">
                <a:tc>
                  <a:txBody>
                    <a:bodyPr/>
                    <a:lstStyle/>
                    <a:p>
                      <a:pPr algn="ctr">
                        <a:lnSpc>
                          <a:spcPct val="107000"/>
                        </a:lnSpc>
                        <a:spcAft>
                          <a:spcPts val="800"/>
                        </a:spcAft>
                      </a:pPr>
                      <a:r>
                        <a:rPr lang="ro-RO" sz="1800">
                          <a:solidFill>
                            <a:schemeClr val="tx1"/>
                          </a:solidFill>
                          <a:effectLst/>
                        </a:rPr>
                        <a:t>Ear weight,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.827</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0287499"/>
                  </a:ext>
                </a:extLst>
              </a:tr>
              <a:tr h="0">
                <a:tc>
                  <a:txBody>
                    <a:bodyPr/>
                    <a:lstStyle/>
                    <a:p>
                      <a:pPr algn="ctr">
                        <a:lnSpc>
                          <a:spcPct val="107000"/>
                        </a:lnSpc>
                        <a:spcAft>
                          <a:spcPts val="800"/>
                        </a:spcAft>
                      </a:pPr>
                      <a:r>
                        <a:rPr lang="ro-RO" sz="1800">
                          <a:solidFill>
                            <a:schemeClr val="tx1"/>
                          </a:solidFill>
                          <a:effectLst/>
                        </a:rPr>
                        <a:t>No. grains</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.843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.954</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3550520"/>
                  </a:ext>
                </a:extLst>
              </a:tr>
              <a:tr h="0">
                <a:tc>
                  <a:txBody>
                    <a:bodyPr/>
                    <a:lstStyle/>
                    <a:p>
                      <a:pPr algn="ctr">
                        <a:lnSpc>
                          <a:spcPct val="107000"/>
                        </a:lnSpc>
                        <a:spcAft>
                          <a:spcPts val="800"/>
                        </a:spcAft>
                      </a:pPr>
                      <a:r>
                        <a:rPr lang="ro-RO" sz="1800">
                          <a:solidFill>
                            <a:schemeClr val="tx1"/>
                          </a:solidFill>
                          <a:effectLst/>
                        </a:rPr>
                        <a:t>Grains weight,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.813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.995</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.955</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7129751"/>
                  </a:ext>
                </a:extLst>
              </a:tr>
              <a:tr h="0">
                <a:tc>
                  <a:txBody>
                    <a:bodyPr/>
                    <a:lstStyle/>
                    <a:p>
                      <a:pPr algn="ctr">
                        <a:lnSpc>
                          <a:spcPct val="107000"/>
                        </a:lnSpc>
                        <a:spcAft>
                          <a:spcPts val="800"/>
                        </a:spcAft>
                      </a:pPr>
                      <a:r>
                        <a:rPr lang="ro-RO" sz="1800">
                          <a:solidFill>
                            <a:schemeClr val="tx1"/>
                          </a:solidFill>
                          <a:effectLst/>
                        </a:rPr>
                        <a:t>TGW, g</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.306</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.525</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.287</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.541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9864506"/>
                  </a:ext>
                </a:extLst>
              </a:tr>
              <a:tr h="0">
                <a:tc>
                  <a:txBody>
                    <a:bodyPr/>
                    <a:lstStyle/>
                    <a:p>
                      <a:pPr algn="ctr">
                        <a:lnSpc>
                          <a:spcPct val="107000"/>
                        </a:lnSpc>
                        <a:spcAft>
                          <a:spcPts val="800"/>
                        </a:spcAft>
                      </a:pPr>
                      <a:r>
                        <a:rPr lang="ro-RO" sz="1800">
                          <a:solidFill>
                            <a:schemeClr val="tx1"/>
                          </a:solidFill>
                          <a:effectLst/>
                        </a:rPr>
                        <a:t>Straw length, cm</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.551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.526</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.547</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.523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.203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1</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2939520"/>
                  </a:ext>
                </a:extLst>
              </a:tr>
              <a:tr h="0">
                <a:tc>
                  <a:txBody>
                    <a:bodyPr/>
                    <a:lstStyle/>
                    <a:p>
                      <a:pPr algn="ctr">
                        <a:lnSpc>
                          <a:spcPct val="107000"/>
                        </a:lnSpc>
                        <a:spcAft>
                          <a:spcPts val="800"/>
                        </a:spcAft>
                      </a:pPr>
                      <a:r>
                        <a:rPr lang="ro-RO" sz="1800">
                          <a:solidFill>
                            <a:schemeClr val="tx1"/>
                          </a:solidFill>
                          <a:effectLst/>
                        </a:rPr>
                        <a:t>Straw diameter, mm</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.437</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.490</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.438</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.483</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.365</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o-RO" sz="1800">
                          <a:solidFill>
                            <a:schemeClr val="tx1"/>
                          </a:solidFill>
                          <a:effectLst/>
                        </a:rPr>
                        <a:t>.256</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4387296"/>
                  </a:ext>
                </a:extLst>
              </a:tr>
              <a:tr h="0">
                <a:tc>
                  <a:txBody>
                    <a:bodyPr/>
                    <a:lstStyle/>
                    <a:p>
                      <a:pPr algn="ctr">
                        <a:lnSpc>
                          <a:spcPct val="107000"/>
                        </a:lnSpc>
                        <a:spcAft>
                          <a:spcPts val="800"/>
                        </a:spcAft>
                      </a:pPr>
                      <a:r>
                        <a:rPr lang="ro-RO" sz="1800">
                          <a:solidFill>
                            <a:schemeClr val="tx1"/>
                          </a:solidFill>
                          <a:effectLst/>
                        </a:rPr>
                        <a:t> </a:t>
                      </a:r>
                      <a:endParaRPr lang="en-150" sz="1800">
                        <a:solidFill>
                          <a:schemeClr val="tx1"/>
                        </a:solidFill>
                        <a:effectLst/>
                      </a:endParaRPr>
                    </a:p>
                    <a:p>
                      <a:pPr algn="ctr">
                        <a:lnSpc>
                          <a:spcPct val="107000"/>
                        </a:lnSpc>
                        <a:spcAft>
                          <a:spcPts val="800"/>
                        </a:spcAft>
                      </a:pPr>
                      <a:r>
                        <a:rPr lang="ro-RO" sz="1800">
                          <a:solidFill>
                            <a:schemeClr val="tx1"/>
                          </a:solidFill>
                          <a:effectLst/>
                        </a:rPr>
                        <a:t>LSD</a:t>
                      </a:r>
                      <a:endParaRPr lang="en-150"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6">
                  <a:txBody>
                    <a:bodyPr/>
                    <a:lstStyle/>
                    <a:p>
                      <a:pPr algn="ctr">
                        <a:lnSpc>
                          <a:spcPct val="107000"/>
                        </a:lnSpc>
                        <a:spcAft>
                          <a:spcPts val="800"/>
                        </a:spcAft>
                      </a:pPr>
                      <a:r>
                        <a:rPr lang="ro-RO" sz="1800" dirty="0">
                          <a:solidFill>
                            <a:schemeClr val="tx1"/>
                          </a:solidFill>
                          <a:effectLst/>
                        </a:rPr>
                        <a:t> </a:t>
                      </a:r>
                      <a:endParaRPr lang="en-150" sz="1800" dirty="0">
                        <a:solidFill>
                          <a:schemeClr val="tx1"/>
                        </a:solidFill>
                        <a:effectLst/>
                      </a:endParaRPr>
                    </a:p>
                    <a:p>
                      <a:pPr algn="ctr">
                        <a:lnSpc>
                          <a:spcPct val="107000"/>
                        </a:lnSpc>
                        <a:spcAft>
                          <a:spcPts val="800"/>
                        </a:spcAft>
                      </a:pPr>
                      <a:r>
                        <a:rPr lang="ro-RO" sz="1800" dirty="0">
                          <a:solidFill>
                            <a:schemeClr val="tx1"/>
                          </a:solidFill>
                          <a:effectLst/>
                        </a:rPr>
                        <a:t>(5%)- (0.195)          (1%)-  (0.254)         ( 0.1%)- (0,32)</a:t>
                      </a:r>
                      <a:endParaRPr lang="en-150"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150"/>
                    </a:p>
                  </a:txBody>
                  <a:tcPr/>
                </a:tc>
                <a:tc hMerge="1">
                  <a:txBody>
                    <a:bodyPr/>
                    <a:lstStyle/>
                    <a:p>
                      <a:endParaRPr lang="en-150"/>
                    </a:p>
                  </a:txBody>
                  <a:tcPr/>
                </a:tc>
                <a:tc hMerge="1">
                  <a:txBody>
                    <a:bodyPr/>
                    <a:lstStyle/>
                    <a:p>
                      <a:endParaRPr lang="en-150"/>
                    </a:p>
                  </a:txBody>
                  <a:tcPr/>
                </a:tc>
                <a:tc hMerge="1">
                  <a:txBody>
                    <a:bodyPr/>
                    <a:lstStyle/>
                    <a:p>
                      <a:endParaRPr lang="en-150"/>
                    </a:p>
                  </a:txBody>
                  <a:tcPr/>
                </a:tc>
                <a:tc hMerge="1">
                  <a:txBody>
                    <a:bodyPr/>
                    <a:lstStyle/>
                    <a:p>
                      <a:endParaRPr lang="en-150"/>
                    </a:p>
                  </a:txBody>
                  <a:tcPr/>
                </a:tc>
                <a:extLst>
                  <a:ext uri="{0D108BD9-81ED-4DB2-BD59-A6C34878D82A}">
                    <a16:rowId xmlns:a16="http://schemas.microsoft.com/office/drawing/2014/main" val="2693302610"/>
                  </a:ext>
                </a:extLst>
              </a:tr>
            </a:tbl>
          </a:graphicData>
        </a:graphic>
      </p:graphicFrame>
      <p:sp>
        <p:nvSpPr>
          <p:cNvPr id="41" name="TextBox 40">
            <a:extLst>
              <a:ext uri="{FF2B5EF4-FFF2-40B4-BE49-F238E27FC236}">
                <a16:creationId xmlns:a16="http://schemas.microsoft.com/office/drawing/2014/main" id="{5F1D0302-5264-4CC9-B375-0C53285FC30F}"/>
              </a:ext>
            </a:extLst>
          </p:cNvPr>
          <p:cNvSpPr txBox="1"/>
          <p:nvPr/>
        </p:nvSpPr>
        <p:spPr>
          <a:xfrm>
            <a:off x="1986997" y="35553112"/>
            <a:ext cx="13589766" cy="2893100"/>
          </a:xfrm>
          <a:prstGeom prst="rect">
            <a:avLst/>
          </a:prstGeom>
          <a:noFill/>
        </p:spPr>
        <p:txBody>
          <a:bodyPr wrap="square">
            <a:spAutoFit/>
          </a:bodyPr>
          <a:lstStyle/>
          <a:p>
            <a:pPr algn="just"/>
            <a:r>
              <a:rPr lang="ro-RO" sz="3200" b="1" dirty="0">
                <a:effectLst/>
                <a:latin typeface="Times New Roman" panose="02020603050405020304" pitchFamily="18" charset="0"/>
                <a:ea typeface="Calibri" panose="020F0502020204030204" pitchFamily="34" charset="0"/>
              </a:rPr>
              <a:t>References</a:t>
            </a:r>
            <a:r>
              <a:rPr lang="ro-RO" sz="3200" dirty="0">
                <a:effectLst/>
                <a:latin typeface="Times New Roman" panose="02020603050405020304" pitchFamily="18" charset="0"/>
                <a:ea typeface="Calibri" panose="020F0502020204030204" pitchFamily="34" charset="0"/>
              </a:rPr>
              <a:t>. Hannell, U., L-Baeckstrom, G., Svensson, G., 2004. Quality studies on wheat grown in different cropping systems: a holistic perspective. Acta Agriculurae Scandinavica, Section B, Soil and Plant Science, Scandinavian U niversity Press, Norway.</a:t>
            </a:r>
          </a:p>
          <a:p>
            <a:pPr algn="just"/>
            <a:r>
              <a:rPr lang="ro-RO" sz="1800" dirty="0">
                <a:effectLst/>
                <a:latin typeface="Times New Roman" panose="02020603050405020304" pitchFamily="18" charset="0"/>
                <a:ea typeface="Calibri" panose="020F0502020204030204" pitchFamily="34" charset="0"/>
              </a:rPr>
              <a:t>Murphy, K.M., Campbell, K.G., Lyon, S.R., Jones, S.S., 2007. Evidence of varietal adaptation to organic farming systems. Field Crops Research, Elsevier, Amsterdam, HollandTilman, D., Cassman, K.G., Matson, P.A., Naylor, R., Polasky, S., 2002. Agricultural sustainability and intensive production practices. Nature, New York, USA.</a:t>
            </a:r>
            <a:endParaRPr lang="en-150" sz="3200" dirty="0"/>
          </a:p>
        </p:txBody>
      </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963</TotalTime>
  <Words>1015</Words>
  <Application>Microsoft Office PowerPoint</Application>
  <PresentationFormat>Custom</PresentationFormat>
  <Paragraphs>179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149</cp:revision>
  <cp:lastPrinted>2020-03-30T08:43:16Z</cp:lastPrinted>
  <dcterms:created xsi:type="dcterms:W3CDTF">2015-08-26T05:25:30Z</dcterms:created>
  <dcterms:modified xsi:type="dcterms:W3CDTF">2025-05-05T10:09:21Z</dcterms:modified>
</cp:coreProperties>
</file>