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30267275" cy="42794238"/>
  <p:notesSz cx="6858000" cy="9144000"/>
  <p:defaultTextStyle>
    <a:defPPr>
      <a:defRPr lang="en-US"/>
    </a:defPPr>
    <a:lvl1pPr marL="0" algn="l" defTabSz="2741005" rtl="0" eaLnBrk="1" latinLnBrk="0" hangingPunct="1">
      <a:defRPr sz="5400" kern="1200">
        <a:solidFill>
          <a:schemeClr val="tx1"/>
        </a:solidFill>
        <a:latin typeface="+mn-lt"/>
        <a:ea typeface="+mn-ea"/>
        <a:cs typeface="+mn-cs"/>
      </a:defRPr>
    </a:lvl1pPr>
    <a:lvl2pPr marL="1370503" algn="l" defTabSz="2741005" rtl="0" eaLnBrk="1" latinLnBrk="0" hangingPunct="1">
      <a:defRPr sz="5400" kern="1200">
        <a:solidFill>
          <a:schemeClr val="tx1"/>
        </a:solidFill>
        <a:latin typeface="+mn-lt"/>
        <a:ea typeface="+mn-ea"/>
        <a:cs typeface="+mn-cs"/>
      </a:defRPr>
    </a:lvl2pPr>
    <a:lvl3pPr marL="2741005" algn="l" defTabSz="2741005" rtl="0" eaLnBrk="1" latinLnBrk="0" hangingPunct="1">
      <a:defRPr sz="5400" kern="1200">
        <a:solidFill>
          <a:schemeClr val="tx1"/>
        </a:solidFill>
        <a:latin typeface="+mn-lt"/>
        <a:ea typeface="+mn-ea"/>
        <a:cs typeface="+mn-cs"/>
      </a:defRPr>
    </a:lvl3pPr>
    <a:lvl4pPr marL="4111508" algn="l" defTabSz="2741005" rtl="0" eaLnBrk="1" latinLnBrk="0" hangingPunct="1">
      <a:defRPr sz="5400" kern="1200">
        <a:solidFill>
          <a:schemeClr val="tx1"/>
        </a:solidFill>
        <a:latin typeface="+mn-lt"/>
        <a:ea typeface="+mn-ea"/>
        <a:cs typeface="+mn-cs"/>
      </a:defRPr>
    </a:lvl4pPr>
    <a:lvl5pPr marL="5482011" algn="l" defTabSz="2741005" rtl="0" eaLnBrk="1" latinLnBrk="0" hangingPunct="1">
      <a:defRPr sz="5400" kern="1200">
        <a:solidFill>
          <a:schemeClr val="tx1"/>
        </a:solidFill>
        <a:latin typeface="+mn-lt"/>
        <a:ea typeface="+mn-ea"/>
        <a:cs typeface="+mn-cs"/>
      </a:defRPr>
    </a:lvl5pPr>
    <a:lvl6pPr marL="6852514" algn="l" defTabSz="2741005" rtl="0" eaLnBrk="1" latinLnBrk="0" hangingPunct="1">
      <a:defRPr sz="5400" kern="1200">
        <a:solidFill>
          <a:schemeClr val="tx1"/>
        </a:solidFill>
        <a:latin typeface="+mn-lt"/>
        <a:ea typeface="+mn-ea"/>
        <a:cs typeface="+mn-cs"/>
      </a:defRPr>
    </a:lvl6pPr>
    <a:lvl7pPr marL="8223016" algn="l" defTabSz="2741005" rtl="0" eaLnBrk="1" latinLnBrk="0" hangingPunct="1">
      <a:defRPr sz="5400" kern="1200">
        <a:solidFill>
          <a:schemeClr val="tx1"/>
        </a:solidFill>
        <a:latin typeface="+mn-lt"/>
        <a:ea typeface="+mn-ea"/>
        <a:cs typeface="+mn-cs"/>
      </a:defRPr>
    </a:lvl7pPr>
    <a:lvl8pPr marL="9593519" algn="l" defTabSz="2741005" rtl="0" eaLnBrk="1" latinLnBrk="0" hangingPunct="1">
      <a:defRPr sz="5400" kern="1200">
        <a:solidFill>
          <a:schemeClr val="tx1"/>
        </a:solidFill>
        <a:latin typeface="+mn-lt"/>
        <a:ea typeface="+mn-ea"/>
        <a:cs typeface="+mn-cs"/>
      </a:defRPr>
    </a:lvl8pPr>
    <a:lvl9pPr marL="10964022" algn="l" defTabSz="2741005" rtl="0" eaLnBrk="1" latinLnBrk="0" hangingPunct="1">
      <a:defRPr sz="54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3479">
          <p15:clr>
            <a:srgbClr val="A4A3A4"/>
          </p15:clr>
        </p15:guide>
        <p15:guide id="2" pos="953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B594C"/>
    <a:srgbClr val="156B13"/>
    <a:srgbClr val="0066FF"/>
    <a:srgbClr val="0060EE"/>
    <a:srgbClr val="217BFF"/>
    <a:srgbClr val="5E9EFF"/>
    <a:srgbClr val="588824"/>
    <a:srgbClr val="AC770C"/>
    <a:srgbClr val="563B06"/>
    <a:srgbClr val="F4C5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987" autoAdjust="0"/>
    <p:restoredTop sz="99296" autoAdjust="0"/>
  </p:normalViewPr>
  <p:slideViewPr>
    <p:cSldViewPr snapToGrid="0">
      <p:cViewPr varScale="1">
        <p:scale>
          <a:sx n="18" d="100"/>
          <a:sy n="18" d="100"/>
        </p:scale>
        <p:origin x="3738" y="174"/>
      </p:cViewPr>
      <p:guideLst>
        <p:guide orient="horz" pos="13479"/>
        <p:guide pos="9531"/>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oleObject" Target="file:///C:\Documents%20and%20Settings\user\Desktop\ICAR%20Corect\Media%20Spad%203%20soiuri%20Acta%202025.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C:\Documents%20and%20Settings\user\Desktop\ICAR%20Corect\Media%20Spad%203%20soiuri%20Acta%202025.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C:\Documents%20and%20Settings\user\Desktop\ICAR%20Corect\Media%20Spad%203%20soiuri%20Acta%202025.xlsx" TargetMode="Externa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layout>
        <c:manualLayout>
          <c:xMode val="edge"/>
          <c:yMode val="edge"/>
          <c:x val="2.5694946542030493E-2"/>
          <c:y val="0.9056799487840258"/>
        </c:manualLayout>
      </c:layout>
      <c:overlay val="0"/>
    </c:title>
    <c:autoTitleDeleted val="0"/>
    <c:view3D>
      <c:rotX val="15"/>
      <c:rotY val="20"/>
      <c:rAngAx val="1"/>
    </c:view3D>
    <c:floor>
      <c:thickness val="0"/>
    </c:floor>
    <c:sideWall>
      <c:thickness val="0"/>
    </c:sideWall>
    <c:backWall>
      <c:thickness val="0"/>
    </c:backWall>
    <c:plotArea>
      <c:layout>
        <c:manualLayout>
          <c:layoutTarget val="inner"/>
          <c:xMode val="edge"/>
          <c:yMode val="edge"/>
          <c:x val="7.0732066979356994E-2"/>
          <c:y val="6.1244143291747356E-2"/>
          <c:w val="0.90591249523203687"/>
          <c:h val="0.7800850532741046"/>
        </c:manualLayout>
      </c:layout>
      <c:bar3DChart>
        <c:barDir val="col"/>
        <c:grouping val="clustered"/>
        <c:varyColors val="0"/>
        <c:ser>
          <c:idx val="0"/>
          <c:order val="0"/>
          <c:tx>
            <c:strRef>
              <c:f>Sheet1!$E$1</c:f>
              <c:strCache>
                <c:ptCount val="1"/>
                <c:pt idx="0">
                  <c:v>MEDIA/SPAD</c:v>
                </c:pt>
              </c:strCache>
            </c:strRef>
          </c:tx>
          <c:invertIfNegative val="0"/>
          <c:dLbls>
            <c:dLbl>
              <c:idx val="0"/>
              <c:layout/>
              <c:tx>
                <c:rich>
                  <a:bodyPr/>
                  <a:lstStyle/>
                  <a:p>
                    <a:r>
                      <a:rPr lang="en-US" sz="2000" b="1" dirty="0">
                        <a:latin typeface="Arial" pitchFamily="34" charset="0"/>
                        <a:cs typeface="Arial" pitchFamily="34" charset="0"/>
                      </a:rPr>
                      <a:t>44.59</a:t>
                    </a:r>
                  </a:p>
                </c:rich>
              </c:tx>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0-8627-4C8D-B63B-9A8D098FAD4F}"/>
                </c:ext>
              </c:extLst>
            </c:dLbl>
            <c:dLbl>
              <c:idx val="1"/>
              <c:layout/>
              <c:tx>
                <c:rich>
                  <a:bodyPr/>
                  <a:lstStyle/>
                  <a:p>
                    <a:r>
                      <a:rPr lang="en-US" sz="2000" b="1" baseline="0" dirty="0">
                        <a:solidFill>
                          <a:schemeClr val="accent1">
                            <a:lumMod val="75000"/>
                          </a:schemeClr>
                        </a:solidFill>
                        <a:latin typeface="Arial" pitchFamily="34" charset="0"/>
                        <a:cs typeface="Arial" pitchFamily="34" charset="0"/>
                      </a:rPr>
                      <a:t>52.43</a:t>
                    </a:r>
                  </a:p>
                </c:rich>
              </c:tx>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1-8627-4C8D-B63B-9A8D098FAD4F}"/>
                </c:ext>
              </c:extLst>
            </c:dLbl>
            <c:dLbl>
              <c:idx val="2"/>
              <c:layout/>
              <c:tx>
                <c:rich>
                  <a:bodyPr/>
                  <a:lstStyle/>
                  <a:p>
                    <a:r>
                      <a:rPr lang="en-US" sz="2000" b="1" dirty="0">
                        <a:latin typeface="Arial" pitchFamily="34" charset="0"/>
                        <a:cs typeface="Arial" pitchFamily="34" charset="0"/>
                      </a:rPr>
                      <a:t>38.73</a:t>
                    </a:r>
                  </a:p>
                </c:rich>
              </c:tx>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2-8627-4C8D-B63B-9A8D098FAD4F}"/>
                </c:ext>
              </c:extLst>
            </c:dLbl>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Sheet1!$D$2:$D$4</c:f>
              <c:strCache>
                <c:ptCount val="3"/>
                <c:pt idx="0">
                  <c:v>ASINARIA</c:v>
                </c:pt>
                <c:pt idx="1">
                  <c:v>DARILENA</c:v>
                </c:pt>
                <c:pt idx="2">
                  <c:v>FORESTA</c:v>
                </c:pt>
              </c:strCache>
            </c:strRef>
          </c:cat>
          <c:val>
            <c:numRef>
              <c:f>Sheet1!$E$2:$E$4</c:f>
              <c:numCache>
                <c:formatCode>0.00</c:formatCode>
                <c:ptCount val="3"/>
                <c:pt idx="0">
                  <c:v>44.585714285714275</c:v>
                </c:pt>
                <c:pt idx="1">
                  <c:v>52.428571428571495</c:v>
                </c:pt>
                <c:pt idx="2">
                  <c:v>38.728571428571513</c:v>
                </c:pt>
              </c:numCache>
            </c:numRef>
          </c:val>
          <c:extLst>
            <c:ext xmlns:c16="http://schemas.microsoft.com/office/drawing/2014/chart" uri="{C3380CC4-5D6E-409C-BE32-E72D297353CC}">
              <c16:uniqueId val="{00000003-8627-4C8D-B63B-9A8D098FAD4F}"/>
            </c:ext>
          </c:extLst>
        </c:ser>
        <c:dLbls>
          <c:showLegendKey val="0"/>
          <c:showVal val="1"/>
          <c:showCatName val="0"/>
          <c:showSerName val="0"/>
          <c:showPercent val="0"/>
          <c:showBubbleSize val="0"/>
        </c:dLbls>
        <c:gapWidth val="150"/>
        <c:shape val="cone"/>
        <c:axId val="32658560"/>
        <c:axId val="32660096"/>
        <c:axId val="0"/>
      </c:bar3DChart>
      <c:catAx>
        <c:axId val="32658560"/>
        <c:scaling>
          <c:orientation val="minMax"/>
        </c:scaling>
        <c:delete val="0"/>
        <c:axPos val="b"/>
        <c:numFmt formatCode="General" sourceLinked="0"/>
        <c:majorTickMark val="out"/>
        <c:minorTickMark val="none"/>
        <c:tickLblPos val="nextTo"/>
        <c:txPr>
          <a:bodyPr/>
          <a:lstStyle/>
          <a:p>
            <a:pPr>
              <a:defRPr sz="2000" baseline="0">
                <a:latin typeface="Arial" pitchFamily="34" charset="0"/>
              </a:defRPr>
            </a:pPr>
            <a:endParaRPr lang="en-US"/>
          </a:p>
        </c:txPr>
        <c:crossAx val="32660096"/>
        <c:crosses val="autoZero"/>
        <c:auto val="1"/>
        <c:lblAlgn val="ctr"/>
        <c:lblOffset val="100"/>
        <c:noMultiLvlLbl val="0"/>
      </c:catAx>
      <c:valAx>
        <c:axId val="32660096"/>
        <c:scaling>
          <c:orientation val="minMax"/>
        </c:scaling>
        <c:delete val="0"/>
        <c:axPos val="l"/>
        <c:majorGridlines/>
        <c:numFmt formatCode="0.00" sourceLinked="1"/>
        <c:majorTickMark val="out"/>
        <c:minorTickMark val="none"/>
        <c:tickLblPos val="nextTo"/>
        <c:crossAx val="32658560"/>
        <c:crosses val="autoZero"/>
        <c:crossBetween val="between"/>
      </c:valAx>
    </c:plotArea>
    <c:plotVisOnly val="1"/>
    <c:dispBlanksAs val="gap"/>
    <c:showDLblsOverMax val="0"/>
  </c:chart>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15"/>
      <c:rotY val="20"/>
      <c:rAngAx val="1"/>
    </c:view3D>
    <c:floor>
      <c:thickness val="0"/>
    </c:floor>
    <c:sideWall>
      <c:thickness val="0"/>
    </c:sideWall>
    <c:backWall>
      <c:thickness val="0"/>
    </c:backWall>
    <c:plotArea>
      <c:layout>
        <c:manualLayout>
          <c:layoutTarget val="inner"/>
          <c:xMode val="edge"/>
          <c:yMode val="edge"/>
          <c:x val="3.7571369476173594E-2"/>
          <c:y val="2.0101608639354434E-2"/>
          <c:w val="0.92600510268739999"/>
          <c:h val="0.8077034054397656"/>
        </c:manualLayout>
      </c:layout>
      <c:bar3DChart>
        <c:barDir val="col"/>
        <c:grouping val="clustered"/>
        <c:varyColors val="0"/>
        <c:ser>
          <c:idx val="0"/>
          <c:order val="0"/>
          <c:tx>
            <c:strRef>
              <c:f>Sheet2!$E$1</c:f>
              <c:strCache>
                <c:ptCount val="1"/>
                <c:pt idx="0">
                  <c:v>Media /SPAD</c:v>
                </c:pt>
              </c:strCache>
            </c:strRef>
          </c:tx>
          <c:invertIfNegative val="0"/>
          <c:dLbls>
            <c:dLbl>
              <c:idx val="0"/>
              <c:layout/>
              <c:tx>
                <c:rich>
                  <a:bodyPr/>
                  <a:lstStyle/>
                  <a:p>
                    <a:r>
                      <a:rPr lang="en-US" b="1"/>
                      <a:t>38.64</a:t>
                    </a:r>
                  </a:p>
                </c:rich>
              </c:tx>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0-2CD1-4C06-A6AE-7668BFF9241B}"/>
                </c:ext>
              </c:extLst>
            </c:dLbl>
            <c:dLbl>
              <c:idx val="1"/>
              <c:layout/>
              <c:tx>
                <c:rich>
                  <a:bodyPr/>
                  <a:lstStyle/>
                  <a:p>
                    <a:r>
                      <a:rPr lang="en-US" b="1" baseline="0">
                        <a:solidFill>
                          <a:schemeClr val="accent1">
                            <a:lumMod val="75000"/>
                          </a:schemeClr>
                        </a:solidFill>
                      </a:rPr>
                      <a:t>51.06</a:t>
                    </a:r>
                  </a:p>
                </c:rich>
              </c:tx>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1-2CD1-4C06-A6AE-7668BFF9241B}"/>
                </c:ext>
              </c:extLst>
            </c:dLbl>
            <c:dLbl>
              <c:idx val="2"/>
              <c:layout/>
              <c:tx>
                <c:rich>
                  <a:bodyPr/>
                  <a:lstStyle/>
                  <a:p>
                    <a:r>
                      <a:rPr lang="en-US" b="1"/>
                      <a:t>34.44</a:t>
                    </a:r>
                  </a:p>
                </c:rich>
              </c:tx>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2-2CD1-4C06-A6AE-7668BFF9241B}"/>
                </c:ext>
              </c:extLst>
            </c:dLbl>
            <c:spPr>
              <a:noFill/>
              <a:ln>
                <a:noFill/>
              </a:ln>
              <a:effectLst/>
            </c:spPr>
            <c:txPr>
              <a:bodyPr/>
              <a:lstStyle/>
              <a:p>
                <a:pPr algn="ctr">
                  <a:defRPr lang="en-US" sz="2000" b="0" i="0" u="none" strike="noStrike" kern="1200" baseline="0">
                    <a:solidFill>
                      <a:prstClr val="black"/>
                    </a:solidFill>
                    <a:latin typeface="Arial" pitchFamily="34" charset="0"/>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Sheet2!$D$2:$D$4</c:f>
              <c:strCache>
                <c:ptCount val="3"/>
                <c:pt idx="0">
                  <c:v>ASINARIA</c:v>
                </c:pt>
                <c:pt idx="1">
                  <c:v>DARILENA</c:v>
                </c:pt>
                <c:pt idx="2">
                  <c:v>FORESTA</c:v>
                </c:pt>
              </c:strCache>
            </c:strRef>
          </c:cat>
          <c:val>
            <c:numRef>
              <c:f>Sheet2!$E$2:$E$4</c:f>
              <c:numCache>
                <c:formatCode>General</c:formatCode>
                <c:ptCount val="3"/>
                <c:pt idx="0">
                  <c:v>38.64</c:v>
                </c:pt>
                <c:pt idx="1">
                  <c:v>51.06</c:v>
                </c:pt>
                <c:pt idx="2">
                  <c:v>34.44</c:v>
                </c:pt>
              </c:numCache>
            </c:numRef>
          </c:val>
          <c:extLst>
            <c:ext xmlns:c16="http://schemas.microsoft.com/office/drawing/2014/chart" uri="{C3380CC4-5D6E-409C-BE32-E72D297353CC}">
              <c16:uniqueId val="{00000003-2CD1-4C06-A6AE-7668BFF9241B}"/>
            </c:ext>
          </c:extLst>
        </c:ser>
        <c:dLbls>
          <c:showLegendKey val="0"/>
          <c:showVal val="1"/>
          <c:showCatName val="0"/>
          <c:showSerName val="0"/>
          <c:showPercent val="0"/>
          <c:showBubbleSize val="0"/>
        </c:dLbls>
        <c:gapWidth val="150"/>
        <c:shape val="cone"/>
        <c:axId val="77237632"/>
        <c:axId val="77243520"/>
        <c:axId val="0"/>
      </c:bar3DChart>
      <c:catAx>
        <c:axId val="77237632"/>
        <c:scaling>
          <c:orientation val="minMax"/>
        </c:scaling>
        <c:delete val="0"/>
        <c:axPos val="b"/>
        <c:numFmt formatCode="General" sourceLinked="0"/>
        <c:majorTickMark val="out"/>
        <c:minorTickMark val="none"/>
        <c:tickLblPos val="nextTo"/>
        <c:txPr>
          <a:bodyPr/>
          <a:lstStyle/>
          <a:p>
            <a:pPr>
              <a:defRPr sz="2000" baseline="0">
                <a:latin typeface="Arial" pitchFamily="34" charset="0"/>
              </a:defRPr>
            </a:pPr>
            <a:endParaRPr lang="en-US"/>
          </a:p>
        </c:txPr>
        <c:crossAx val="77243520"/>
        <c:crosses val="autoZero"/>
        <c:auto val="1"/>
        <c:lblAlgn val="ctr"/>
        <c:lblOffset val="100"/>
        <c:noMultiLvlLbl val="0"/>
      </c:catAx>
      <c:valAx>
        <c:axId val="77243520"/>
        <c:scaling>
          <c:orientation val="minMax"/>
        </c:scaling>
        <c:delete val="0"/>
        <c:axPos val="l"/>
        <c:majorGridlines/>
        <c:numFmt formatCode="General" sourceLinked="1"/>
        <c:majorTickMark val="out"/>
        <c:minorTickMark val="none"/>
        <c:tickLblPos val="nextTo"/>
        <c:crossAx val="77237632"/>
        <c:crosses val="autoZero"/>
        <c:crossBetween val="between"/>
      </c:valAx>
    </c:plotArea>
    <c:legend>
      <c:legendPos val="r"/>
      <c:legendEntry>
        <c:idx val="0"/>
        <c:txPr>
          <a:bodyPr/>
          <a:lstStyle/>
          <a:p>
            <a:pPr>
              <a:defRPr sz="2000">
                <a:latin typeface="Arial" pitchFamily="34" charset="0"/>
                <a:cs typeface="Arial" pitchFamily="34" charset="0"/>
              </a:defRPr>
            </a:pPr>
            <a:endParaRPr lang="en-US"/>
          </a:p>
        </c:txPr>
      </c:legendEntry>
      <c:layout>
        <c:manualLayout>
          <c:xMode val="edge"/>
          <c:yMode val="edge"/>
          <c:x val="1.7056102692417963E-2"/>
          <c:y val="0.90266681946802063"/>
          <c:w val="0.2855078389450178"/>
          <c:h val="8.8317003329582727E-2"/>
        </c:manualLayout>
      </c:layout>
      <c:overlay val="0"/>
    </c:legend>
    <c:plotVisOnly val="1"/>
    <c:dispBlanksAs val="gap"/>
    <c:showDLblsOverMax val="0"/>
  </c:chart>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15"/>
      <c:rotY val="20"/>
      <c:rAngAx val="1"/>
    </c:view3D>
    <c:floor>
      <c:thickness val="0"/>
    </c:floor>
    <c:sideWall>
      <c:thickness val="0"/>
    </c:sideWall>
    <c:backWall>
      <c:thickness val="0"/>
    </c:backWall>
    <c:plotArea>
      <c:layout>
        <c:manualLayout>
          <c:layoutTarget val="inner"/>
          <c:xMode val="edge"/>
          <c:yMode val="edge"/>
          <c:x val="0.12624432551569395"/>
          <c:y val="0.11759487079696972"/>
          <c:w val="0.83733214209734508"/>
          <c:h val="0.71021018133880132"/>
        </c:manualLayout>
      </c:layout>
      <c:bar3DChart>
        <c:barDir val="col"/>
        <c:grouping val="clustered"/>
        <c:varyColors val="0"/>
        <c:ser>
          <c:idx val="0"/>
          <c:order val="0"/>
          <c:tx>
            <c:strRef>
              <c:f>Sheet2!$H$1</c:f>
              <c:strCache>
                <c:ptCount val="1"/>
                <c:pt idx="0">
                  <c:v>Media /SPAD</c:v>
                </c:pt>
              </c:strCache>
            </c:strRef>
          </c:tx>
          <c:invertIfNegative val="0"/>
          <c:dLbls>
            <c:dLbl>
              <c:idx val="0"/>
              <c:layout/>
              <c:tx>
                <c:rich>
                  <a:bodyPr/>
                  <a:lstStyle/>
                  <a:p>
                    <a:pPr>
                      <a:defRPr sz="2000" baseline="0">
                        <a:latin typeface="Arial" pitchFamily="34" charset="0"/>
                      </a:defRPr>
                    </a:pPr>
                    <a:r>
                      <a:rPr lang="en-US" b="1" dirty="0"/>
                      <a:t>37.26</a:t>
                    </a:r>
                  </a:p>
                </c:rich>
              </c:tx>
              <c:spP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0-23B2-4880-A59D-DC9E47C31374}"/>
                </c:ext>
              </c:extLst>
            </c:dLbl>
            <c:dLbl>
              <c:idx val="1"/>
              <c:layout/>
              <c:tx>
                <c:rich>
                  <a:bodyPr/>
                  <a:lstStyle/>
                  <a:p>
                    <a:pPr algn="ctr">
                      <a:defRPr lang="en-US" sz="2000" b="0" i="0" u="none" strike="noStrike" kern="1200" baseline="0">
                        <a:solidFill>
                          <a:srgbClr val="5E9EFF"/>
                        </a:solidFill>
                        <a:latin typeface="Arial" pitchFamily="34" charset="0"/>
                        <a:ea typeface="+mn-ea"/>
                        <a:cs typeface="+mn-cs"/>
                      </a:defRPr>
                    </a:pPr>
                    <a:r>
                      <a:rPr lang="en-US" b="1" baseline="0">
                        <a:solidFill>
                          <a:schemeClr val="accent1">
                            <a:lumMod val="75000"/>
                          </a:schemeClr>
                        </a:solidFill>
                      </a:rPr>
                      <a:t>42.98</a:t>
                    </a:r>
                  </a:p>
                </c:rich>
              </c:tx>
              <c:spP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1-23B2-4880-A59D-DC9E47C31374}"/>
                </c:ext>
              </c:extLst>
            </c:dLbl>
            <c:dLbl>
              <c:idx val="2"/>
              <c:layout/>
              <c:tx>
                <c:rich>
                  <a:bodyPr/>
                  <a:lstStyle/>
                  <a:p>
                    <a:pPr algn="ctr">
                      <a:defRPr lang="en-US" sz="2000" b="0" i="0" u="none" strike="noStrike" kern="1200" baseline="0">
                        <a:solidFill>
                          <a:prstClr val="black"/>
                        </a:solidFill>
                        <a:latin typeface="Arial" pitchFamily="34" charset="0"/>
                        <a:ea typeface="+mn-ea"/>
                        <a:cs typeface="+mn-cs"/>
                      </a:defRPr>
                    </a:pPr>
                    <a:r>
                      <a:rPr lang="en-US" b="1"/>
                      <a:t>35.9</a:t>
                    </a:r>
                  </a:p>
                </c:rich>
              </c:tx>
              <c:spP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2-23B2-4880-A59D-DC9E47C31374}"/>
                </c:ext>
              </c:extLst>
            </c:dLbl>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Sheet2!$G$2:$G$4</c:f>
              <c:strCache>
                <c:ptCount val="3"/>
                <c:pt idx="0">
                  <c:v>ASINARIA</c:v>
                </c:pt>
                <c:pt idx="1">
                  <c:v>DARILENA</c:v>
                </c:pt>
                <c:pt idx="2">
                  <c:v>FORESTA</c:v>
                </c:pt>
              </c:strCache>
            </c:strRef>
          </c:cat>
          <c:val>
            <c:numRef>
              <c:f>Sheet2!$H$2:$H$4</c:f>
              <c:numCache>
                <c:formatCode>General</c:formatCode>
                <c:ptCount val="3"/>
                <c:pt idx="0">
                  <c:v>37.260000000000012</c:v>
                </c:pt>
                <c:pt idx="1">
                  <c:v>42.98</c:v>
                </c:pt>
                <c:pt idx="2">
                  <c:v>35.9</c:v>
                </c:pt>
              </c:numCache>
            </c:numRef>
          </c:val>
          <c:extLst>
            <c:ext xmlns:c16="http://schemas.microsoft.com/office/drawing/2014/chart" uri="{C3380CC4-5D6E-409C-BE32-E72D297353CC}">
              <c16:uniqueId val="{00000003-23B2-4880-A59D-DC9E47C31374}"/>
            </c:ext>
          </c:extLst>
        </c:ser>
        <c:dLbls>
          <c:showLegendKey val="0"/>
          <c:showVal val="1"/>
          <c:showCatName val="0"/>
          <c:showSerName val="0"/>
          <c:showPercent val="0"/>
          <c:showBubbleSize val="0"/>
        </c:dLbls>
        <c:gapWidth val="150"/>
        <c:shape val="cone"/>
        <c:axId val="33696384"/>
        <c:axId val="33714560"/>
        <c:axId val="0"/>
      </c:bar3DChart>
      <c:catAx>
        <c:axId val="33696384"/>
        <c:scaling>
          <c:orientation val="minMax"/>
        </c:scaling>
        <c:delete val="0"/>
        <c:axPos val="b"/>
        <c:numFmt formatCode="General" sourceLinked="0"/>
        <c:majorTickMark val="out"/>
        <c:minorTickMark val="none"/>
        <c:tickLblPos val="nextTo"/>
        <c:txPr>
          <a:bodyPr/>
          <a:lstStyle/>
          <a:p>
            <a:pPr>
              <a:defRPr sz="2000" baseline="0">
                <a:latin typeface="Arial" pitchFamily="34" charset="0"/>
              </a:defRPr>
            </a:pPr>
            <a:endParaRPr lang="en-US"/>
          </a:p>
        </c:txPr>
        <c:crossAx val="33714560"/>
        <c:crosses val="autoZero"/>
        <c:auto val="1"/>
        <c:lblAlgn val="ctr"/>
        <c:lblOffset val="100"/>
        <c:noMultiLvlLbl val="0"/>
      </c:catAx>
      <c:valAx>
        <c:axId val="33714560"/>
        <c:scaling>
          <c:orientation val="minMax"/>
          <c:max val="60"/>
          <c:min val="0"/>
        </c:scaling>
        <c:delete val="0"/>
        <c:axPos val="l"/>
        <c:majorGridlines/>
        <c:numFmt formatCode="General" sourceLinked="1"/>
        <c:majorTickMark val="out"/>
        <c:minorTickMark val="none"/>
        <c:tickLblPos val="nextTo"/>
        <c:crossAx val="33696384"/>
        <c:crosses val="autoZero"/>
        <c:crossBetween val="between"/>
        <c:majorUnit val="10"/>
      </c:valAx>
    </c:plotArea>
    <c:legend>
      <c:legendPos val="r"/>
      <c:legendEntry>
        <c:idx val="0"/>
        <c:txPr>
          <a:bodyPr/>
          <a:lstStyle/>
          <a:p>
            <a:pPr>
              <a:defRPr sz="2000" baseline="0">
                <a:latin typeface="Arial" pitchFamily="34" charset="0"/>
              </a:defRPr>
            </a:pPr>
            <a:endParaRPr lang="en-US"/>
          </a:p>
        </c:txPr>
      </c:legendEntry>
      <c:layout>
        <c:manualLayout>
          <c:xMode val="edge"/>
          <c:yMode val="edge"/>
          <c:x val="1.7056102692417963E-2"/>
          <c:y val="0.90266681946802063"/>
          <c:w val="0.27671662812532161"/>
          <c:h val="8.8317003329582727E-2"/>
        </c:manualLayout>
      </c:layout>
      <c:overlay val="0"/>
    </c:legend>
    <c:plotVisOnly val="1"/>
    <c:dispBlanksAs val="gap"/>
    <c:showDLblsOverMax val="0"/>
  </c:chart>
  <c:externalData r:id="rId1">
    <c:autoUpdate val="0"/>
  </c:externalData>
</c:chartSpac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270047" y="7003599"/>
            <a:ext cx="25727184" cy="14898734"/>
          </a:xfrm>
        </p:spPr>
        <p:txBody>
          <a:bodyPr anchor="b"/>
          <a:lstStyle>
            <a:lvl1pPr algn="ctr">
              <a:defRPr sz="18100"/>
            </a:lvl1pPr>
          </a:lstStyle>
          <a:p>
            <a:r>
              <a:rPr lang="en-US" smtClean="0"/>
              <a:t>Click to edit Master title style</a:t>
            </a:r>
            <a:endParaRPr lang="en-US" dirty="0"/>
          </a:p>
        </p:txBody>
      </p:sp>
      <p:sp>
        <p:nvSpPr>
          <p:cNvPr id="3" name="Subtitle 2"/>
          <p:cNvSpPr>
            <a:spLocks noGrp="1"/>
          </p:cNvSpPr>
          <p:nvPr>
            <p:ph type="subTitle" idx="1"/>
          </p:nvPr>
        </p:nvSpPr>
        <p:spPr>
          <a:xfrm>
            <a:off x="3783411" y="22476886"/>
            <a:ext cx="22700457" cy="10332032"/>
          </a:xfrm>
        </p:spPr>
        <p:txBody>
          <a:bodyPr/>
          <a:lstStyle>
            <a:lvl1pPr marL="0" indent="0" algn="ctr">
              <a:buNone/>
              <a:defRPr sz="7200"/>
            </a:lvl1pPr>
            <a:lvl2pPr marL="1375985" indent="0" algn="ctr">
              <a:buNone/>
              <a:defRPr sz="6000"/>
            </a:lvl2pPr>
            <a:lvl3pPr marL="2751971" indent="0" algn="ctr">
              <a:buNone/>
              <a:defRPr sz="5400"/>
            </a:lvl3pPr>
            <a:lvl4pPr marL="4127953" indent="0" algn="ctr">
              <a:buNone/>
              <a:defRPr sz="4800"/>
            </a:lvl4pPr>
            <a:lvl5pPr marL="5503938" indent="0" algn="ctr">
              <a:buNone/>
              <a:defRPr sz="4800"/>
            </a:lvl5pPr>
            <a:lvl6pPr marL="6879924" indent="0" algn="ctr">
              <a:buNone/>
              <a:defRPr sz="4800"/>
            </a:lvl6pPr>
            <a:lvl7pPr marL="8255909" indent="0" algn="ctr">
              <a:buNone/>
              <a:defRPr sz="4800"/>
            </a:lvl7pPr>
            <a:lvl8pPr marL="9631894" indent="0" algn="ctr">
              <a:buNone/>
              <a:defRPr sz="4800"/>
            </a:lvl8pPr>
            <a:lvl9pPr marL="11007877" indent="0" algn="ctr">
              <a:buNone/>
              <a:defRPr sz="48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996A2A3C-5716-4556-9FE0-DD4B3B8C964D}" type="datetimeFigureOut">
              <a:rPr lang="en-US" smtClean="0"/>
              <a:pPr/>
              <a:t>5/5/2025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AFE68C-F196-41E9-9474-EAD774B9DD58}" type="slidenum">
              <a:rPr lang="en-US" smtClean="0"/>
              <a:pPr/>
              <a:t>‹#›</a:t>
            </a:fld>
            <a:endParaRPr lang="en-US"/>
          </a:p>
        </p:txBody>
      </p:sp>
    </p:spTree>
    <p:extLst>
      <p:ext uri="{BB962C8B-B14F-4D97-AF65-F5344CB8AC3E}">
        <p14:creationId xmlns:p14="http://schemas.microsoft.com/office/powerpoint/2010/main" val="16017940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96A2A3C-5716-4556-9FE0-DD4B3B8C964D}" type="datetimeFigureOut">
              <a:rPr lang="en-US" smtClean="0"/>
              <a:pPr/>
              <a:t>5/5/2025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AFE68C-F196-41E9-9474-EAD774B9DD58}" type="slidenum">
              <a:rPr lang="en-US" smtClean="0"/>
              <a:pPr/>
              <a:t>‹#›</a:t>
            </a:fld>
            <a:endParaRPr lang="en-US"/>
          </a:p>
        </p:txBody>
      </p:sp>
    </p:spTree>
    <p:extLst>
      <p:ext uri="{BB962C8B-B14F-4D97-AF65-F5344CB8AC3E}">
        <p14:creationId xmlns:p14="http://schemas.microsoft.com/office/powerpoint/2010/main" val="16123742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1660020" y="2278396"/>
            <a:ext cx="6526381" cy="3626614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080877" y="2278396"/>
            <a:ext cx="19200803" cy="3626614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96A2A3C-5716-4556-9FE0-DD4B3B8C964D}" type="datetimeFigureOut">
              <a:rPr lang="en-US" smtClean="0"/>
              <a:pPr/>
              <a:t>5/5/2025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AFE68C-F196-41E9-9474-EAD774B9DD58}" type="slidenum">
              <a:rPr lang="en-US" smtClean="0"/>
              <a:pPr/>
              <a:t>‹#›</a:t>
            </a:fld>
            <a:endParaRPr lang="en-US"/>
          </a:p>
        </p:txBody>
      </p:sp>
    </p:spTree>
    <p:extLst>
      <p:ext uri="{BB962C8B-B14F-4D97-AF65-F5344CB8AC3E}">
        <p14:creationId xmlns:p14="http://schemas.microsoft.com/office/powerpoint/2010/main" val="18729971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96A2A3C-5716-4556-9FE0-DD4B3B8C964D}" type="datetimeFigureOut">
              <a:rPr lang="en-US" smtClean="0"/>
              <a:pPr/>
              <a:t>5/5/2025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AFE68C-F196-41E9-9474-EAD774B9DD58}" type="slidenum">
              <a:rPr lang="en-US" smtClean="0"/>
              <a:pPr/>
              <a:t>‹#›</a:t>
            </a:fld>
            <a:endParaRPr lang="en-US"/>
          </a:p>
        </p:txBody>
      </p:sp>
    </p:spTree>
    <p:extLst>
      <p:ext uri="{BB962C8B-B14F-4D97-AF65-F5344CB8AC3E}">
        <p14:creationId xmlns:p14="http://schemas.microsoft.com/office/powerpoint/2010/main" val="14316349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065112" y="10668856"/>
            <a:ext cx="26105523" cy="17801211"/>
          </a:xfrm>
        </p:spPr>
        <p:txBody>
          <a:bodyPr anchor="b"/>
          <a:lstStyle>
            <a:lvl1pPr>
              <a:defRPr sz="18100"/>
            </a:lvl1pPr>
          </a:lstStyle>
          <a:p>
            <a:r>
              <a:rPr lang="en-US" smtClean="0"/>
              <a:t>Click to edit Master title style</a:t>
            </a:r>
            <a:endParaRPr lang="en-US" dirty="0"/>
          </a:p>
        </p:txBody>
      </p:sp>
      <p:sp>
        <p:nvSpPr>
          <p:cNvPr id="3" name="Text Placeholder 2"/>
          <p:cNvSpPr>
            <a:spLocks noGrp="1"/>
          </p:cNvSpPr>
          <p:nvPr>
            <p:ph type="body" idx="1"/>
          </p:nvPr>
        </p:nvSpPr>
        <p:spPr>
          <a:xfrm>
            <a:off x="2065112" y="28638473"/>
            <a:ext cx="26105523" cy="9361237"/>
          </a:xfrm>
        </p:spPr>
        <p:txBody>
          <a:bodyPr/>
          <a:lstStyle>
            <a:lvl1pPr marL="0" indent="0">
              <a:buNone/>
              <a:defRPr sz="7200">
                <a:solidFill>
                  <a:schemeClr val="tx1"/>
                </a:solidFill>
              </a:defRPr>
            </a:lvl1pPr>
            <a:lvl2pPr marL="1375985" indent="0">
              <a:buNone/>
              <a:defRPr sz="6000">
                <a:solidFill>
                  <a:schemeClr val="tx1">
                    <a:tint val="75000"/>
                  </a:schemeClr>
                </a:solidFill>
              </a:defRPr>
            </a:lvl2pPr>
            <a:lvl3pPr marL="2751971" indent="0">
              <a:buNone/>
              <a:defRPr sz="5400">
                <a:solidFill>
                  <a:schemeClr val="tx1">
                    <a:tint val="75000"/>
                  </a:schemeClr>
                </a:solidFill>
              </a:defRPr>
            </a:lvl3pPr>
            <a:lvl4pPr marL="4127953" indent="0">
              <a:buNone/>
              <a:defRPr sz="4800">
                <a:solidFill>
                  <a:schemeClr val="tx1">
                    <a:tint val="75000"/>
                  </a:schemeClr>
                </a:solidFill>
              </a:defRPr>
            </a:lvl4pPr>
            <a:lvl5pPr marL="5503938" indent="0">
              <a:buNone/>
              <a:defRPr sz="4800">
                <a:solidFill>
                  <a:schemeClr val="tx1">
                    <a:tint val="75000"/>
                  </a:schemeClr>
                </a:solidFill>
              </a:defRPr>
            </a:lvl5pPr>
            <a:lvl6pPr marL="6879924" indent="0">
              <a:buNone/>
              <a:defRPr sz="4800">
                <a:solidFill>
                  <a:schemeClr val="tx1">
                    <a:tint val="75000"/>
                  </a:schemeClr>
                </a:solidFill>
              </a:defRPr>
            </a:lvl6pPr>
            <a:lvl7pPr marL="8255909" indent="0">
              <a:buNone/>
              <a:defRPr sz="4800">
                <a:solidFill>
                  <a:schemeClr val="tx1">
                    <a:tint val="75000"/>
                  </a:schemeClr>
                </a:solidFill>
              </a:defRPr>
            </a:lvl7pPr>
            <a:lvl8pPr marL="9631894" indent="0">
              <a:buNone/>
              <a:defRPr sz="4800">
                <a:solidFill>
                  <a:schemeClr val="tx1">
                    <a:tint val="75000"/>
                  </a:schemeClr>
                </a:solidFill>
              </a:defRPr>
            </a:lvl8pPr>
            <a:lvl9pPr marL="11007877" indent="0">
              <a:buNone/>
              <a:defRPr sz="48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996A2A3C-5716-4556-9FE0-DD4B3B8C964D}" type="datetimeFigureOut">
              <a:rPr lang="en-US" smtClean="0"/>
              <a:pPr/>
              <a:t>5/5/2025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AFE68C-F196-41E9-9474-EAD774B9DD58}" type="slidenum">
              <a:rPr lang="en-US" smtClean="0"/>
              <a:pPr/>
              <a:t>‹#›</a:t>
            </a:fld>
            <a:endParaRPr lang="en-US"/>
          </a:p>
        </p:txBody>
      </p:sp>
    </p:spTree>
    <p:extLst>
      <p:ext uri="{BB962C8B-B14F-4D97-AF65-F5344CB8AC3E}">
        <p14:creationId xmlns:p14="http://schemas.microsoft.com/office/powerpoint/2010/main" val="2340208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2080874" y="11391986"/>
            <a:ext cx="12863592" cy="2715255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15322809" y="11391986"/>
            <a:ext cx="12863592" cy="2715255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996A2A3C-5716-4556-9FE0-DD4B3B8C964D}" type="datetimeFigureOut">
              <a:rPr lang="en-US" smtClean="0"/>
              <a:pPr/>
              <a:t>5/5/2025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8AFE68C-F196-41E9-9474-EAD774B9DD58}" type="slidenum">
              <a:rPr lang="en-US" smtClean="0"/>
              <a:pPr/>
              <a:t>‹#›</a:t>
            </a:fld>
            <a:endParaRPr lang="en-US"/>
          </a:p>
        </p:txBody>
      </p:sp>
    </p:spTree>
    <p:extLst>
      <p:ext uri="{BB962C8B-B14F-4D97-AF65-F5344CB8AC3E}">
        <p14:creationId xmlns:p14="http://schemas.microsoft.com/office/powerpoint/2010/main" val="41794309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084817" y="2278407"/>
            <a:ext cx="26105523" cy="8271574"/>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2084822" y="10490535"/>
            <a:ext cx="12804475" cy="5141249"/>
          </a:xfrm>
        </p:spPr>
        <p:txBody>
          <a:bodyPr anchor="b"/>
          <a:lstStyle>
            <a:lvl1pPr marL="0" indent="0">
              <a:buNone/>
              <a:defRPr sz="7200" b="1"/>
            </a:lvl1pPr>
            <a:lvl2pPr marL="1375985" indent="0">
              <a:buNone/>
              <a:defRPr sz="6000" b="1"/>
            </a:lvl2pPr>
            <a:lvl3pPr marL="2751971" indent="0">
              <a:buNone/>
              <a:defRPr sz="5400" b="1"/>
            </a:lvl3pPr>
            <a:lvl4pPr marL="4127953" indent="0">
              <a:buNone/>
              <a:defRPr sz="4800" b="1"/>
            </a:lvl4pPr>
            <a:lvl5pPr marL="5503938" indent="0">
              <a:buNone/>
              <a:defRPr sz="4800" b="1"/>
            </a:lvl5pPr>
            <a:lvl6pPr marL="6879924" indent="0">
              <a:buNone/>
              <a:defRPr sz="4800" b="1"/>
            </a:lvl6pPr>
            <a:lvl7pPr marL="8255909" indent="0">
              <a:buNone/>
              <a:defRPr sz="4800" b="1"/>
            </a:lvl7pPr>
            <a:lvl8pPr marL="9631894" indent="0">
              <a:buNone/>
              <a:defRPr sz="4800" b="1"/>
            </a:lvl8pPr>
            <a:lvl9pPr marL="11007877" indent="0">
              <a:buNone/>
              <a:defRPr sz="4800" b="1"/>
            </a:lvl9pPr>
          </a:lstStyle>
          <a:p>
            <a:pPr lvl="0"/>
            <a:r>
              <a:rPr lang="en-US" smtClean="0"/>
              <a:t>Edit Master text styles</a:t>
            </a:r>
          </a:p>
        </p:txBody>
      </p:sp>
      <p:sp>
        <p:nvSpPr>
          <p:cNvPr id="4" name="Content Placeholder 3"/>
          <p:cNvSpPr>
            <a:spLocks noGrp="1"/>
          </p:cNvSpPr>
          <p:nvPr>
            <p:ph sz="half" idx="2"/>
          </p:nvPr>
        </p:nvSpPr>
        <p:spPr>
          <a:xfrm>
            <a:off x="2084822" y="15631784"/>
            <a:ext cx="12804475" cy="2299200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15322809" y="10490535"/>
            <a:ext cx="12867535" cy="5141249"/>
          </a:xfrm>
        </p:spPr>
        <p:txBody>
          <a:bodyPr anchor="b"/>
          <a:lstStyle>
            <a:lvl1pPr marL="0" indent="0">
              <a:buNone/>
              <a:defRPr sz="7200" b="1"/>
            </a:lvl1pPr>
            <a:lvl2pPr marL="1375985" indent="0">
              <a:buNone/>
              <a:defRPr sz="6000" b="1"/>
            </a:lvl2pPr>
            <a:lvl3pPr marL="2751971" indent="0">
              <a:buNone/>
              <a:defRPr sz="5400" b="1"/>
            </a:lvl3pPr>
            <a:lvl4pPr marL="4127953" indent="0">
              <a:buNone/>
              <a:defRPr sz="4800" b="1"/>
            </a:lvl4pPr>
            <a:lvl5pPr marL="5503938" indent="0">
              <a:buNone/>
              <a:defRPr sz="4800" b="1"/>
            </a:lvl5pPr>
            <a:lvl6pPr marL="6879924" indent="0">
              <a:buNone/>
              <a:defRPr sz="4800" b="1"/>
            </a:lvl6pPr>
            <a:lvl7pPr marL="8255909" indent="0">
              <a:buNone/>
              <a:defRPr sz="4800" b="1"/>
            </a:lvl7pPr>
            <a:lvl8pPr marL="9631894" indent="0">
              <a:buNone/>
              <a:defRPr sz="4800" b="1"/>
            </a:lvl8pPr>
            <a:lvl9pPr marL="11007877" indent="0">
              <a:buNone/>
              <a:defRPr sz="4800" b="1"/>
            </a:lvl9pPr>
          </a:lstStyle>
          <a:p>
            <a:pPr lvl="0"/>
            <a:r>
              <a:rPr lang="en-US" smtClean="0"/>
              <a:t>Edit Master text styles</a:t>
            </a:r>
          </a:p>
        </p:txBody>
      </p:sp>
      <p:sp>
        <p:nvSpPr>
          <p:cNvPr id="6" name="Content Placeholder 5"/>
          <p:cNvSpPr>
            <a:spLocks noGrp="1"/>
          </p:cNvSpPr>
          <p:nvPr>
            <p:ph sz="quarter" idx="4"/>
          </p:nvPr>
        </p:nvSpPr>
        <p:spPr>
          <a:xfrm>
            <a:off x="15322809" y="15631784"/>
            <a:ext cx="12867535" cy="2299200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96A2A3C-5716-4556-9FE0-DD4B3B8C964D}" type="datetimeFigureOut">
              <a:rPr lang="en-US" smtClean="0"/>
              <a:pPr/>
              <a:t>5/5/2025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8AFE68C-F196-41E9-9474-EAD774B9DD58}" type="slidenum">
              <a:rPr lang="en-US" smtClean="0"/>
              <a:pPr/>
              <a:t>‹#›</a:t>
            </a:fld>
            <a:endParaRPr lang="en-US"/>
          </a:p>
        </p:txBody>
      </p:sp>
    </p:spTree>
    <p:extLst>
      <p:ext uri="{BB962C8B-B14F-4D97-AF65-F5344CB8AC3E}">
        <p14:creationId xmlns:p14="http://schemas.microsoft.com/office/powerpoint/2010/main" val="488893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996A2A3C-5716-4556-9FE0-DD4B3B8C964D}" type="datetimeFigureOut">
              <a:rPr lang="en-US" smtClean="0"/>
              <a:pPr/>
              <a:t>5/5/2025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8AFE68C-F196-41E9-9474-EAD774B9DD58}" type="slidenum">
              <a:rPr lang="en-US" smtClean="0"/>
              <a:pPr/>
              <a:t>‹#›</a:t>
            </a:fld>
            <a:endParaRPr lang="en-US"/>
          </a:p>
        </p:txBody>
      </p:sp>
    </p:spTree>
    <p:extLst>
      <p:ext uri="{BB962C8B-B14F-4D97-AF65-F5344CB8AC3E}">
        <p14:creationId xmlns:p14="http://schemas.microsoft.com/office/powerpoint/2010/main" val="16665067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96A2A3C-5716-4556-9FE0-DD4B3B8C964D}" type="datetimeFigureOut">
              <a:rPr lang="en-US" smtClean="0"/>
              <a:pPr/>
              <a:t>5/5/2025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8AFE68C-F196-41E9-9474-EAD774B9DD58}" type="slidenum">
              <a:rPr lang="en-US" smtClean="0"/>
              <a:pPr/>
              <a:t>‹#›</a:t>
            </a:fld>
            <a:endParaRPr lang="en-US"/>
          </a:p>
        </p:txBody>
      </p:sp>
    </p:spTree>
    <p:extLst>
      <p:ext uri="{BB962C8B-B14F-4D97-AF65-F5344CB8AC3E}">
        <p14:creationId xmlns:p14="http://schemas.microsoft.com/office/powerpoint/2010/main" val="23508168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084817" y="2852949"/>
            <a:ext cx="9761983" cy="9985324"/>
          </a:xfrm>
        </p:spPr>
        <p:txBody>
          <a:bodyPr anchor="b"/>
          <a:lstStyle>
            <a:lvl1pPr>
              <a:defRPr sz="9600"/>
            </a:lvl1pPr>
          </a:lstStyle>
          <a:p>
            <a:r>
              <a:rPr lang="en-US" smtClean="0"/>
              <a:t>Click to edit Master title style</a:t>
            </a:r>
            <a:endParaRPr lang="en-US" dirty="0"/>
          </a:p>
        </p:txBody>
      </p:sp>
      <p:sp>
        <p:nvSpPr>
          <p:cNvPr id="3" name="Content Placeholder 2"/>
          <p:cNvSpPr>
            <a:spLocks noGrp="1"/>
          </p:cNvSpPr>
          <p:nvPr>
            <p:ph idx="1"/>
          </p:nvPr>
        </p:nvSpPr>
        <p:spPr>
          <a:xfrm>
            <a:off x="12867537" y="6161588"/>
            <a:ext cx="15322809" cy="30411646"/>
          </a:xfrm>
        </p:spPr>
        <p:txBody>
          <a:bodyPr/>
          <a:lstStyle>
            <a:lvl1pPr>
              <a:defRPr sz="9600"/>
            </a:lvl1pPr>
            <a:lvl2pPr>
              <a:defRPr sz="8400"/>
            </a:lvl2pPr>
            <a:lvl3pPr>
              <a:defRPr sz="7200"/>
            </a:lvl3pPr>
            <a:lvl4pPr>
              <a:defRPr sz="6000"/>
            </a:lvl4pPr>
            <a:lvl5pPr>
              <a:defRPr sz="6000"/>
            </a:lvl5pPr>
            <a:lvl6pPr>
              <a:defRPr sz="6000"/>
            </a:lvl6pPr>
            <a:lvl7pPr>
              <a:defRPr sz="6000"/>
            </a:lvl7pPr>
            <a:lvl8pPr>
              <a:defRPr sz="6000"/>
            </a:lvl8pPr>
            <a:lvl9pPr>
              <a:defRPr sz="6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2084817" y="12838273"/>
            <a:ext cx="9761983" cy="23784485"/>
          </a:xfrm>
        </p:spPr>
        <p:txBody>
          <a:bodyPr/>
          <a:lstStyle>
            <a:lvl1pPr marL="0" indent="0">
              <a:buNone/>
              <a:defRPr sz="4800"/>
            </a:lvl1pPr>
            <a:lvl2pPr marL="1375985" indent="0">
              <a:buNone/>
              <a:defRPr sz="4200"/>
            </a:lvl2pPr>
            <a:lvl3pPr marL="2751971" indent="0">
              <a:buNone/>
              <a:defRPr sz="3600"/>
            </a:lvl3pPr>
            <a:lvl4pPr marL="4127953" indent="0">
              <a:buNone/>
              <a:defRPr sz="3000"/>
            </a:lvl4pPr>
            <a:lvl5pPr marL="5503938" indent="0">
              <a:buNone/>
              <a:defRPr sz="3000"/>
            </a:lvl5pPr>
            <a:lvl6pPr marL="6879924" indent="0">
              <a:buNone/>
              <a:defRPr sz="3000"/>
            </a:lvl6pPr>
            <a:lvl7pPr marL="8255909" indent="0">
              <a:buNone/>
              <a:defRPr sz="3000"/>
            </a:lvl7pPr>
            <a:lvl8pPr marL="9631894" indent="0">
              <a:buNone/>
              <a:defRPr sz="3000"/>
            </a:lvl8pPr>
            <a:lvl9pPr marL="11007877" indent="0">
              <a:buNone/>
              <a:defRPr sz="3000"/>
            </a:lvl9pPr>
          </a:lstStyle>
          <a:p>
            <a:pPr lvl="0"/>
            <a:r>
              <a:rPr lang="en-US" smtClean="0"/>
              <a:t>Edit Master text styles</a:t>
            </a:r>
          </a:p>
        </p:txBody>
      </p:sp>
      <p:sp>
        <p:nvSpPr>
          <p:cNvPr id="5" name="Date Placeholder 4"/>
          <p:cNvSpPr>
            <a:spLocks noGrp="1"/>
          </p:cNvSpPr>
          <p:nvPr>
            <p:ph type="dt" sz="half" idx="10"/>
          </p:nvPr>
        </p:nvSpPr>
        <p:spPr/>
        <p:txBody>
          <a:bodyPr/>
          <a:lstStyle/>
          <a:p>
            <a:fld id="{996A2A3C-5716-4556-9FE0-DD4B3B8C964D}" type="datetimeFigureOut">
              <a:rPr lang="en-US" smtClean="0"/>
              <a:pPr/>
              <a:t>5/5/2025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8AFE68C-F196-41E9-9474-EAD774B9DD58}" type="slidenum">
              <a:rPr lang="en-US" smtClean="0"/>
              <a:pPr/>
              <a:t>‹#›</a:t>
            </a:fld>
            <a:endParaRPr lang="en-US"/>
          </a:p>
        </p:txBody>
      </p:sp>
    </p:spTree>
    <p:extLst>
      <p:ext uri="{BB962C8B-B14F-4D97-AF65-F5344CB8AC3E}">
        <p14:creationId xmlns:p14="http://schemas.microsoft.com/office/powerpoint/2010/main" val="19146207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084817" y="2852949"/>
            <a:ext cx="9761983" cy="9985324"/>
          </a:xfrm>
        </p:spPr>
        <p:txBody>
          <a:bodyPr anchor="b"/>
          <a:lstStyle>
            <a:lvl1pPr>
              <a:defRPr sz="96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2867537" y="6161588"/>
            <a:ext cx="15322809" cy="30411646"/>
          </a:xfrm>
        </p:spPr>
        <p:txBody>
          <a:bodyPr anchor="t"/>
          <a:lstStyle>
            <a:lvl1pPr marL="0" indent="0">
              <a:buNone/>
              <a:defRPr sz="9600"/>
            </a:lvl1pPr>
            <a:lvl2pPr marL="1375985" indent="0">
              <a:buNone/>
              <a:defRPr sz="8400"/>
            </a:lvl2pPr>
            <a:lvl3pPr marL="2751971" indent="0">
              <a:buNone/>
              <a:defRPr sz="7200"/>
            </a:lvl3pPr>
            <a:lvl4pPr marL="4127953" indent="0">
              <a:buNone/>
              <a:defRPr sz="6000"/>
            </a:lvl4pPr>
            <a:lvl5pPr marL="5503938" indent="0">
              <a:buNone/>
              <a:defRPr sz="6000"/>
            </a:lvl5pPr>
            <a:lvl6pPr marL="6879924" indent="0">
              <a:buNone/>
              <a:defRPr sz="6000"/>
            </a:lvl6pPr>
            <a:lvl7pPr marL="8255909" indent="0">
              <a:buNone/>
              <a:defRPr sz="6000"/>
            </a:lvl7pPr>
            <a:lvl8pPr marL="9631894" indent="0">
              <a:buNone/>
              <a:defRPr sz="6000"/>
            </a:lvl8pPr>
            <a:lvl9pPr marL="11007877" indent="0">
              <a:buNone/>
              <a:defRPr sz="6000"/>
            </a:lvl9pPr>
          </a:lstStyle>
          <a:p>
            <a:r>
              <a:rPr lang="en-US" smtClean="0"/>
              <a:t>Click icon to add picture</a:t>
            </a:r>
            <a:endParaRPr lang="en-US" dirty="0"/>
          </a:p>
        </p:txBody>
      </p:sp>
      <p:sp>
        <p:nvSpPr>
          <p:cNvPr id="4" name="Text Placeholder 3"/>
          <p:cNvSpPr>
            <a:spLocks noGrp="1"/>
          </p:cNvSpPr>
          <p:nvPr>
            <p:ph type="body" sz="half" idx="2"/>
          </p:nvPr>
        </p:nvSpPr>
        <p:spPr>
          <a:xfrm>
            <a:off x="2084817" y="12838273"/>
            <a:ext cx="9761983" cy="23784485"/>
          </a:xfrm>
        </p:spPr>
        <p:txBody>
          <a:bodyPr/>
          <a:lstStyle>
            <a:lvl1pPr marL="0" indent="0">
              <a:buNone/>
              <a:defRPr sz="4800"/>
            </a:lvl1pPr>
            <a:lvl2pPr marL="1375985" indent="0">
              <a:buNone/>
              <a:defRPr sz="4200"/>
            </a:lvl2pPr>
            <a:lvl3pPr marL="2751971" indent="0">
              <a:buNone/>
              <a:defRPr sz="3600"/>
            </a:lvl3pPr>
            <a:lvl4pPr marL="4127953" indent="0">
              <a:buNone/>
              <a:defRPr sz="3000"/>
            </a:lvl4pPr>
            <a:lvl5pPr marL="5503938" indent="0">
              <a:buNone/>
              <a:defRPr sz="3000"/>
            </a:lvl5pPr>
            <a:lvl6pPr marL="6879924" indent="0">
              <a:buNone/>
              <a:defRPr sz="3000"/>
            </a:lvl6pPr>
            <a:lvl7pPr marL="8255909" indent="0">
              <a:buNone/>
              <a:defRPr sz="3000"/>
            </a:lvl7pPr>
            <a:lvl8pPr marL="9631894" indent="0">
              <a:buNone/>
              <a:defRPr sz="3000"/>
            </a:lvl8pPr>
            <a:lvl9pPr marL="11007877" indent="0">
              <a:buNone/>
              <a:defRPr sz="3000"/>
            </a:lvl9pPr>
          </a:lstStyle>
          <a:p>
            <a:pPr lvl="0"/>
            <a:r>
              <a:rPr lang="en-US" smtClean="0"/>
              <a:t>Edit Master text styles</a:t>
            </a:r>
          </a:p>
        </p:txBody>
      </p:sp>
      <p:sp>
        <p:nvSpPr>
          <p:cNvPr id="5" name="Date Placeholder 4"/>
          <p:cNvSpPr>
            <a:spLocks noGrp="1"/>
          </p:cNvSpPr>
          <p:nvPr>
            <p:ph type="dt" sz="half" idx="10"/>
          </p:nvPr>
        </p:nvSpPr>
        <p:spPr/>
        <p:txBody>
          <a:bodyPr/>
          <a:lstStyle/>
          <a:p>
            <a:fld id="{996A2A3C-5716-4556-9FE0-DD4B3B8C964D}" type="datetimeFigureOut">
              <a:rPr lang="en-US" smtClean="0"/>
              <a:pPr/>
              <a:t>5/5/2025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8AFE68C-F196-41E9-9474-EAD774B9DD58}" type="slidenum">
              <a:rPr lang="en-US" smtClean="0"/>
              <a:pPr/>
              <a:t>‹#›</a:t>
            </a:fld>
            <a:endParaRPr lang="en-US"/>
          </a:p>
        </p:txBody>
      </p:sp>
    </p:spTree>
    <p:extLst>
      <p:ext uri="{BB962C8B-B14F-4D97-AF65-F5344CB8AC3E}">
        <p14:creationId xmlns:p14="http://schemas.microsoft.com/office/powerpoint/2010/main" val="9022173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FBEAC7"/>
            </a:gs>
            <a:gs pos="0">
              <a:srgbClr val="FEE7F2"/>
            </a:gs>
            <a:gs pos="20000">
              <a:srgbClr val="FAC77D"/>
            </a:gs>
            <a:gs pos="100000">
              <a:srgbClr val="FBA97D"/>
            </a:gs>
            <a:gs pos="82001">
              <a:srgbClr val="FBD49C"/>
            </a:gs>
            <a:gs pos="100000">
              <a:srgbClr val="FEE7F2"/>
            </a:gs>
          </a:gsLst>
          <a:path path="shape">
            <a:fillToRect l="50000" t="50000" r="50000" b="50000"/>
          </a:path>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080878" y="2278407"/>
            <a:ext cx="26105523" cy="8271574"/>
          </a:xfrm>
          <a:prstGeom prst="rect">
            <a:avLst/>
          </a:prstGeom>
        </p:spPr>
        <p:txBody>
          <a:bodyPr vert="horz" lIns="274101" tIns="137050" rIns="274101" bIns="13705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080878" y="11391986"/>
            <a:ext cx="26105523" cy="27152550"/>
          </a:xfrm>
          <a:prstGeom prst="rect">
            <a:avLst/>
          </a:prstGeom>
        </p:spPr>
        <p:txBody>
          <a:bodyPr vert="horz" lIns="274101" tIns="137050" rIns="274101" bIns="13705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2080876" y="39663929"/>
            <a:ext cx="6810135" cy="2278396"/>
          </a:xfrm>
          <a:prstGeom prst="rect">
            <a:avLst/>
          </a:prstGeom>
        </p:spPr>
        <p:txBody>
          <a:bodyPr vert="horz" lIns="274101" tIns="137050" rIns="274101" bIns="137050" rtlCol="0" anchor="ctr"/>
          <a:lstStyle>
            <a:lvl1pPr algn="l">
              <a:defRPr sz="3600">
                <a:solidFill>
                  <a:schemeClr val="tx1">
                    <a:tint val="75000"/>
                  </a:schemeClr>
                </a:solidFill>
              </a:defRPr>
            </a:lvl1pPr>
          </a:lstStyle>
          <a:p>
            <a:fld id="{996A2A3C-5716-4556-9FE0-DD4B3B8C964D}" type="datetimeFigureOut">
              <a:rPr lang="en-US" smtClean="0"/>
              <a:pPr/>
              <a:t>5/5/2025</a:t>
            </a:fld>
            <a:endParaRPr lang="en-US"/>
          </a:p>
        </p:txBody>
      </p:sp>
      <p:sp>
        <p:nvSpPr>
          <p:cNvPr id="5" name="Footer Placeholder 4"/>
          <p:cNvSpPr>
            <a:spLocks noGrp="1"/>
          </p:cNvSpPr>
          <p:nvPr>
            <p:ph type="ftr" sz="quarter" idx="3"/>
          </p:nvPr>
        </p:nvSpPr>
        <p:spPr>
          <a:xfrm>
            <a:off x="10026037" y="39663929"/>
            <a:ext cx="10215205" cy="2278396"/>
          </a:xfrm>
          <a:prstGeom prst="rect">
            <a:avLst/>
          </a:prstGeom>
        </p:spPr>
        <p:txBody>
          <a:bodyPr vert="horz" lIns="274101" tIns="137050" rIns="274101" bIns="137050" rtlCol="0" anchor="ctr"/>
          <a:lstStyle>
            <a:lvl1pPr algn="ctr">
              <a:defRPr sz="36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21376267" y="39663929"/>
            <a:ext cx="6810135" cy="2278396"/>
          </a:xfrm>
          <a:prstGeom prst="rect">
            <a:avLst/>
          </a:prstGeom>
        </p:spPr>
        <p:txBody>
          <a:bodyPr vert="horz" lIns="274101" tIns="137050" rIns="274101" bIns="137050" rtlCol="0" anchor="ctr"/>
          <a:lstStyle>
            <a:lvl1pPr algn="r">
              <a:defRPr sz="3600">
                <a:solidFill>
                  <a:schemeClr val="tx1">
                    <a:tint val="75000"/>
                  </a:schemeClr>
                </a:solidFill>
              </a:defRPr>
            </a:lvl1pPr>
          </a:lstStyle>
          <a:p>
            <a:fld id="{58AFE68C-F196-41E9-9474-EAD774B9DD58}" type="slidenum">
              <a:rPr lang="en-US" smtClean="0"/>
              <a:pPr/>
              <a:t>‹#›</a:t>
            </a:fld>
            <a:endParaRPr lang="en-US"/>
          </a:p>
        </p:txBody>
      </p:sp>
    </p:spTree>
    <p:extLst>
      <p:ext uri="{BB962C8B-B14F-4D97-AF65-F5344CB8AC3E}">
        <p14:creationId xmlns:p14="http://schemas.microsoft.com/office/powerpoint/2010/main" val="291701946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2751971" rtl="0" eaLnBrk="1" latinLnBrk="0" hangingPunct="1">
        <a:lnSpc>
          <a:spcPct val="90000"/>
        </a:lnSpc>
        <a:spcBef>
          <a:spcPct val="0"/>
        </a:spcBef>
        <a:buNone/>
        <a:defRPr sz="13200" kern="1200">
          <a:solidFill>
            <a:schemeClr val="tx1"/>
          </a:solidFill>
          <a:latin typeface="+mj-lt"/>
          <a:ea typeface="+mj-ea"/>
          <a:cs typeface="+mj-cs"/>
        </a:defRPr>
      </a:lvl1pPr>
    </p:titleStyle>
    <p:bodyStyle>
      <a:lvl1pPr marL="687991" indent="-687991" algn="l" defTabSz="2751971" rtl="0" eaLnBrk="1" latinLnBrk="0" hangingPunct="1">
        <a:lnSpc>
          <a:spcPct val="90000"/>
        </a:lnSpc>
        <a:spcBef>
          <a:spcPts val="3010"/>
        </a:spcBef>
        <a:buFont typeface="Arial" panose="020B0604020202020204" pitchFamily="34" charset="0"/>
        <a:buChar char="•"/>
        <a:defRPr sz="8400" kern="1200">
          <a:solidFill>
            <a:schemeClr val="tx1"/>
          </a:solidFill>
          <a:latin typeface="+mn-lt"/>
          <a:ea typeface="+mn-ea"/>
          <a:cs typeface="+mn-cs"/>
        </a:defRPr>
      </a:lvl1pPr>
      <a:lvl2pPr marL="2063976" indent="-687991" algn="l" defTabSz="2751971" rtl="0" eaLnBrk="1" latinLnBrk="0" hangingPunct="1">
        <a:lnSpc>
          <a:spcPct val="90000"/>
        </a:lnSpc>
        <a:spcBef>
          <a:spcPts val="1505"/>
        </a:spcBef>
        <a:buFont typeface="Arial" panose="020B0604020202020204" pitchFamily="34" charset="0"/>
        <a:buChar char="•"/>
        <a:defRPr sz="7200" kern="1200">
          <a:solidFill>
            <a:schemeClr val="tx1"/>
          </a:solidFill>
          <a:latin typeface="+mn-lt"/>
          <a:ea typeface="+mn-ea"/>
          <a:cs typeface="+mn-cs"/>
        </a:defRPr>
      </a:lvl2pPr>
      <a:lvl3pPr marL="3439962" indent="-687991" algn="l" defTabSz="2751971" rtl="0" eaLnBrk="1" latinLnBrk="0" hangingPunct="1">
        <a:lnSpc>
          <a:spcPct val="90000"/>
        </a:lnSpc>
        <a:spcBef>
          <a:spcPts val="1505"/>
        </a:spcBef>
        <a:buFont typeface="Arial" panose="020B0604020202020204" pitchFamily="34" charset="0"/>
        <a:buChar char="•"/>
        <a:defRPr sz="6000" kern="1200">
          <a:solidFill>
            <a:schemeClr val="tx1"/>
          </a:solidFill>
          <a:latin typeface="+mn-lt"/>
          <a:ea typeface="+mn-ea"/>
          <a:cs typeface="+mn-cs"/>
        </a:defRPr>
      </a:lvl3pPr>
      <a:lvl4pPr marL="4815947" indent="-687991" algn="l" defTabSz="2751971" rtl="0" eaLnBrk="1" latinLnBrk="0" hangingPunct="1">
        <a:lnSpc>
          <a:spcPct val="90000"/>
        </a:lnSpc>
        <a:spcBef>
          <a:spcPts val="1505"/>
        </a:spcBef>
        <a:buFont typeface="Arial" panose="020B0604020202020204" pitchFamily="34" charset="0"/>
        <a:buChar char="•"/>
        <a:defRPr sz="5400" kern="1200">
          <a:solidFill>
            <a:schemeClr val="tx1"/>
          </a:solidFill>
          <a:latin typeface="+mn-lt"/>
          <a:ea typeface="+mn-ea"/>
          <a:cs typeface="+mn-cs"/>
        </a:defRPr>
      </a:lvl4pPr>
      <a:lvl5pPr marL="6191932" indent="-687991" algn="l" defTabSz="2751971" rtl="0" eaLnBrk="1" latinLnBrk="0" hangingPunct="1">
        <a:lnSpc>
          <a:spcPct val="90000"/>
        </a:lnSpc>
        <a:spcBef>
          <a:spcPts val="1505"/>
        </a:spcBef>
        <a:buFont typeface="Arial" panose="020B0604020202020204" pitchFamily="34" charset="0"/>
        <a:buChar char="•"/>
        <a:defRPr sz="5400" kern="1200">
          <a:solidFill>
            <a:schemeClr val="tx1"/>
          </a:solidFill>
          <a:latin typeface="+mn-lt"/>
          <a:ea typeface="+mn-ea"/>
          <a:cs typeface="+mn-cs"/>
        </a:defRPr>
      </a:lvl5pPr>
      <a:lvl6pPr marL="7567915" indent="-687991" algn="l" defTabSz="2751971" rtl="0" eaLnBrk="1" latinLnBrk="0" hangingPunct="1">
        <a:lnSpc>
          <a:spcPct val="90000"/>
        </a:lnSpc>
        <a:spcBef>
          <a:spcPts val="1505"/>
        </a:spcBef>
        <a:buFont typeface="Arial" panose="020B0604020202020204" pitchFamily="34" charset="0"/>
        <a:buChar char="•"/>
        <a:defRPr sz="5400" kern="1200">
          <a:solidFill>
            <a:schemeClr val="tx1"/>
          </a:solidFill>
          <a:latin typeface="+mn-lt"/>
          <a:ea typeface="+mn-ea"/>
          <a:cs typeface="+mn-cs"/>
        </a:defRPr>
      </a:lvl6pPr>
      <a:lvl7pPr marL="8943900" indent="-687991" algn="l" defTabSz="2751971" rtl="0" eaLnBrk="1" latinLnBrk="0" hangingPunct="1">
        <a:lnSpc>
          <a:spcPct val="90000"/>
        </a:lnSpc>
        <a:spcBef>
          <a:spcPts val="1505"/>
        </a:spcBef>
        <a:buFont typeface="Arial" panose="020B0604020202020204" pitchFamily="34" charset="0"/>
        <a:buChar char="•"/>
        <a:defRPr sz="5400" kern="1200">
          <a:solidFill>
            <a:schemeClr val="tx1"/>
          </a:solidFill>
          <a:latin typeface="+mn-lt"/>
          <a:ea typeface="+mn-ea"/>
          <a:cs typeface="+mn-cs"/>
        </a:defRPr>
      </a:lvl7pPr>
      <a:lvl8pPr marL="10319885" indent="-687991" algn="l" defTabSz="2751971" rtl="0" eaLnBrk="1" latinLnBrk="0" hangingPunct="1">
        <a:lnSpc>
          <a:spcPct val="90000"/>
        </a:lnSpc>
        <a:spcBef>
          <a:spcPts val="1505"/>
        </a:spcBef>
        <a:buFont typeface="Arial" panose="020B0604020202020204" pitchFamily="34" charset="0"/>
        <a:buChar char="•"/>
        <a:defRPr sz="5400" kern="1200">
          <a:solidFill>
            <a:schemeClr val="tx1"/>
          </a:solidFill>
          <a:latin typeface="+mn-lt"/>
          <a:ea typeface="+mn-ea"/>
          <a:cs typeface="+mn-cs"/>
        </a:defRPr>
      </a:lvl8pPr>
      <a:lvl9pPr marL="11695871" indent="-687991" algn="l" defTabSz="2751971" rtl="0" eaLnBrk="1" latinLnBrk="0" hangingPunct="1">
        <a:lnSpc>
          <a:spcPct val="90000"/>
        </a:lnSpc>
        <a:spcBef>
          <a:spcPts val="1505"/>
        </a:spcBef>
        <a:buFont typeface="Arial" panose="020B0604020202020204" pitchFamily="34" charset="0"/>
        <a:buChar char="•"/>
        <a:defRPr sz="5400" kern="1200">
          <a:solidFill>
            <a:schemeClr val="tx1"/>
          </a:solidFill>
          <a:latin typeface="+mn-lt"/>
          <a:ea typeface="+mn-ea"/>
          <a:cs typeface="+mn-cs"/>
        </a:defRPr>
      </a:lvl9pPr>
    </p:bodyStyle>
    <p:otherStyle>
      <a:defPPr>
        <a:defRPr lang="en-US"/>
      </a:defPPr>
      <a:lvl1pPr marL="0" algn="l" defTabSz="2751971" rtl="0" eaLnBrk="1" latinLnBrk="0" hangingPunct="1">
        <a:defRPr sz="5400" kern="1200">
          <a:solidFill>
            <a:schemeClr val="tx1"/>
          </a:solidFill>
          <a:latin typeface="+mn-lt"/>
          <a:ea typeface="+mn-ea"/>
          <a:cs typeface="+mn-cs"/>
        </a:defRPr>
      </a:lvl1pPr>
      <a:lvl2pPr marL="1375985" algn="l" defTabSz="2751971" rtl="0" eaLnBrk="1" latinLnBrk="0" hangingPunct="1">
        <a:defRPr sz="5400" kern="1200">
          <a:solidFill>
            <a:schemeClr val="tx1"/>
          </a:solidFill>
          <a:latin typeface="+mn-lt"/>
          <a:ea typeface="+mn-ea"/>
          <a:cs typeface="+mn-cs"/>
        </a:defRPr>
      </a:lvl2pPr>
      <a:lvl3pPr marL="2751971" algn="l" defTabSz="2751971" rtl="0" eaLnBrk="1" latinLnBrk="0" hangingPunct="1">
        <a:defRPr sz="5400" kern="1200">
          <a:solidFill>
            <a:schemeClr val="tx1"/>
          </a:solidFill>
          <a:latin typeface="+mn-lt"/>
          <a:ea typeface="+mn-ea"/>
          <a:cs typeface="+mn-cs"/>
        </a:defRPr>
      </a:lvl3pPr>
      <a:lvl4pPr marL="4127953" algn="l" defTabSz="2751971" rtl="0" eaLnBrk="1" latinLnBrk="0" hangingPunct="1">
        <a:defRPr sz="5400" kern="1200">
          <a:solidFill>
            <a:schemeClr val="tx1"/>
          </a:solidFill>
          <a:latin typeface="+mn-lt"/>
          <a:ea typeface="+mn-ea"/>
          <a:cs typeface="+mn-cs"/>
        </a:defRPr>
      </a:lvl4pPr>
      <a:lvl5pPr marL="5503938" algn="l" defTabSz="2751971" rtl="0" eaLnBrk="1" latinLnBrk="0" hangingPunct="1">
        <a:defRPr sz="5400" kern="1200">
          <a:solidFill>
            <a:schemeClr val="tx1"/>
          </a:solidFill>
          <a:latin typeface="+mn-lt"/>
          <a:ea typeface="+mn-ea"/>
          <a:cs typeface="+mn-cs"/>
        </a:defRPr>
      </a:lvl5pPr>
      <a:lvl6pPr marL="6879924" algn="l" defTabSz="2751971" rtl="0" eaLnBrk="1" latinLnBrk="0" hangingPunct="1">
        <a:defRPr sz="5400" kern="1200">
          <a:solidFill>
            <a:schemeClr val="tx1"/>
          </a:solidFill>
          <a:latin typeface="+mn-lt"/>
          <a:ea typeface="+mn-ea"/>
          <a:cs typeface="+mn-cs"/>
        </a:defRPr>
      </a:lvl6pPr>
      <a:lvl7pPr marL="8255909" algn="l" defTabSz="2751971" rtl="0" eaLnBrk="1" latinLnBrk="0" hangingPunct="1">
        <a:defRPr sz="5400" kern="1200">
          <a:solidFill>
            <a:schemeClr val="tx1"/>
          </a:solidFill>
          <a:latin typeface="+mn-lt"/>
          <a:ea typeface="+mn-ea"/>
          <a:cs typeface="+mn-cs"/>
        </a:defRPr>
      </a:lvl7pPr>
      <a:lvl8pPr marL="9631894" algn="l" defTabSz="2751971" rtl="0" eaLnBrk="1" latinLnBrk="0" hangingPunct="1">
        <a:defRPr sz="5400" kern="1200">
          <a:solidFill>
            <a:schemeClr val="tx1"/>
          </a:solidFill>
          <a:latin typeface="+mn-lt"/>
          <a:ea typeface="+mn-ea"/>
          <a:cs typeface="+mn-cs"/>
        </a:defRPr>
      </a:lvl8pPr>
      <a:lvl9pPr marL="11007877" algn="l" defTabSz="2751971" rtl="0" eaLnBrk="1" latinLnBrk="0" hangingPunct="1">
        <a:defRPr sz="5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4.jpeg"/><Relationship Id="rId3" Type="http://schemas.openxmlformats.org/officeDocument/2006/relationships/chart" Target="../charts/chart1.xml"/><Relationship Id="rId7"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2.wmf"/><Relationship Id="rId11" Type="http://schemas.openxmlformats.org/officeDocument/2006/relationships/image" Target="../media/image7.jpeg"/><Relationship Id="rId5" Type="http://schemas.openxmlformats.org/officeDocument/2006/relationships/chart" Target="../charts/chart3.xml"/><Relationship Id="rId10" Type="http://schemas.openxmlformats.org/officeDocument/2006/relationships/image" Target="../media/image6.jpeg"/><Relationship Id="rId4" Type="http://schemas.openxmlformats.org/officeDocument/2006/relationships/chart" Target="../charts/chart2.xml"/><Relationship Id="rId9" Type="http://schemas.openxmlformats.org/officeDocument/2006/relationships/image" Target="../media/image5.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99536" y="3603093"/>
            <a:ext cx="29610532" cy="2440276"/>
          </a:xfrm>
        </p:spPr>
        <p:txBody>
          <a:bodyPr>
            <a:noAutofit/>
          </a:bodyPr>
          <a:lstStyle/>
          <a:p>
            <a:r>
              <a:rPr lang="en-US" sz="6000" b="1" dirty="0" smtClean="0">
                <a:solidFill>
                  <a:srgbClr val="0066FF"/>
                </a:solidFill>
                <a:latin typeface="Arial" pitchFamily="34" charset="0"/>
                <a:cs typeface="Arial" pitchFamily="34" charset="0"/>
              </a:rPr>
              <a:t>ESTIMATION OF CHLOROPHYLL CONCENTRATION IN POTATO </a:t>
            </a:r>
            <a:br>
              <a:rPr lang="en-US" sz="6000" b="1" dirty="0" smtClean="0">
                <a:solidFill>
                  <a:srgbClr val="0066FF"/>
                </a:solidFill>
                <a:latin typeface="Arial" pitchFamily="34" charset="0"/>
                <a:cs typeface="Arial" pitchFamily="34" charset="0"/>
              </a:rPr>
            </a:br>
            <a:r>
              <a:rPr lang="en-US" sz="6000" b="1" dirty="0" smtClean="0">
                <a:solidFill>
                  <a:srgbClr val="0066FF"/>
                </a:solidFill>
                <a:latin typeface="Arial" pitchFamily="34" charset="0"/>
                <a:cs typeface="Arial" pitchFamily="34" charset="0"/>
              </a:rPr>
              <a:t>LEAVES BASED ON SPAD MEASUREMENTS </a:t>
            </a:r>
            <a:br>
              <a:rPr lang="en-US" sz="6000" b="1" dirty="0" smtClean="0">
                <a:solidFill>
                  <a:srgbClr val="0066FF"/>
                </a:solidFill>
                <a:latin typeface="Arial" pitchFamily="34" charset="0"/>
                <a:cs typeface="Arial" pitchFamily="34" charset="0"/>
              </a:rPr>
            </a:br>
            <a:r>
              <a:rPr lang="en-US" sz="6000" b="1" dirty="0" smtClean="0">
                <a:solidFill>
                  <a:srgbClr val="0066FF"/>
                </a:solidFill>
                <a:latin typeface="Arial" pitchFamily="34" charset="0"/>
                <a:cs typeface="Arial" pitchFamily="34" charset="0"/>
              </a:rPr>
              <a:t>UNDER CONTROLLED CONDITIONS</a:t>
            </a:r>
            <a:endParaRPr lang="en-US" sz="6000" b="1" dirty="0">
              <a:solidFill>
                <a:srgbClr val="0066FF"/>
              </a:solidFill>
              <a:latin typeface="Arial" pitchFamily="34" charset="0"/>
              <a:cs typeface="Arial" pitchFamily="34" charset="0"/>
            </a:endParaRP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1601" y="0"/>
            <a:ext cx="4038468" cy="5166091"/>
          </a:xfrm>
          <a:prstGeom prst="ellipse">
            <a:avLst/>
          </a:prstGeom>
          <a:ln>
            <a:noFill/>
          </a:ln>
          <a:effectLst>
            <a:softEdge rad="112500"/>
          </a:effectLst>
        </p:spPr>
      </p:pic>
      <p:sp>
        <p:nvSpPr>
          <p:cNvPr id="3" name="Subtitle 2"/>
          <p:cNvSpPr>
            <a:spLocks noGrp="1"/>
          </p:cNvSpPr>
          <p:nvPr>
            <p:ph type="subTitle" idx="1"/>
          </p:nvPr>
        </p:nvSpPr>
        <p:spPr>
          <a:xfrm>
            <a:off x="4701324" y="1097280"/>
            <a:ext cx="21144697" cy="2301381"/>
          </a:xfrm>
        </p:spPr>
        <p:txBody>
          <a:bodyPr>
            <a:noAutofit/>
          </a:bodyPr>
          <a:lstStyle/>
          <a:p>
            <a:pPr>
              <a:lnSpc>
                <a:spcPct val="70000"/>
              </a:lnSpc>
            </a:pPr>
            <a:r>
              <a:rPr lang="en-US" b="1" dirty="0" smtClean="0"/>
              <a:t>CONFERINȚA NAȚIONALĂ “ANIVERSAREA ICAR”</a:t>
            </a:r>
          </a:p>
          <a:p>
            <a:pPr>
              <a:lnSpc>
                <a:spcPct val="70000"/>
              </a:lnSpc>
            </a:pPr>
            <a:r>
              <a:rPr lang="en-US" b="1" dirty="0" err="1" smtClean="0"/>
              <a:t>Ediția</a:t>
            </a:r>
            <a:r>
              <a:rPr lang="en-US" b="1" dirty="0" smtClean="0"/>
              <a:t> IV – 29 </a:t>
            </a:r>
            <a:r>
              <a:rPr lang="en-US" b="1" dirty="0" err="1" smtClean="0"/>
              <a:t>mai</a:t>
            </a:r>
            <a:r>
              <a:rPr lang="en-US" b="1" dirty="0" smtClean="0"/>
              <a:t> 2025</a:t>
            </a:r>
          </a:p>
        </p:txBody>
      </p:sp>
      <p:sp>
        <p:nvSpPr>
          <p:cNvPr id="8" name="Title 1"/>
          <p:cNvSpPr txBox="1">
            <a:spLocks/>
          </p:cNvSpPr>
          <p:nvPr/>
        </p:nvSpPr>
        <p:spPr>
          <a:xfrm>
            <a:off x="0" y="7810500"/>
            <a:ext cx="28978703" cy="2268366"/>
          </a:xfrm>
          <a:prstGeom prst="rect">
            <a:avLst/>
          </a:prstGeom>
          <a:ln w="22225">
            <a:noFill/>
          </a:ln>
        </p:spPr>
        <p:txBody>
          <a:bodyPr vert="horz" lIns="274101" tIns="137050" rIns="274101" bIns="137050" rtlCol="0" anchor="b">
            <a:noAutofit/>
          </a:bodyPr>
          <a:lstStyle>
            <a:lvl1pPr algn="ctr" defTabSz="918058" rtl="0" eaLnBrk="1" latinLnBrk="0" hangingPunct="1">
              <a:lnSpc>
                <a:spcPct val="90000"/>
              </a:lnSpc>
              <a:spcBef>
                <a:spcPct val="0"/>
              </a:spcBef>
              <a:buNone/>
              <a:defRPr sz="6024" kern="1200">
                <a:solidFill>
                  <a:schemeClr val="tx1"/>
                </a:solidFill>
                <a:latin typeface="+mj-lt"/>
                <a:ea typeface="+mj-ea"/>
                <a:cs typeface="+mj-cs"/>
              </a:defRPr>
            </a:lvl1pPr>
          </a:lstStyle>
          <a:p>
            <a:pPr algn="just"/>
            <a:r>
              <a:rPr lang="en-US" sz="3200" b="1" dirty="0" smtClean="0">
                <a:solidFill>
                  <a:srgbClr val="FB594C"/>
                </a:solidFill>
                <a:latin typeface="Arial" pitchFamily="34" charset="0"/>
                <a:cs typeface="Arial" pitchFamily="34" charset="0"/>
              </a:rPr>
              <a:t>       INTRODUCTION</a:t>
            </a:r>
          </a:p>
          <a:p>
            <a:pPr algn="just"/>
            <a:r>
              <a:rPr lang="en-US" sz="3200" i="1" dirty="0" smtClean="0"/>
              <a:t>       </a:t>
            </a:r>
            <a:r>
              <a:rPr lang="ro-RO" sz="3200" i="1" dirty="0" smtClean="0"/>
              <a:t>Micropropagation techniques are the safest, most elaborate and fastest way to provide planting material for a seed potato crop and, implicitly, for production intended for consumption.</a:t>
            </a:r>
            <a:r>
              <a:rPr lang="ro-RO" sz="3200" dirty="0" smtClean="0"/>
              <a:t> </a:t>
            </a:r>
            <a:r>
              <a:rPr lang="ro-RO" sz="3200" i="1" dirty="0" smtClean="0"/>
              <a:t>Laboratory monitoring, control in a protected space (insect-proof </a:t>
            </a:r>
            <a:r>
              <a:rPr lang="en-US" sz="3200" i="1" dirty="0" smtClean="0"/>
              <a:t>space</a:t>
            </a:r>
            <a:r>
              <a:rPr lang="ro-RO" sz="3200" i="1" dirty="0" smtClean="0"/>
              <a:t>), regarding the growth and development status of plantlets determines the assurance of phytosanitary quality according to the established standard.</a:t>
            </a:r>
            <a:endParaRPr lang="en-US" sz="3200" dirty="0">
              <a:solidFill>
                <a:srgbClr val="FF0000"/>
              </a:solidFill>
              <a:latin typeface="Arial" pitchFamily="34" charset="0"/>
              <a:cs typeface="Arial" pitchFamily="34" charset="0"/>
            </a:endParaRPr>
          </a:p>
        </p:txBody>
      </p:sp>
      <p:sp>
        <p:nvSpPr>
          <p:cNvPr id="13" name="Title 1"/>
          <p:cNvSpPr txBox="1">
            <a:spLocks/>
          </p:cNvSpPr>
          <p:nvPr/>
        </p:nvSpPr>
        <p:spPr>
          <a:xfrm>
            <a:off x="521767" y="37456534"/>
            <a:ext cx="29314766" cy="4292071"/>
          </a:xfrm>
          <a:prstGeom prst="rect">
            <a:avLst/>
          </a:prstGeom>
          <a:ln w="22225">
            <a:noFill/>
          </a:ln>
        </p:spPr>
        <p:txBody>
          <a:bodyPr vert="horz" lIns="274101" tIns="137050" rIns="274101" bIns="137050" rtlCol="0" anchor="b">
            <a:noAutofit/>
          </a:bodyPr>
          <a:lstStyle>
            <a:lvl1pPr algn="ctr" defTabSz="918058" rtl="0" eaLnBrk="1" latinLnBrk="0" hangingPunct="1">
              <a:lnSpc>
                <a:spcPct val="90000"/>
              </a:lnSpc>
              <a:spcBef>
                <a:spcPct val="0"/>
              </a:spcBef>
              <a:buNone/>
              <a:defRPr sz="6024" kern="1200">
                <a:solidFill>
                  <a:schemeClr val="tx1"/>
                </a:solidFill>
                <a:latin typeface="+mj-lt"/>
                <a:ea typeface="+mj-ea"/>
                <a:cs typeface="+mj-cs"/>
              </a:defRPr>
            </a:lvl1pPr>
          </a:lstStyle>
          <a:p>
            <a:pPr algn="just"/>
            <a:r>
              <a:rPr lang="en-US" sz="3200" b="1" dirty="0" smtClean="0">
                <a:solidFill>
                  <a:srgbClr val="FB594C"/>
                </a:solidFill>
                <a:latin typeface="Arial" pitchFamily="34" charset="0"/>
                <a:cs typeface="Arial" pitchFamily="34" charset="0"/>
              </a:rPr>
              <a:t>CONCLUSIONS</a:t>
            </a:r>
            <a:endParaRPr lang="en-US" sz="3200" b="1" dirty="0">
              <a:solidFill>
                <a:srgbClr val="FB594C"/>
              </a:solidFill>
              <a:latin typeface="Arial" pitchFamily="34" charset="0"/>
              <a:cs typeface="Arial" pitchFamily="34" charset="0"/>
            </a:endParaRPr>
          </a:p>
          <a:p>
            <a:pPr marL="1027877" indent="-1027877" algn="just">
              <a:buAutoNum type="arabicPeriod"/>
            </a:pPr>
            <a:r>
              <a:rPr lang="en-US" sz="3200" dirty="0" smtClean="0"/>
              <a:t>The statistical analysis performed for each varieties shows that plantlets height is bigger for </a:t>
            </a:r>
            <a:r>
              <a:rPr lang="en-US" sz="3200" dirty="0" err="1" smtClean="0"/>
              <a:t>Darilena</a:t>
            </a:r>
            <a:r>
              <a:rPr lang="en-US" sz="3200" dirty="0" smtClean="0"/>
              <a:t> variety, with a positive difference comparative (3.88 cm) with control variety (</a:t>
            </a:r>
            <a:r>
              <a:rPr lang="en-US" sz="3200" dirty="0" err="1" smtClean="0"/>
              <a:t>Foresta</a:t>
            </a:r>
            <a:r>
              <a:rPr lang="en-US" sz="3200" dirty="0" smtClean="0"/>
              <a:t>). </a:t>
            </a:r>
          </a:p>
          <a:p>
            <a:pPr marL="1027877" indent="-1027877" algn="just">
              <a:buAutoNum type="arabicPeriod"/>
            </a:pPr>
            <a:r>
              <a:rPr lang="en-US" sz="3200" dirty="0" smtClean="0"/>
              <a:t>Analysis of the varieties used in the experiment shows that the best results were achieved for </a:t>
            </a:r>
            <a:r>
              <a:rPr lang="en-US" sz="3200" dirty="0" err="1" smtClean="0"/>
              <a:t>Darilena</a:t>
            </a:r>
            <a:r>
              <a:rPr lang="en-US" sz="3200" dirty="0" smtClean="0"/>
              <a:t> variety with a number of leaves by 9.09 and with a positive difference of 1.26 leaves, comparative with control variety.</a:t>
            </a:r>
            <a:endParaRPr lang="en-US" sz="3200" dirty="0" smtClean="0">
              <a:latin typeface="Arial" pitchFamily="34" charset="0"/>
              <a:cs typeface="Arial" pitchFamily="34" charset="0"/>
            </a:endParaRPr>
          </a:p>
          <a:p>
            <a:pPr marL="1027877" indent="-1027877" algn="just">
              <a:buFontTx/>
              <a:buAutoNum type="arabicPeriod"/>
            </a:pPr>
            <a:r>
              <a:rPr lang="en-US" sz="3200" dirty="0" smtClean="0"/>
              <a:t>The study of variety influence on the number of leaves is highlighted with a very significant positive difference for the </a:t>
            </a:r>
            <a:r>
              <a:rPr lang="en-US" sz="3200" dirty="0" err="1" smtClean="0"/>
              <a:t>Darilena</a:t>
            </a:r>
            <a:r>
              <a:rPr lang="en-US" sz="3200" dirty="0" smtClean="0"/>
              <a:t> variety (45.20).</a:t>
            </a:r>
          </a:p>
          <a:p>
            <a:pPr marL="1027877" indent="-1027877" algn="just">
              <a:buFontTx/>
              <a:buAutoNum type="arabicPeriod"/>
            </a:pPr>
            <a:r>
              <a:rPr lang="en-US" sz="3200" dirty="0" smtClean="0"/>
              <a:t>These experiments were performed to model the relationship between chlorophyll concentration measured both </a:t>
            </a:r>
            <a:r>
              <a:rPr lang="en-US" sz="3200" i="1" dirty="0" smtClean="0"/>
              <a:t>in vitro</a:t>
            </a:r>
            <a:r>
              <a:rPr lang="en-US" sz="3200" dirty="0" smtClean="0"/>
              <a:t> and </a:t>
            </a:r>
            <a:r>
              <a:rPr lang="en-US" sz="3200" i="1" dirty="0" smtClean="0"/>
              <a:t>in vivo</a:t>
            </a:r>
            <a:r>
              <a:rPr lang="en-US" sz="3200" dirty="0" smtClean="0"/>
              <a:t>.</a:t>
            </a:r>
          </a:p>
          <a:p>
            <a:pPr marL="1027877" indent="-1027877" algn="just">
              <a:buFontTx/>
              <a:buAutoNum type="arabicPeriod"/>
            </a:pPr>
            <a:endParaRPr lang="en-US" sz="3200" dirty="0" smtClean="0">
              <a:latin typeface="Arial" pitchFamily="34" charset="0"/>
              <a:cs typeface="Arial" pitchFamily="34" charset="0"/>
            </a:endParaRPr>
          </a:p>
        </p:txBody>
      </p:sp>
      <p:sp>
        <p:nvSpPr>
          <p:cNvPr id="5" name="Rectangle 4"/>
          <p:cNvSpPr/>
          <p:nvPr/>
        </p:nvSpPr>
        <p:spPr>
          <a:xfrm>
            <a:off x="471649" y="16906435"/>
            <a:ext cx="6095907" cy="769219"/>
          </a:xfrm>
          <a:prstGeom prst="rect">
            <a:avLst/>
          </a:prstGeom>
        </p:spPr>
        <p:txBody>
          <a:bodyPr wrap="none" lIns="274101" tIns="137050" rIns="274101" bIns="137050">
            <a:spAutoFit/>
          </a:bodyPr>
          <a:lstStyle/>
          <a:p>
            <a:r>
              <a:rPr lang="en-US" sz="3200" b="1" dirty="0" smtClean="0">
                <a:solidFill>
                  <a:srgbClr val="FB594C"/>
                </a:solidFill>
                <a:latin typeface="Arial" pitchFamily="34" charset="0"/>
                <a:ea typeface="+mj-ea"/>
                <a:cs typeface="Arial" pitchFamily="34" charset="0"/>
              </a:rPr>
              <a:t>RESULTS AND DISCUSSION</a:t>
            </a:r>
            <a:endParaRPr lang="en-US" sz="3200" b="1" dirty="0">
              <a:solidFill>
                <a:srgbClr val="FB594C"/>
              </a:solidFill>
              <a:latin typeface="Arial" pitchFamily="34" charset="0"/>
              <a:ea typeface="+mj-ea"/>
              <a:cs typeface="Arial" pitchFamily="34" charset="0"/>
            </a:endParaRPr>
          </a:p>
        </p:txBody>
      </p:sp>
      <p:sp>
        <p:nvSpPr>
          <p:cNvPr id="1025" name="Rectangle 1"/>
          <p:cNvSpPr>
            <a:spLocks noChangeArrowheads="1"/>
          </p:cNvSpPr>
          <p:nvPr/>
        </p:nvSpPr>
        <p:spPr bwMode="auto">
          <a:xfrm>
            <a:off x="7304892" y="22451890"/>
            <a:ext cx="8544709" cy="769219"/>
          </a:xfrm>
          <a:prstGeom prst="rect">
            <a:avLst/>
          </a:prstGeom>
          <a:gradFill flip="none" rotWithShape="1">
            <a:gsLst>
              <a:gs pos="0">
                <a:srgbClr val="FBEAC7"/>
              </a:gs>
              <a:gs pos="17999">
                <a:srgbClr val="FEE7F2"/>
              </a:gs>
              <a:gs pos="36000">
                <a:srgbClr val="FAC77D"/>
              </a:gs>
              <a:gs pos="61000">
                <a:srgbClr val="FBA97D"/>
              </a:gs>
              <a:gs pos="82001">
                <a:srgbClr val="FBD49C"/>
              </a:gs>
              <a:gs pos="100000">
                <a:srgbClr val="FEE7F2"/>
              </a:gs>
            </a:gsLst>
            <a:path path="shape">
              <a:fillToRect l="50000" t="50000" r="50000" b="50000"/>
            </a:path>
            <a:tileRect/>
          </a:gradFill>
          <a:ln w="9525">
            <a:noFill/>
            <a:miter lim="800000"/>
            <a:headEnd/>
            <a:tailEnd/>
          </a:ln>
          <a:effectLst/>
        </p:spPr>
        <p:txBody>
          <a:bodyPr vert="horz" wrap="square" lIns="274101" tIns="137050" rIns="274101" bIns="137050" numCol="1" anchor="ctr" anchorCtr="0" compatLnSpc="1">
            <a:prstTxWarp prst="textNoShape">
              <a:avLst/>
            </a:prstTxWarp>
            <a:spAutoFit/>
          </a:bodyPr>
          <a:lstStyle/>
          <a:p>
            <a:pPr fontAlgn="base">
              <a:spcBef>
                <a:spcPct val="0"/>
              </a:spcBef>
              <a:spcAft>
                <a:spcPct val="0"/>
              </a:spcAft>
              <a:tabLst>
                <a:tab pos="7556800" algn="l"/>
              </a:tabLst>
            </a:pPr>
            <a:r>
              <a:rPr lang="en-US" sz="3200" dirty="0" smtClean="0">
                <a:latin typeface="Arial" pitchFamily="34" charset="0"/>
                <a:ea typeface="Calibri" pitchFamily="34" charset="0"/>
                <a:cs typeface="Arial" pitchFamily="34" charset="0"/>
              </a:rPr>
              <a:t>DL 5%=2.38, DL 1%=5.50, DL 0.1%=17.49</a:t>
            </a:r>
          </a:p>
        </p:txBody>
      </p:sp>
      <p:sp>
        <p:nvSpPr>
          <p:cNvPr id="23" name="Rectangle 1"/>
          <p:cNvSpPr>
            <a:spLocks noChangeArrowheads="1"/>
          </p:cNvSpPr>
          <p:nvPr/>
        </p:nvSpPr>
        <p:spPr bwMode="auto">
          <a:xfrm>
            <a:off x="18602670" y="22454214"/>
            <a:ext cx="8321331" cy="769219"/>
          </a:xfrm>
          <a:prstGeom prst="rect">
            <a:avLst/>
          </a:prstGeom>
          <a:gradFill flip="none" rotWithShape="1">
            <a:gsLst>
              <a:gs pos="0">
                <a:srgbClr val="FBEAC7"/>
              </a:gs>
              <a:gs pos="17999">
                <a:srgbClr val="FEE7F2"/>
              </a:gs>
              <a:gs pos="36000">
                <a:srgbClr val="FAC77D"/>
              </a:gs>
              <a:gs pos="61000">
                <a:srgbClr val="FBA97D"/>
              </a:gs>
              <a:gs pos="82001">
                <a:srgbClr val="FBD49C"/>
              </a:gs>
              <a:gs pos="100000">
                <a:srgbClr val="FEE7F2"/>
              </a:gs>
            </a:gsLst>
            <a:path path="shape">
              <a:fillToRect l="50000" t="50000" r="50000" b="50000"/>
            </a:path>
            <a:tileRect/>
          </a:gradFill>
          <a:ln w="9525">
            <a:noFill/>
            <a:miter lim="800000"/>
            <a:headEnd/>
            <a:tailEnd/>
          </a:ln>
          <a:effectLst/>
        </p:spPr>
        <p:txBody>
          <a:bodyPr vert="horz" wrap="square" lIns="274101" tIns="137050" rIns="274101" bIns="137050" numCol="1" anchor="ctr" anchorCtr="0" compatLnSpc="1">
            <a:prstTxWarp prst="textNoShape">
              <a:avLst/>
            </a:prstTxWarp>
            <a:spAutoFit/>
          </a:bodyPr>
          <a:lstStyle/>
          <a:p>
            <a:pPr fontAlgn="base">
              <a:spcBef>
                <a:spcPct val="0"/>
              </a:spcBef>
              <a:spcAft>
                <a:spcPct val="0"/>
              </a:spcAft>
              <a:tabLst>
                <a:tab pos="7556800" algn="l"/>
              </a:tabLst>
            </a:pPr>
            <a:r>
              <a:rPr lang="en-US" sz="3200" dirty="0" smtClean="0">
                <a:latin typeface="Arial" pitchFamily="34" charset="0"/>
                <a:ea typeface="Calibri" pitchFamily="34" charset="0"/>
                <a:cs typeface="Arial" pitchFamily="34" charset="0"/>
              </a:rPr>
              <a:t>DL 5%=1.17 , DL 1%=2.70 , DL 0.1%=8.58</a:t>
            </a:r>
          </a:p>
        </p:txBody>
      </p:sp>
      <p:sp>
        <p:nvSpPr>
          <p:cNvPr id="25" name="Rectangle 1"/>
          <p:cNvSpPr>
            <a:spLocks noChangeArrowheads="1"/>
          </p:cNvSpPr>
          <p:nvPr/>
        </p:nvSpPr>
        <p:spPr bwMode="auto">
          <a:xfrm>
            <a:off x="7234829" y="28302124"/>
            <a:ext cx="8885703" cy="769219"/>
          </a:xfrm>
          <a:prstGeom prst="rect">
            <a:avLst/>
          </a:prstGeom>
          <a:gradFill flip="none" rotWithShape="1">
            <a:gsLst>
              <a:gs pos="0">
                <a:srgbClr val="FBEAC7"/>
              </a:gs>
              <a:gs pos="17999">
                <a:srgbClr val="FEE7F2"/>
              </a:gs>
              <a:gs pos="36000">
                <a:srgbClr val="FAC77D"/>
              </a:gs>
              <a:gs pos="61000">
                <a:srgbClr val="FBA97D"/>
              </a:gs>
              <a:gs pos="82001">
                <a:srgbClr val="FBD49C"/>
              </a:gs>
              <a:gs pos="100000">
                <a:srgbClr val="FEE7F2"/>
              </a:gs>
            </a:gsLst>
            <a:path path="shape">
              <a:fillToRect l="50000" t="50000" r="50000" b="50000"/>
            </a:path>
            <a:tileRect/>
          </a:gradFill>
          <a:ln w="9525">
            <a:noFill/>
            <a:miter lim="800000"/>
            <a:headEnd/>
            <a:tailEnd/>
          </a:ln>
          <a:effectLst/>
        </p:spPr>
        <p:txBody>
          <a:bodyPr vert="horz" wrap="square" lIns="274101" tIns="137050" rIns="274101" bIns="137050" numCol="1" anchor="ctr" anchorCtr="0" compatLnSpc="1">
            <a:prstTxWarp prst="textNoShape">
              <a:avLst/>
            </a:prstTxWarp>
            <a:spAutoFit/>
          </a:bodyPr>
          <a:lstStyle/>
          <a:p>
            <a:pPr fontAlgn="base">
              <a:spcBef>
                <a:spcPct val="0"/>
              </a:spcBef>
              <a:spcAft>
                <a:spcPct val="0"/>
              </a:spcAft>
              <a:tabLst>
                <a:tab pos="7556800" algn="l"/>
              </a:tabLst>
            </a:pPr>
            <a:r>
              <a:rPr lang="en-US" sz="3200" dirty="0" smtClean="0">
                <a:latin typeface="Arial" pitchFamily="34" charset="0"/>
                <a:ea typeface="Calibri" pitchFamily="34" charset="0"/>
                <a:cs typeface="Arial" pitchFamily="34" charset="0"/>
              </a:rPr>
              <a:t>DL 5%=9.93 , DL 1%=13.67, DL 0.1%=18.82</a:t>
            </a:r>
          </a:p>
        </p:txBody>
      </p:sp>
      <p:sp>
        <p:nvSpPr>
          <p:cNvPr id="26" name="Rectangle 1"/>
          <p:cNvSpPr>
            <a:spLocks noChangeArrowheads="1"/>
          </p:cNvSpPr>
          <p:nvPr/>
        </p:nvSpPr>
        <p:spPr bwMode="auto">
          <a:xfrm>
            <a:off x="18540800" y="28326989"/>
            <a:ext cx="8882734" cy="769219"/>
          </a:xfrm>
          <a:prstGeom prst="rect">
            <a:avLst/>
          </a:prstGeom>
          <a:gradFill flip="none" rotWithShape="1">
            <a:gsLst>
              <a:gs pos="0">
                <a:srgbClr val="FBEAC7"/>
              </a:gs>
              <a:gs pos="17999">
                <a:srgbClr val="FEE7F2"/>
              </a:gs>
              <a:gs pos="36000">
                <a:srgbClr val="FAC77D"/>
              </a:gs>
              <a:gs pos="61000">
                <a:srgbClr val="FBA97D"/>
              </a:gs>
              <a:gs pos="82001">
                <a:srgbClr val="FBD49C"/>
              </a:gs>
              <a:gs pos="100000">
                <a:srgbClr val="FEE7F2"/>
              </a:gs>
            </a:gsLst>
            <a:path path="shape">
              <a:fillToRect l="50000" t="50000" r="50000" b="50000"/>
            </a:path>
            <a:tileRect/>
          </a:gradFill>
          <a:ln w="9525">
            <a:noFill/>
            <a:miter lim="800000"/>
            <a:headEnd/>
            <a:tailEnd/>
          </a:ln>
          <a:effectLst/>
        </p:spPr>
        <p:txBody>
          <a:bodyPr vert="horz" wrap="square" lIns="274101" tIns="137050" rIns="274101" bIns="137050" numCol="1" anchor="ctr" anchorCtr="0" compatLnSpc="1">
            <a:prstTxWarp prst="textNoShape">
              <a:avLst/>
            </a:prstTxWarp>
            <a:spAutoFit/>
          </a:bodyPr>
          <a:lstStyle/>
          <a:p>
            <a:r>
              <a:rPr lang="en-US" sz="3200" dirty="0" smtClean="0">
                <a:latin typeface="Arial" pitchFamily="34" charset="0"/>
              </a:rPr>
              <a:t>DL 5%=23.48, DL 1%=32.34 , DL 0.1%=44.52</a:t>
            </a:r>
            <a:endParaRPr lang="en-US" sz="3200" dirty="0" smtClean="0">
              <a:latin typeface="Arial" pitchFamily="34" charset="0"/>
              <a:cs typeface="Arial" pitchFamily="34" charset="0"/>
            </a:endParaRPr>
          </a:p>
        </p:txBody>
      </p:sp>
      <p:sp>
        <p:nvSpPr>
          <p:cNvPr id="1026" name="Rectangle 2"/>
          <p:cNvSpPr>
            <a:spLocks noChangeArrowheads="1"/>
          </p:cNvSpPr>
          <p:nvPr/>
        </p:nvSpPr>
        <p:spPr bwMode="auto">
          <a:xfrm>
            <a:off x="0" y="17876428"/>
            <a:ext cx="29487428" cy="769219"/>
          </a:xfrm>
          <a:prstGeom prst="rect">
            <a:avLst/>
          </a:prstGeom>
          <a:noFill/>
          <a:ln w="9525">
            <a:noFill/>
            <a:miter lim="800000"/>
            <a:headEnd/>
            <a:tailEnd/>
          </a:ln>
          <a:effectLst/>
        </p:spPr>
        <p:txBody>
          <a:bodyPr vert="horz" wrap="square" lIns="274101" tIns="137050" rIns="274101" bIns="137050" numCol="1" anchor="ctr" anchorCtr="0" compatLnSpc="1">
            <a:prstTxWarp prst="textNoShape">
              <a:avLst/>
            </a:prstTxWarp>
            <a:spAutoFit/>
          </a:bodyPr>
          <a:lstStyle/>
          <a:p>
            <a:pPr lvl="0" algn="ctr" fontAlgn="base">
              <a:spcBef>
                <a:spcPct val="0"/>
              </a:spcBef>
              <a:spcAft>
                <a:spcPct val="0"/>
              </a:spcAft>
            </a:pPr>
            <a:r>
              <a:rPr lang="ro-RO" sz="3200" b="1" dirty="0" smtClean="0">
                <a:latin typeface="Arial" pitchFamily="34" charset="0"/>
                <a:ea typeface="Calibri" pitchFamily="34" charset="0"/>
                <a:cs typeface="Arial" pitchFamily="34" charset="0"/>
              </a:rPr>
              <a:t>Table </a:t>
            </a:r>
            <a:r>
              <a:rPr lang="en-US" sz="3200" b="1" dirty="0" smtClean="0">
                <a:latin typeface="Arial" pitchFamily="34" charset="0"/>
                <a:ea typeface="Calibri" pitchFamily="34" charset="0"/>
                <a:cs typeface="Arial" pitchFamily="34" charset="0"/>
              </a:rPr>
              <a:t>1</a:t>
            </a:r>
            <a:r>
              <a:rPr lang="ro-RO" sz="3200" b="1" dirty="0" smtClean="0">
                <a:latin typeface="Arial" pitchFamily="34" charset="0"/>
                <a:ea typeface="Calibri" pitchFamily="34" charset="0"/>
                <a:cs typeface="Arial" pitchFamily="34" charset="0"/>
              </a:rPr>
              <a:t>.</a:t>
            </a:r>
            <a:r>
              <a:rPr lang="en-US" sz="3200" b="1" dirty="0" smtClean="0">
                <a:latin typeface="Arial" pitchFamily="34" charset="0"/>
                <a:ea typeface="Calibri" pitchFamily="34" charset="0"/>
                <a:cs typeface="Arial" pitchFamily="34" charset="0"/>
              </a:rPr>
              <a:t> The influence of variety on the average plantlets height (cm) and </a:t>
            </a:r>
            <a:r>
              <a:rPr lang="en-US" sz="3200" b="1" dirty="0" smtClean="0">
                <a:latin typeface="Arial" pitchFamily="34" charset="0"/>
                <a:cs typeface="Arial" pitchFamily="34" charset="0"/>
              </a:rPr>
              <a:t>the number of leaves (prepared for </a:t>
            </a:r>
            <a:r>
              <a:rPr lang="en-US" sz="3200" b="1" i="1" dirty="0" smtClean="0">
                <a:latin typeface="Arial" pitchFamily="34" charset="0"/>
                <a:cs typeface="Arial" pitchFamily="34" charset="0"/>
              </a:rPr>
              <a:t>ex vitro </a:t>
            </a:r>
            <a:r>
              <a:rPr lang="en-US" sz="3200" b="1" dirty="0" smtClean="0">
                <a:latin typeface="Arial" pitchFamily="34" charset="0"/>
                <a:cs typeface="Arial" pitchFamily="34" charset="0"/>
              </a:rPr>
              <a:t>environment)</a:t>
            </a:r>
            <a:endParaRPr lang="ro-RO" sz="3200" b="1" dirty="0" smtClean="0">
              <a:latin typeface="Arial" pitchFamily="34" charset="0"/>
              <a:cs typeface="Arial" pitchFamily="34" charset="0"/>
            </a:endParaRPr>
          </a:p>
        </p:txBody>
      </p:sp>
      <p:sp>
        <p:nvSpPr>
          <p:cNvPr id="36" name="Rectangle 2"/>
          <p:cNvSpPr>
            <a:spLocks noChangeArrowheads="1"/>
          </p:cNvSpPr>
          <p:nvPr/>
        </p:nvSpPr>
        <p:spPr bwMode="auto">
          <a:xfrm>
            <a:off x="19545301" y="29893160"/>
            <a:ext cx="9959974" cy="1754104"/>
          </a:xfrm>
          <a:prstGeom prst="rect">
            <a:avLst/>
          </a:prstGeom>
          <a:noFill/>
          <a:ln w="9525">
            <a:noFill/>
            <a:miter lim="800000"/>
            <a:headEnd/>
            <a:tailEnd/>
          </a:ln>
          <a:effectLst/>
        </p:spPr>
        <p:txBody>
          <a:bodyPr vert="horz" wrap="square" lIns="274101" tIns="137050" rIns="274101" bIns="137050" numCol="1" anchor="ctr" anchorCtr="0" compatLnSpc="1">
            <a:prstTxWarp prst="textNoShape">
              <a:avLst/>
            </a:prstTxWarp>
            <a:spAutoFit/>
          </a:bodyPr>
          <a:lstStyle/>
          <a:p>
            <a:pPr algn="ctr" fontAlgn="base">
              <a:spcBef>
                <a:spcPct val="0"/>
              </a:spcBef>
              <a:spcAft>
                <a:spcPct val="0"/>
              </a:spcAft>
            </a:pPr>
            <a:r>
              <a:rPr lang="en-US" sz="3200" b="1" dirty="0" smtClean="0">
                <a:latin typeface="Arial" pitchFamily="34" charset="0"/>
                <a:ea typeface="Calibri" pitchFamily="34" charset="0"/>
                <a:cs typeface="Times New Roman" pitchFamily="18" charset="0"/>
              </a:rPr>
              <a:t>Fig. 3. </a:t>
            </a:r>
            <a:r>
              <a:rPr lang="en-US" sz="3200" b="1" dirty="0" smtClean="0">
                <a:latin typeface="Arial" pitchFamily="34" charset="0"/>
              </a:rPr>
              <a:t>Comparison of SPAD values of potato plants grown in greenhouse (after flowering)</a:t>
            </a:r>
            <a:endParaRPr lang="en-US" sz="3200" dirty="0" smtClean="0">
              <a:latin typeface="Arial" pitchFamily="34" charset="0"/>
            </a:endParaRPr>
          </a:p>
          <a:p>
            <a:pPr lvl="0" algn="ctr" fontAlgn="base">
              <a:spcBef>
                <a:spcPct val="0"/>
              </a:spcBef>
              <a:spcAft>
                <a:spcPct val="0"/>
              </a:spcAft>
            </a:pPr>
            <a:endParaRPr lang="ro-RO" sz="3200" dirty="0" smtClean="0">
              <a:latin typeface="Arial" pitchFamily="34" charset="0"/>
            </a:endParaRPr>
          </a:p>
        </p:txBody>
      </p:sp>
      <p:sp>
        <p:nvSpPr>
          <p:cNvPr id="38" name="Rectangle 37"/>
          <p:cNvSpPr/>
          <p:nvPr/>
        </p:nvSpPr>
        <p:spPr>
          <a:xfrm>
            <a:off x="1189244" y="29931310"/>
            <a:ext cx="8378090" cy="1261662"/>
          </a:xfrm>
          <a:prstGeom prst="rect">
            <a:avLst/>
          </a:prstGeom>
        </p:spPr>
        <p:txBody>
          <a:bodyPr wrap="square" lIns="274101" tIns="137050" rIns="274101" bIns="137050">
            <a:spAutoFit/>
          </a:bodyPr>
          <a:lstStyle/>
          <a:p>
            <a:pPr lvl="0" algn="ctr" fontAlgn="base">
              <a:spcBef>
                <a:spcPct val="0"/>
              </a:spcBef>
              <a:spcAft>
                <a:spcPct val="0"/>
              </a:spcAft>
            </a:pPr>
            <a:r>
              <a:rPr lang="en-US" sz="3200" b="1" dirty="0" smtClean="0">
                <a:latin typeface="Arial" pitchFamily="34" charset="0"/>
                <a:ea typeface="Calibri" pitchFamily="34" charset="0"/>
                <a:cs typeface="Arial" pitchFamily="34" charset="0"/>
              </a:rPr>
              <a:t>Fig. 1</a:t>
            </a:r>
            <a:r>
              <a:rPr lang="en-US" sz="3200" b="1" dirty="0" smtClean="0">
                <a:latin typeface="Arial" pitchFamily="34" charset="0"/>
                <a:cs typeface="Arial" pitchFamily="34" charset="0"/>
              </a:rPr>
              <a:t>. SPAD values recorded </a:t>
            </a:r>
            <a:r>
              <a:rPr lang="en-US" sz="3200" b="1" i="1" dirty="0" smtClean="0">
                <a:latin typeface="Arial" pitchFamily="34" charset="0"/>
                <a:cs typeface="Arial" pitchFamily="34" charset="0"/>
              </a:rPr>
              <a:t>in vitro</a:t>
            </a:r>
            <a:r>
              <a:rPr lang="en-US" sz="3200" b="1" dirty="0" smtClean="0">
                <a:latin typeface="Arial" pitchFamily="34" charset="0"/>
                <a:cs typeface="Arial" pitchFamily="34" charset="0"/>
              </a:rPr>
              <a:t> plants (ready for transplanting)</a:t>
            </a:r>
            <a:endParaRPr lang="ro-RO" sz="3200" dirty="0" smtClean="0">
              <a:latin typeface="Arial" pitchFamily="34" charset="0"/>
              <a:cs typeface="Arial" pitchFamily="34" charset="0"/>
            </a:endParaRPr>
          </a:p>
        </p:txBody>
      </p:sp>
      <p:graphicFrame>
        <p:nvGraphicFramePr>
          <p:cNvPr id="35" name="Chart 34"/>
          <p:cNvGraphicFramePr/>
          <p:nvPr/>
        </p:nvGraphicFramePr>
        <p:xfrm>
          <a:off x="533401" y="30852533"/>
          <a:ext cx="9258300" cy="6942666"/>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40" name="Table 39"/>
          <p:cNvGraphicFramePr>
            <a:graphicFrameLocks noGrp="1"/>
          </p:cNvGraphicFramePr>
          <p:nvPr/>
        </p:nvGraphicFramePr>
        <p:xfrm>
          <a:off x="475348" y="18968267"/>
          <a:ext cx="28637227" cy="3482565"/>
        </p:xfrm>
        <a:graphic>
          <a:graphicData uri="http://schemas.openxmlformats.org/drawingml/2006/table">
            <a:tbl>
              <a:tblPr/>
              <a:tblGrid>
                <a:gridCol w="6804376">
                  <a:extLst>
                    <a:ext uri="{9D8B030D-6E8A-4147-A177-3AD203B41FA5}">
                      <a16:colId xmlns:a16="http://schemas.microsoft.com/office/drawing/2014/main" val="20000"/>
                    </a:ext>
                  </a:extLst>
                </a:gridCol>
                <a:gridCol w="5599548">
                  <a:extLst>
                    <a:ext uri="{9D8B030D-6E8A-4147-A177-3AD203B41FA5}">
                      <a16:colId xmlns:a16="http://schemas.microsoft.com/office/drawing/2014/main" val="20001"/>
                    </a:ext>
                  </a:extLst>
                </a:gridCol>
                <a:gridCol w="2908974">
                  <a:extLst>
                    <a:ext uri="{9D8B030D-6E8A-4147-A177-3AD203B41FA5}">
                      <a16:colId xmlns:a16="http://schemas.microsoft.com/office/drawing/2014/main" val="20002"/>
                    </a:ext>
                  </a:extLst>
                </a:gridCol>
                <a:gridCol w="2732666">
                  <a:extLst>
                    <a:ext uri="{9D8B030D-6E8A-4147-A177-3AD203B41FA5}">
                      <a16:colId xmlns:a16="http://schemas.microsoft.com/office/drawing/2014/main" val="20003"/>
                    </a:ext>
                  </a:extLst>
                </a:gridCol>
                <a:gridCol w="4101709">
                  <a:extLst>
                    <a:ext uri="{9D8B030D-6E8A-4147-A177-3AD203B41FA5}">
                      <a16:colId xmlns:a16="http://schemas.microsoft.com/office/drawing/2014/main" val="20004"/>
                    </a:ext>
                  </a:extLst>
                </a:gridCol>
                <a:gridCol w="3265914">
                  <a:extLst>
                    <a:ext uri="{9D8B030D-6E8A-4147-A177-3AD203B41FA5}">
                      <a16:colId xmlns:a16="http://schemas.microsoft.com/office/drawing/2014/main" val="20005"/>
                    </a:ext>
                  </a:extLst>
                </a:gridCol>
                <a:gridCol w="3224040">
                  <a:extLst>
                    <a:ext uri="{9D8B030D-6E8A-4147-A177-3AD203B41FA5}">
                      <a16:colId xmlns:a16="http://schemas.microsoft.com/office/drawing/2014/main" val="20006"/>
                    </a:ext>
                  </a:extLst>
                </a:gridCol>
              </a:tblGrid>
              <a:tr h="1409124">
                <a:tc>
                  <a:txBody>
                    <a:bodyPr/>
                    <a:lstStyle/>
                    <a:p>
                      <a:pPr marL="0" algn="ctr" rtl="0" eaLnBrk="1" fontAlgn="ctr" latinLnBrk="0" hangingPunct="1">
                        <a:lnSpc>
                          <a:spcPct val="115000"/>
                        </a:lnSpc>
                        <a:spcBef>
                          <a:spcPts val="0"/>
                        </a:spcBef>
                        <a:spcAft>
                          <a:spcPts val="0"/>
                        </a:spcAft>
                      </a:pPr>
                      <a:r>
                        <a:rPr lang="en-US" sz="3200" b="1" i="0" u="none" strike="noStrike" kern="1200" dirty="0" smtClean="0">
                          <a:solidFill>
                            <a:srgbClr val="000000"/>
                          </a:solidFill>
                          <a:latin typeface="Arial" pitchFamily="34" charset="0"/>
                          <a:ea typeface="Times New Roman"/>
                          <a:cs typeface="Arial" pitchFamily="34" charset="0"/>
                        </a:rPr>
                        <a:t>Variety </a:t>
                      </a:r>
                      <a:endParaRPr lang="en-US" sz="3200" b="0" i="0" u="none" strike="noStrike" kern="1200" dirty="0">
                        <a:solidFill>
                          <a:schemeClr val="tx1"/>
                        </a:solidFill>
                        <a:latin typeface="Arial" pitchFamily="34" charset="0"/>
                        <a:ea typeface="Calibri"/>
                        <a:cs typeface="Arial" pitchFamily="34" charset="0"/>
                      </a:endParaRPr>
                    </a:p>
                  </a:txBody>
                  <a:tcPr marL="226102" marR="226102" marT="2683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flip="none" rotWithShape="1">
                      <a:gsLst>
                        <a:gs pos="0">
                          <a:srgbClr val="5E9EFF"/>
                        </a:gs>
                        <a:gs pos="39999">
                          <a:srgbClr val="85C2FF"/>
                        </a:gs>
                        <a:gs pos="70000">
                          <a:srgbClr val="C4D6EB"/>
                        </a:gs>
                        <a:gs pos="100000">
                          <a:srgbClr val="FFEBFA"/>
                        </a:gs>
                      </a:gsLst>
                      <a:path path="shape">
                        <a:fillToRect l="50000" t="50000" r="50000" b="50000"/>
                      </a:path>
                      <a:tileRect/>
                    </a:gradFill>
                  </a:tcPr>
                </a:tc>
                <a:tc>
                  <a:txBody>
                    <a:bodyPr/>
                    <a:lstStyle/>
                    <a:p>
                      <a:pPr algn="ctr">
                        <a:lnSpc>
                          <a:spcPct val="115000"/>
                        </a:lnSpc>
                        <a:spcAft>
                          <a:spcPts val="0"/>
                        </a:spcAft>
                      </a:pPr>
                      <a:r>
                        <a:rPr lang="en-US" sz="3200" b="1" kern="1200" dirty="0" smtClean="0">
                          <a:solidFill>
                            <a:srgbClr val="000000"/>
                          </a:solidFill>
                          <a:latin typeface="Arial" pitchFamily="34" charset="0"/>
                          <a:ea typeface="Times New Roman"/>
                          <a:cs typeface="Arial" pitchFamily="34" charset="0"/>
                        </a:rPr>
                        <a:t>The plantlets</a:t>
                      </a:r>
                    </a:p>
                    <a:p>
                      <a:pPr algn="ctr">
                        <a:lnSpc>
                          <a:spcPct val="115000"/>
                        </a:lnSpc>
                        <a:spcAft>
                          <a:spcPts val="0"/>
                        </a:spcAft>
                      </a:pPr>
                      <a:r>
                        <a:rPr lang="en-US" sz="3200" b="1" kern="1200" dirty="0" smtClean="0">
                          <a:solidFill>
                            <a:srgbClr val="000000"/>
                          </a:solidFill>
                          <a:latin typeface="Arial" pitchFamily="34" charset="0"/>
                          <a:ea typeface="Times New Roman"/>
                          <a:cs typeface="Arial" pitchFamily="34" charset="0"/>
                        </a:rPr>
                        <a:t>height </a:t>
                      </a:r>
                      <a:r>
                        <a:rPr lang="en-US" sz="4000" b="1" i="1" kern="1200" dirty="0" smtClean="0">
                          <a:solidFill>
                            <a:srgbClr val="FFFF00"/>
                          </a:solidFill>
                          <a:latin typeface="Arial" pitchFamily="34" charset="0"/>
                          <a:ea typeface="Times New Roman"/>
                          <a:cs typeface="Arial" pitchFamily="34" charset="0"/>
                        </a:rPr>
                        <a:t>in vitro</a:t>
                      </a:r>
                      <a:endParaRPr lang="en-US" sz="3200" b="1" i="1" kern="1200" dirty="0" smtClean="0">
                        <a:solidFill>
                          <a:srgbClr val="FFFF00"/>
                        </a:solidFill>
                        <a:latin typeface="Arial" pitchFamily="34" charset="0"/>
                        <a:ea typeface="Times New Roman"/>
                        <a:cs typeface="Arial" pitchFamily="34" charset="0"/>
                      </a:endParaRPr>
                    </a:p>
                  </a:txBody>
                  <a:tcPr marL="226102" marR="226102" marT="2683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flip="none" rotWithShape="1">
                      <a:gsLst>
                        <a:gs pos="0">
                          <a:srgbClr val="5E9EFF"/>
                        </a:gs>
                        <a:gs pos="39999">
                          <a:srgbClr val="85C2FF"/>
                        </a:gs>
                        <a:gs pos="70000">
                          <a:srgbClr val="C4D6EB"/>
                        </a:gs>
                        <a:gs pos="100000">
                          <a:srgbClr val="FFEBFA"/>
                        </a:gs>
                      </a:gsLst>
                      <a:path path="shape">
                        <a:fillToRect l="50000" t="50000" r="50000" b="50000"/>
                      </a:path>
                      <a:tileRect/>
                    </a:gradFill>
                  </a:tcPr>
                </a:tc>
                <a:tc>
                  <a:txBody>
                    <a:bodyPr/>
                    <a:lstStyle/>
                    <a:p>
                      <a:pPr marL="0" algn="ctr" rtl="0" eaLnBrk="1" fontAlgn="ctr" latinLnBrk="0" hangingPunct="1">
                        <a:lnSpc>
                          <a:spcPct val="115000"/>
                        </a:lnSpc>
                        <a:spcBef>
                          <a:spcPts val="0"/>
                        </a:spcBef>
                        <a:spcAft>
                          <a:spcPts val="0"/>
                        </a:spcAft>
                      </a:pPr>
                      <a:r>
                        <a:rPr lang="en-US" sz="3200" b="1" i="0" u="none" strike="noStrike" kern="1200" dirty="0">
                          <a:solidFill>
                            <a:srgbClr val="000000"/>
                          </a:solidFill>
                          <a:latin typeface="Arial" pitchFamily="34" charset="0"/>
                          <a:ea typeface="Times New Roman"/>
                          <a:cs typeface="Arial" pitchFamily="34" charset="0"/>
                        </a:rPr>
                        <a:t>Diff</a:t>
                      </a:r>
                      <a:r>
                        <a:rPr lang="en-US" sz="3200" b="1" i="0" u="none" strike="noStrike" kern="1200" dirty="0" smtClean="0">
                          <a:solidFill>
                            <a:srgbClr val="000000"/>
                          </a:solidFill>
                          <a:latin typeface="Arial" pitchFamily="34" charset="0"/>
                          <a:ea typeface="Times New Roman"/>
                          <a:cs typeface="Arial" pitchFamily="34" charset="0"/>
                        </a:rPr>
                        <a:t>.</a:t>
                      </a:r>
                      <a:endParaRPr lang="en-US" sz="3200" b="0" i="0" u="none" strike="noStrike" kern="1200" dirty="0">
                        <a:solidFill>
                          <a:schemeClr val="tx1"/>
                        </a:solidFill>
                        <a:latin typeface="Arial" pitchFamily="34" charset="0"/>
                        <a:ea typeface="Calibri"/>
                        <a:cs typeface="Arial" pitchFamily="34" charset="0"/>
                      </a:endParaRPr>
                    </a:p>
                  </a:txBody>
                  <a:tcPr marL="226102" marR="226102" marT="2683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flip="none" rotWithShape="1">
                      <a:gsLst>
                        <a:gs pos="0">
                          <a:srgbClr val="5E9EFF"/>
                        </a:gs>
                        <a:gs pos="39999">
                          <a:srgbClr val="85C2FF"/>
                        </a:gs>
                        <a:gs pos="70000">
                          <a:srgbClr val="C4D6EB"/>
                        </a:gs>
                        <a:gs pos="100000">
                          <a:srgbClr val="FFEBFA"/>
                        </a:gs>
                      </a:gsLst>
                      <a:path path="shape">
                        <a:fillToRect l="50000" t="50000" r="50000" b="50000"/>
                      </a:path>
                      <a:tileRect/>
                    </a:gradFill>
                  </a:tcPr>
                </a:tc>
                <a:tc>
                  <a:txBody>
                    <a:bodyPr/>
                    <a:lstStyle/>
                    <a:p>
                      <a:pPr marL="0" algn="ctr" rtl="0" eaLnBrk="1" fontAlgn="ctr" latinLnBrk="0" hangingPunct="1">
                        <a:lnSpc>
                          <a:spcPct val="115000"/>
                        </a:lnSpc>
                        <a:spcBef>
                          <a:spcPts val="0"/>
                        </a:spcBef>
                        <a:spcAft>
                          <a:spcPts val="0"/>
                        </a:spcAft>
                      </a:pPr>
                      <a:r>
                        <a:rPr lang="en-US" sz="3200" b="1" i="0" u="none" strike="noStrike" kern="1200" dirty="0">
                          <a:solidFill>
                            <a:srgbClr val="000000"/>
                          </a:solidFill>
                          <a:latin typeface="Arial" pitchFamily="34" charset="0"/>
                          <a:ea typeface="Times New Roman"/>
                          <a:cs typeface="Arial" pitchFamily="34" charset="0"/>
                        </a:rPr>
                        <a:t>Sign.</a:t>
                      </a:r>
                      <a:endParaRPr lang="en-US" sz="3200" b="0" i="0" u="none" strike="noStrike" kern="1200" dirty="0">
                        <a:solidFill>
                          <a:schemeClr val="tx1"/>
                        </a:solidFill>
                        <a:latin typeface="Arial" pitchFamily="34" charset="0"/>
                        <a:ea typeface="Calibri"/>
                        <a:cs typeface="Arial" pitchFamily="34" charset="0"/>
                      </a:endParaRPr>
                    </a:p>
                  </a:txBody>
                  <a:tcPr marL="226102" marR="226102" marT="2683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flip="none" rotWithShape="1">
                      <a:gsLst>
                        <a:gs pos="0">
                          <a:srgbClr val="5E9EFF"/>
                        </a:gs>
                        <a:gs pos="39999">
                          <a:srgbClr val="85C2FF"/>
                        </a:gs>
                        <a:gs pos="70000">
                          <a:srgbClr val="C4D6EB"/>
                        </a:gs>
                        <a:gs pos="100000">
                          <a:srgbClr val="FFEBFA"/>
                        </a:gs>
                      </a:gsLst>
                      <a:path path="shape">
                        <a:fillToRect l="50000" t="50000" r="50000" b="50000"/>
                      </a:path>
                      <a:tileRect/>
                    </a:gradFill>
                  </a:tcPr>
                </a:tc>
                <a:tc>
                  <a:txBody>
                    <a:bodyPr/>
                    <a:lstStyle/>
                    <a:p>
                      <a:pPr marL="0" marR="0" lvl="0" indent="0" algn="ctr" defTabSz="2751971" rtl="0" eaLnBrk="1" fontAlgn="auto" latinLnBrk="0" hangingPunct="1">
                        <a:lnSpc>
                          <a:spcPct val="115000"/>
                        </a:lnSpc>
                        <a:spcBef>
                          <a:spcPts val="0"/>
                        </a:spcBef>
                        <a:spcAft>
                          <a:spcPts val="0"/>
                        </a:spcAft>
                        <a:buClrTx/>
                        <a:buSzTx/>
                        <a:buFontTx/>
                        <a:buNone/>
                        <a:tabLst/>
                        <a:defRPr/>
                      </a:pPr>
                      <a:r>
                        <a:rPr lang="en-US" sz="3200" b="1" dirty="0" smtClean="0">
                          <a:latin typeface="Arial" pitchFamily="34" charset="0"/>
                          <a:cs typeface="Arial" pitchFamily="34" charset="0"/>
                        </a:rPr>
                        <a:t>Number of leaves </a:t>
                      </a:r>
                      <a:endParaRPr lang="ro-RO" sz="3200" dirty="0" smtClean="0">
                        <a:latin typeface="Arial" pitchFamily="34" charset="0"/>
                        <a:cs typeface="Arial" pitchFamily="34" charset="0"/>
                      </a:endParaRPr>
                    </a:p>
                    <a:p>
                      <a:pPr algn="ctr">
                        <a:lnSpc>
                          <a:spcPct val="115000"/>
                        </a:lnSpc>
                        <a:spcAft>
                          <a:spcPts val="0"/>
                        </a:spcAft>
                      </a:pPr>
                      <a:r>
                        <a:rPr lang="en-US" sz="4000" b="1" i="1" kern="1200" baseline="0" dirty="0" smtClean="0">
                          <a:solidFill>
                            <a:srgbClr val="FFFF00"/>
                          </a:solidFill>
                          <a:latin typeface="Arial" pitchFamily="34" charset="0"/>
                          <a:ea typeface="Times New Roman"/>
                          <a:cs typeface="Arial" pitchFamily="34" charset="0"/>
                        </a:rPr>
                        <a:t>i</a:t>
                      </a:r>
                      <a:r>
                        <a:rPr lang="en-US" sz="4000" b="1" i="1" kern="1200" dirty="0" smtClean="0">
                          <a:solidFill>
                            <a:srgbClr val="FFFF00"/>
                          </a:solidFill>
                          <a:latin typeface="Arial" pitchFamily="34" charset="0"/>
                          <a:ea typeface="Times New Roman"/>
                          <a:cs typeface="Arial" pitchFamily="34" charset="0"/>
                        </a:rPr>
                        <a:t>n vitro</a:t>
                      </a:r>
                      <a:endParaRPr lang="en-US" sz="4000" b="0" i="0" u="none" strike="noStrike" kern="1200" baseline="0" dirty="0">
                        <a:solidFill>
                          <a:srgbClr val="FFFF00"/>
                        </a:solidFill>
                        <a:latin typeface="Arial" pitchFamily="34" charset="0"/>
                        <a:ea typeface="Calibri"/>
                        <a:cs typeface="Arial" pitchFamily="34" charset="0"/>
                      </a:endParaRPr>
                    </a:p>
                  </a:txBody>
                  <a:tcPr marL="226102" marR="226102" marT="2683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flip="none" rotWithShape="1">
                      <a:gsLst>
                        <a:gs pos="0">
                          <a:srgbClr val="5E9EFF"/>
                        </a:gs>
                        <a:gs pos="39999">
                          <a:srgbClr val="85C2FF"/>
                        </a:gs>
                        <a:gs pos="70000">
                          <a:srgbClr val="C4D6EB"/>
                        </a:gs>
                        <a:gs pos="100000">
                          <a:srgbClr val="FFEBFA"/>
                        </a:gs>
                      </a:gsLst>
                      <a:path path="shape">
                        <a:fillToRect l="50000" t="50000" r="50000" b="50000"/>
                      </a:path>
                      <a:tileRect/>
                    </a:gradFill>
                  </a:tcPr>
                </a:tc>
                <a:tc>
                  <a:txBody>
                    <a:bodyPr/>
                    <a:lstStyle/>
                    <a:p>
                      <a:pPr marL="0" algn="ctr" rtl="0" eaLnBrk="1" fontAlgn="ctr" latinLnBrk="0" hangingPunct="1">
                        <a:lnSpc>
                          <a:spcPct val="115000"/>
                        </a:lnSpc>
                        <a:spcBef>
                          <a:spcPts val="0"/>
                        </a:spcBef>
                        <a:spcAft>
                          <a:spcPts val="0"/>
                        </a:spcAft>
                      </a:pPr>
                      <a:r>
                        <a:rPr lang="en-US" sz="3200" b="1" i="0" u="none" strike="noStrike" kern="1200" dirty="0">
                          <a:solidFill>
                            <a:srgbClr val="000000"/>
                          </a:solidFill>
                          <a:latin typeface="Arial" pitchFamily="34" charset="0"/>
                          <a:ea typeface="Times New Roman"/>
                          <a:cs typeface="Arial" pitchFamily="34" charset="0"/>
                        </a:rPr>
                        <a:t>Sign</a:t>
                      </a:r>
                      <a:endParaRPr lang="en-US" sz="3200" b="0" i="0" u="none" strike="noStrike" kern="1200" dirty="0">
                        <a:solidFill>
                          <a:schemeClr val="tx1"/>
                        </a:solidFill>
                        <a:latin typeface="Arial" pitchFamily="34" charset="0"/>
                        <a:ea typeface="Calibri"/>
                        <a:cs typeface="Arial" pitchFamily="34" charset="0"/>
                      </a:endParaRPr>
                    </a:p>
                  </a:txBody>
                  <a:tcPr marL="226102" marR="226102" marT="2683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flip="none" rotWithShape="1">
                      <a:gsLst>
                        <a:gs pos="0">
                          <a:srgbClr val="5E9EFF"/>
                        </a:gs>
                        <a:gs pos="39999">
                          <a:srgbClr val="85C2FF"/>
                        </a:gs>
                        <a:gs pos="70000">
                          <a:srgbClr val="C4D6EB"/>
                        </a:gs>
                        <a:gs pos="100000">
                          <a:srgbClr val="FFEBFA"/>
                        </a:gs>
                      </a:gsLst>
                      <a:path path="shape">
                        <a:fillToRect l="50000" t="50000" r="50000" b="50000"/>
                      </a:path>
                      <a:tileRect/>
                    </a:gradFill>
                  </a:tcPr>
                </a:tc>
                <a:tc>
                  <a:txBody>
                    <a:bodyPr/>
                    <a:lstStyle/>
                    <a:p>
                      <a:pPr marL="0" algn="ctr" rtl="0" eaLnBrk="1" fontAlgn="ctr" latinLnBrk="0" hangingPunct="1">
                        <a:lnSpc>
                          <a:spcPct val="115000"/>
                        </a:lnSpc>
                        <a:spcBef>
                          <a:spcPts val="0"/>
                        </a:spcBef>
                        <a:spcAft>
                          <a:spcPts val="0"/>
                        </a:spcAft>
                      </a:pPr>
                      <a:r>
                        <a:rPr lang="en-US" sz="3200" b="1" i="0" u="none" strike="noStrike" kern="1200" dirty="0">
                          <a:solidFill>
                            <a:srgbClr val="000000"/>
                          </a:solidFill>
                          <a:latin typeface="Arial" pitchFamily="34" charset="0"/>
                          <a:ea typeface="Times New Roman"/>
                          <a:cs typeface="Arial" pitchFamily="34" charset="0"/>
                        </a:rPr>
                        <a:t>Diff. </a:t>
                      </a:r>
                      <a:endParaRPr lang="en-US" sz="3200" b="1" kern="1200" dirty="0" smtClean="0">
                        <a:solidFill>
                          <a:srgbClr val="000000"/>
                        </a:solidFill>
                        <a:latin typeface="Arial" pitchFamily="34" charset="0"/>
                        <a:ea typeface="Times New Roman"/>
                        <a:cs typeface="Arial" pitchFamily="34" charset="0"/>
                      </a:endParaRPr>
                    </a:p>
                  </a:txBody>
                  <a:tcPr marL="226102" marR="226102" marT="2683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flip="none" rotWithShape="1">
                      <a:gsLst>
                        <a:gs pos="0">
                          <a:srgbClr val="5E9EFF"/>
                        </a:gs>
                        <a:gs pos="39999">
                          <a:srgbClr val="85C2FF"/>
                        </a:gs>
                        <a:gs pos="70000">
                          <a:srgbClr val="C4D6EB"/>
                        </a:gs>
                        <a:gs pos="100000">
                          <a:srgbClr val="FFEBFA"/>
                        </a:gs>
                      </a:gsLst>
                      <a:path path="shape">
                        <a:fillToRect l="50000" t="50000" r="50000" b="50000"/>
                      </a:path>
                      <a:tileRect/>
                    </a:gradFill>
                  </a:tcPr>
                </a:tc>
                <a:extLst>
                  <a:ext uri="{0D108BD9-81ED-4DB2-BD59-A6C34878D82A}">
                    <a16:rowId xmlns:a16="http://schemas.microsoft.com/office/drawing/2014/main" val="10000"/>
                  </a:ext>
                </a:extLst>
              </a:tr>
              <a:tr h="691147">
                <a:tc>
                  <a:txBody>
                    <a:bodyPr/>
                    <a:lstStyle/>
                    <a:p>
                      <a:pPr>
                        <a:lnSpc>
                          <a:spcPct val="115000"/>
                        </a:lnSpc>
                        <a:spcBef>
                          <a:spcPts val="300"/>
                        </a:spcBef>
                        <a:spcAft>
                          <a:spcPts val="300"/>
                        </a:spcAft>
                      </a:pPr>
                      <a:r>
                        <a:rPr lang="en-US" sz="3200" dirty="0" err="1">
                          <a:latin typeface="Arial" pitchFamily="34" charset="0"/>
                          <a:ea typeface="Calibri"/>
                          <a:cs typeface="Arial" pitchFamily="34" charset="0"/>
                        </a:rPr>
                        <a:t>Asinaria</a:t>
                      </a:r>
                      <a:endParaRPr lang="en-US" sz="3200" dirty="0">
                        <a:latin typeface="Arial" pitchFamily="34" charset="0"/>
                        <a:ea typeface="Calibri"/>
                        <a:cs typeface="Arial" pitchFamily="34" charset="0"/>
                      </a:endParaRPr>
                    </a:p>
                  </a:txBody>
                  <a:tcPr marL="226102" marR="22610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flip="none" rotWithShape="1">
                      <a:gsLst>
                        <a:gs pos="0">
                          <a:srgbClr val="FBEAC7"/>
                        </a:gs>
                        <a:gs pos="17999">
                          <a:srgbClr val="FEE7F2"/>
                        </a:gs>
                        <a:gs pos="36000">
                          <a:srgbClr val="FAC77D"/>
                        </a:gs>
                        <a:gs pos="61000">
                          <a:srgbClr val="FBA97D"/>
                        </a:gs>
                        <a:gs pos="82001">
                          <a:srgbClr val="FBD49C"/>
                        </a:gs>
                        <a:gs pos="100000">
                          <a:srgbClr val="FEE7F2"/>
                        </a:gs>
                      </a:gsLst>
                      <a:path path="shape">
                        <a:fillToRect l="50000" t="50000" r="50000" b="50000"/>
                      </a:path>
                      <a:tileRect/>
                    </a:gradFill>
                  </a:tcPr>
                </a:tc>
                <a:tc>
                  <a:txBody>
                    <a:bodyPr/>
                    <a:lstStyle/>
                    <a:p>
                      <a:pPr algn="ctr">
                        <a:lnSpc>
                          <a:spcPct val="115000"/>
                        </a:lnSpc>
                        <a:spcBef>
                          <a:spcPts val="300"/>
                        </a:spcBef>
                        <a:spcAft>
                          <a:spcPts val="300"/>
                        </a:spcAft>
                      </a:pPr>
                      <a:r>
                        <a:rPr lang="en-US" sz="3200" dirty="0">
                          <a:latin typeface="Arial" pitchFamily="34" charset="0"/>
                          <a:ea typeface="Calibri"/>
                          <a:cs typeface="Arial" pitchFamily="34" charset="0"/>
                        </a:rPr>
                        <a:t>8.90</a:t>
                      </a:r>
                    </a:p>
                  </a:txBody>
                  <a:tcPr marL="226102" marR="22610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flip="none" rotWithShape="1">
                      <a:gsLst>
                        <a:gs pos="0">
                          <a:srgbClr val="FBEAC7"/>
                        </a:gs>
                        <a:gs pos="17999">
                          <a:srgbClr val="FEE7F2"/>
                        </a:gs>
                        <a:gs pos="36000">
                          <a:srgbClr val="FAC77D"/>
                        </a:gs>
                        <a:gs pos="61000">
                          <a:srgbClr val="FBA97D"/>
                        </a:gs>
                        <a:gs pos="82001">
                          <a:srgbClr val="FBD49C"/>
                        </a:gs>
                        <a:gs pos="100000">
                          <a:srgbClr val="FEE7F2"/>
                        </a:gs>
                      </a:gsLst>
                      <a:path path="shape">
                        <a:fillToRect l="50000" t="50000" r="50000" b="50000"/>
                      </a:path>
                      <a:tileRect/>
                    </a:gradFill>
                  </a:tcPr>
                </a:tc>
                <a:tc>
                  <a:txBody>
                    <a:bodyPr/>
                    <a:lstStyle/>
                    <a:p>
                      <a:pPr algn="ctr">
                        <a:lnSpc>
                          <a:spcPct val="115000"/>
                        </a:lnSpc>
                        <a:spcBef>
                          <a:spcPts val="300"/>
                        </a:spcBef>
                        <a:spcAft>
                          <a:spcPts val="300"/>
                        </a:spcAft>
                      </a:pPr>
                      <a:r>
                        <a:rPr lang="en-US" sz="3200" dirty="0">
                          <a:latin typeface="Arial" pitchFamily="34" charset="0"/>
                          <a:ea typeface="Calibri"/>
                          <a:cs typeface="Arial" pitchFamily="34" charset="0"/>
                        </a:rPr>
                        <a:t>0.8</a:t>
                      </a:r>
                    </a:p>
                  </a:txBody>
                  <a:tcPr marL="226102" marR="22610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flip="none" rotWithShape="1">
                      <a:gsLst>
                        <a:gs pos="0">
                          <a:srgbClr val="FBEAC7"/>
                        </a:gs>
                        <a:gs pos="17999">
                          <a:srgbClr val="FEE7F2"/>
                        </a:gs>
                        <a:gs pos="36000">
                          <a:srgbClr val="FAC77D"/>
                        </a:gs>
                        <a:gs pos="61000">
                          <a:srgbClr val="FBA97D"/>
                        </a:gs>
                        <a:gs pos="82001">
                          <a:srgbClr val="FBD49C"/>
                        </a:gs>
                        <a:gs pos="100000">
                          <a:srgbClr val="FEE7F2"/>
                        </a:gs>
                      </a:gsLst>
                      <a:path path="shape">
                        <a:fillToRect l="50000" t="50000" r="50000" b="50000"/>
                      </a:path>
                      <a:tileRect/>
                    </a:gradFill>
                  </a:tcPr>
                </a:tc>
                <a:tc>
                  <a:txBody>
                    <a:bodyPr/>
                    <a:lstStyle/>
                    <a:p>
                      <a:pPr algn="ctr">
                        <a:lnSpc>
                          <a:spcPct val="115000"/>
                        </a:lnSpc>
                        <a:spcBef>
                          <a:spcPts val="300"/>
                        </a:spcBef>
                        <a:spcAft>
                          <a:spcPts val="300"/>
                        </a:spcAft>
                      </a:pPr>
                      <a:r>
                        <a:rPr lang="en-US" sz="3200" dirty="0">
                          <a:latin typeface="Arial" pitchFamily="34" charset="0"/>
                          <a:ea typeface="Calibri"/>
                          <a:cs typeface="Arial" pitchFamily="34" charset="0"/>
                        </a:rPr>
                        <a:t>ns</a:t>
                      </a:r>
                    </a:p>
                  </a:txBody>
                  <a:tcPr marL="226102" marR="22610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flip="none" rotWithShape="1">
                      <a:gsLst>
                        <a:gs pos="0">
                          <a:srgbClr val="FBEAC7"/>
                        </a:gs>
                        <a:gs pos="17999">
                          <a:srgbClr val="FEE7F2"/>
                        </a:gs>
                        <a:gs pos="36000">
                          <a:srgbClr val="FAC77D"/>
                        </a:gs>
                        <a:gs pos="61000">
                          <a:srgbClr val="FBA97D"/>
                        </a:gs>
                        <a:gs pos="82001">
                          <a:srgbClr val="FBD49C"/>
                        </a:gs>
                        <a:gs pos="100000">
                          <a:srgbClr val="FEE7F2"/>
                        </a:gs>
                      </a:gsLst>
                      <a:path path="shape">
                        <a:fillToRect l="50000" t="50000" r="50000" b="50000"/>
                      </a:path>
                      <a:tileRect/>
                    </a:gradFill>
                  </a:tcPr>
                </a:tc>
                <a:tc>
                  <a:txBody>
                    <a:bodyPr/>
                    <a:lstStyle/>
                    <a:p>
                      <a:pPr algn="ctr">
                        <a:lnSpc>
                          <a:spcPct val="115000"/>
                        </a:lnSpc>
                        <a:spcBef>
                          <a:spcPts val="300"/>
                        </a:spcBef>
                        <a:spcAft>
                          <a:spcPts val="300"/>
                        </a:spcAft>
                      </a:pPr>
                      <a:r>
                        <a:rPr lang="en-US" sz="3200">
                          <a:latin typeface="Arial" pitchFamily="34" charset="0"/>
                          <a:ea typeface="Calibri"/>
                          <a:cs typeface="Arial" pitchFamily="34" charset="0"/>
                        </a:rPr>
                        <a:t>8.60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flip="none" rotWithShape="1">
                      <a:gsLst>
                        <a:gs pos="0">
                          <a:srgbClr val="FBEAC7"/>
                        </a:gs>
                        <a:gs pos="17999">
                          <a:srgbClr val="FEE7F2"/>
                        </a:gs>
                        <a:gs pos="36000">
                          <a:srgbClr val="FAC77D"/>
                        </a:gs>
                        <a:gs pos="61000">
                          <a:srgbClr val="FBA97D"/>
                        </a:gs>
                        <a:gs pos="82001">
                          <a:srgbClr val="FBD49C"/>
                        </a:gs>
                        <a:gs pos="100000">
                          <a:srgbClr val="FEE7F2"/>
                        </a:gs>
                      </a:gsLst>
                      <a:path path="shape">
                        <a:fillToRect l="50000" t="50000" r="50000" b="50000"/>
                      </a:path>
                      <a:tileRect/>
                    </a:gradFill>
                  </a:tcPr>
                </a:tc>
                <a:tc>
                  <a:txBody>
                    <a:bodyPr/>
                    <a:lstStyle/>
                    <a:p>
                      <a:pPr algn="ctr">
                        <a:lnSpc>
                          <a:spcPct val="115000"/>
                        </a:lnSpc>
                        <a:spcBef>
                          <a:spcPts val="300"/>
                        </a:spcBef>
                        <a:spcAft>
                          <a:spcPts val="300"/>
                        </a:spcAft>
                      </a:pPr>
                      <a:r>
                        <a:rPr lang="en-US" sz="3200">
                          <a:latin typeface="Arial" pitchFamily="34" charset="0"/>
                          <a:ea typeface="Calibri"/>
                          <a:cs typeface="Arial" pitchFamily="34" charset="0"/>
                        </a:rPr>
                        <a:t>0.77</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flip="none" rotWithShape="1">
                      <a:gsLst>
                        <a:gs pos="0">
                          <a:srgbClr val="FBEAC7"/>
                        </a:gs>
                        <a:gs pos="17999">
                          <a:srgbClr val="FEE7F2"/>
                        </a:gs>
                        <a:gs pos="36000">
                          <a:srgbClr val="FAC77D"/>
                        </a:gs>
                        <a:gs pos="61000">
                          <a:srgbClr val="FBA97D"/>
                        </a:gs>
                        <a:gs pos="82001">
                          <a:srgbClr val="FBD49C"/>
                        </a:gs>
                        <a:gs pos="100000">
                          <a:srgbClr val="FEE7F2"/>
                        </a:gs>
                      </a:gsLst>
                      <a:path path="shape">
                        <a:fillToRect l="50000" t="50000" r="50000" b="50000"/>
                      </a:path>
                      <a:tileRect/>
                    </a:gradFill>
                  </a:tcPr>
                </a:tc>
                <a:tc>
                  <a:txBody>
                    <a:bodyPr/>
                    <a:lstStyle/>
                    <a:p>
                      <a:pPr algn="ctr">
                        <a:lnSpc>
                          <a:spcPct val="115000"/>
                        </a:lnSpc>
                        <a:spcBef>
                          <a:spcPts val="300"/>
                        </a:spcBef>
                        <a:spcAft>
                          <a:spcPts val="300"/>
                        </a:spcAft>
                      </a:pPr>
                      <a:r>
                        <a:rPr lang="en-US" sz="3200">
                          <a:latin typeface="Arial" pitchFamily="34" charset="0"/>
                          <a:ea typeface="Calibri"/>
                          <a:cs typeface="Arial" pitchFamily="34" charset="0"/>
                        </a:rPr>
                        <a:t>ns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flip="none" rotWithShape="1">
                      <a:gsLst>
                        <a:gs pos="0">
                          <a:srgbClr val="FBEAC7"/>
                        </a:gs>
                        <a:gs pos="17999">
                          <a:srgbClr val="FEE7F2"/>
                        </a:gs>
                        <a:gs pos="36000">
                          <a:srgbClr val="FAC77D"/>
                        </a:gs>
                        <a:gs pos="61000">
                          <a:srgbClr val="FBA97D"/>
                        </a:gs>
                        <a:gs pos="82001">
                          <a:srgbClr val="FBD49C"/>
                        </a:gs>
                        <a:gs pos="100000">
                          <a:srgbClr val="FEE7F2"/>
                        </a:gs>
                      </a:gsLst>
                      <a:path path="shape">
                        <a:fillToRect l="50000" t="50000" r="50000" b="50000"/>
                      </a:path>
                      <a:tileRect/>
                    </a:gradFill>
                  </a:tcPr>
                </a:tc>
                <a:extLst>
                  <a:ext uri="{0D108BD9-81ED-4DB2-BD59-A6C34878D82A}">
                    <a16:rowId xmlns:a16="http://schemas.microsoft.com/office/drawing/2014/main" val="10001"/>
                  </a:ext>
                </a:extLst>
              </a:tr>
              <a:tr h="691147">
                <a:tc>
                  <a:txBody>
                    <a:bodyPr/>
                    <a:lstStyle/>
                    <a:p>
                      <a:pPr>
                        <a:lnSpc>
                          <a:spcPct val="115000"/>
                        </a:lnSpc>
                        <a:spcBef>
                          <a:spcPts val="300"/>
                        </a:spcBef>
                        <a:spcAft>
                          <a:spcPts val="300"/>
                        </a:spcAft>
                      </a:pPr>
                      <a:r>
                        <a:rPr lang="en-US" sz="3200">
                          <a:latin typeface="Arial" pitchFamily="34" charset="0"/>
                          <a:ea typeface="Calibri"/>
                          <a:cs typeface="Arial" pitchFamily="34" charset="0"/>
                        </a:rPr>
                        <a:t>Darilena</a:t>
                      </a:r>
                    </a:p>
                  </a:txBody>
                  <a:tcPr marL="226102" marR="22610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flip="none" rotWithShape="1">
                      <a:gsLst>
                        <a:gs pos="0">
                          <a:srgbClr val="FBEAC7"/>
                        </a:gs>
                        <a:gs pos="17999">
                          <a:srgbClr val="FEE7F2"/>
                        </a:gs>
                        <a:gs pos="36000">
                          <a:srgbClr val="FAC77D"/>
                        </a:gs>
                        <a:gs pos="61000">
                          <a:srgbClr val="FBA97D"/>
                        </a:gs>
                        <a:gs pos="82001">
                          <a:srgbClr val="FBD49C"/>
                        </a:gs>
                        <a:gs pos="100000">
                          <a:srgbClr val="FEE7F2"/>
                        </a:gs>
                      </a:gsLst>
                      <a:path path="shape">
                        <a:fillToRect l="50000" t="50000" r="50000" b="50000"/>
                      </a:path>
                      <a:tileRect/>
                    </a:gradFill>
                  </a:tcPr>
                </a:tc>
                <a:tc>
                  <a:txBody>
                    <a:bodyPr/>
                    <a:lstStyle/>
                    <a:p>
                      <a:pPr algn="ctr">
                        <a:lnSpc>
                          <a:spcPct val="115000"/>
                        </a:lnSpc>
                        <a:spcBef>
                          <a:spcPts val="300"/>
                        </a:spcBef>
                        <a:spcAft>
                          <a:spcPts val="300"/>
                        </a:spcAft>
                      </a:pPr>
                      <a:r>
                        <a:rPr lang="en-US" sz="3200" dirty="0">
                          <a:latin typeface="Arial" pitchFamily="34" charset="0"/>
                          <a:ea typeface="Calibri"/>
                          <a:cs typeface="Arial" pitchFamily="34" charset="0"/>
                        </a:rPr>
                        <a:t>12.03</a:t>
                      </a:r>
                    </a:p>
                  </a:txBody>
                  <a:tcPr marL="226102" marR="22610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flip="none" rotWithShape="1">
                      <a:gsLst>
                        <a:gs pos="0">
                          <a:srgbClr val="FBEAC7"/>
                        </a:gs>
                        <a:gs pos="17999">
                          <a:srgbClr val="FEE7F2"/>
                        </a:gs>
                        <a:gs pos="36000">
                          <a:srgbClr val="FAC77D"/>
                        </a:gs>
                        <a:gs pos="61000">
                          <a:srgbClr val="FBA97D"/>
                        </a:gs>
                        <a:gs pos="82001">
                          <a:srgbClr val="FBD49C"/>
                        </a:gs>
                        <a:gs pos="100000">
                          <a:srgbClr val="FEE7F2"/>
                        </a:gs>
                      </a:gsLst>
                      <a:path path="shape">
                        <a:fillToRect l="50000" t="50000" r="50000" b="50000"/>
                      </a:path>
                      <a:tileRect/>
                    </a:gradFill>
                  </a:tcPr>
                </a:tc>
                <a:tc>
                  <a:txBody>
                    <a:bodyPr/>
                    <a:lstStyle/>
                    <a:p>
                      <a:pPr algn="ctr">
                        <a:lnSpc>
                          <a:spcPct val="115000"/>
                        </a:lnSpc>
                        <a:spcBef>
                          <a:spcPts val="300"/>
                        </a:spcBef>
                        <a:spcAft>
                          <a:spcPts val="300"/>
                        </a:spcAft>
                      </a:pPr>
                      <a:r>
                        <a:rPr lang="en-US" sz="3200">
                          <a:latin typeface="Arial" pitchFamily="34" charset="0"/>
                          <a:ea typeface="Calibri"/>
                          <a:cs typeface="Arial" pitchFamily="34" charset="0"/>
                        </a:rPr>
                        <a:t>3.88</a:t>
                      </a:r>
                    </a:p>
                  </a:txBody>
                  <a:tcPr marL="226102" marR="22610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flip="none" rotWithShape="1">
                      <a:gsLst>
                        <a:gs pos="0">
                          <a:srgbClr val="FBEAC7"/>
                        </a:gs>
                        <a:gs pos="17999">
                          <a:srgbClr val="FEE7F2"/>
                        </a:gs>
                        <a:gs pos="36000">
                          <a:srgbClr val="FAC77D"/>
                        </a:gs>
                        <a:gs pos="61000">
                          <a:srgbClr val="FBA97D"/>
                        </a:gs>
                        <a:gs pos="82001">
                          <a:srgbClr val="FBD49C"/>
                        </a:gs>
                        <a:gs pos="100000">
                          <a:srgbClr val="FEE7F2"/>
                        </a:gs>
                      </a:gsLst>
                      <a:path path="shape">
                        <a:fillToRect l="50000" t="50000" r="50000" b="50000"/>
                      </a:path>
                      <a:tileRect/>
                    </a:gradFill>
                  </a:tcPr>
                </a:tc>
                <a:tc>
                  <a:txBody>
                    <a:bodyPr/>
                    <a:lstStyle/>
                    <a:p>
                      <a:pPr algn="ctr">
                        <a:lnSpc>
                          <a:spcPct val="115000"/>
                        </a:lnSpc>
                        <a:spcBef>
                          <a:spcPts val="300"/>
                        </a:spcBef>
                        <a:spcAft>
                          <a:spcPts val="300"/>
                        </a:spcAft>
                      </a:pPr>
                      <a:r>
                        <a:rPr lang="en-US" sz="3200" dirty="0">
                          <a:latin typeface="Arial" pitchFamily="34" charset="0"/>
                          <a:ea typeface="Calibri"/>
                          <a:cs typeface="Arial" pitchFamily="34" charset="0"/>
                        </a:rPr>
                        <a:t>*</a:t>
                      </a:r>
                    </a:p>
                  </a:txBody>
                  <a:tcPr marL="226102" marR="22610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flip="none" rotWithShape="1">
                      <a:gsLst>
                        <a:gs pos="0">
                          <a:srgbClr val="FBEAC7"/>
                        </a:gs>
                        <a:gs pos="17999">
                          <a:srgbClr val="FEE7F2"/>
                        </a:gs>
                        <a:gs pos="36000">
                          <a:srgbClr val="FAC77D"/>
                        </a:gs>
                        <a:gs pos="61000">
                          <a:srgbClr val="FBA97D"/>
                        </a:gs>
                        <a:gs pos="82001">
                          <a:srgbClr val="FBD49C"/>
                        </a:gs>
                        <a:gs pos="100000">
                          <a:srgbClr val="FEE7F2"/>
                        </a:gs>
                      </a:gsLst>
                      <a:path path="shape">
                        <a:fillToRect l="50000" t="50000" r="50000" b="50000"/>
                      </a:path>
                      <a:tileRect/>
                    </a:gradFill>
                  </a:tcPr>
                </a:tc>
                <a:tc>
                  <a:txBody>
                    <a:bodyPr/>
                    <a:lstStyle/>
                    <a:p>
                      <a:pPr algn="ctr">
                        <a:lnSpc>
                          <a:spcPct val="115000"/>
                        </a:lnSpc>
                        <a:spcBef>
                          <a:spcPts val="300"/>
                        </a:spcBef>
                        <a:spcAft>
                          <a:spcPts val="300"/>
                        </a:spcAft>
                      </a:pPr>
                      <a:r>
                        <a:rPr lang="en-US" sz="3200">
                          <a:latin typeface="Arial" pitchFamily="34" charset="0"/>
                          <a:ea typeface="Calibri"/>
                          <a:cs typeface="Arial" pitchFamily="34" charset="0"/>
                        </a:rPr>
                        <a:t>9.09</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flip="none" rotWithShape="1">
                      <a:gsLst>
                        <a:gs pos="0">
                          <a:srgbClr val="FBEAC7"/>
                        </a:gs>
                        <a:gs pos="17999">
                          <a:srgbClr val="FEE7F2"/>
                        </a:gs>
                        <a:gs pos="36000">
                          <a:srgbClr val="FAC77D"/>
                        </a:gs>
                        <a:gs pos="61000">
                          <a:srgbClr val="FBA97D"/>
                        </a:gs>
                        <a:gs pos="82001">
                          <a:srgbClr val="FBD49C"/>
                        </a:gs>
                        <a:gs pos="100000">
                          <a:srgbClr val="FEE7F2"/>
                        </a:gs>
                      </a:gsLst>
                      <a:path path="shape">
                        <a:fillToRect l="50000" t="50000" r="50000" b="50000"/>
                      </a:path>
                      <a:tileRect/>
                    </a:gradFill>
                  </a:tcPr>
                </a:tc>
                <a:tc>
                  <a:txBody>
                    <a:bodyPr/>
                    <a:lstStyle/>
                    <a:p>
                      <a:pPr algn="ctr">
                        <a:lnSpc>
                          <a:spcPct val="115000"/>
                        </a:lnSpc>
                        <a:spcBef>
                          <a:spcPts val="300"/>
                        </a:spcBef>
                        <a:spcAft>
                          <a:spcPts val="300"/>
                        </a:spcAft>
                      </a:pPr>
                      <a:r>
                        <a:rPr lang="en-US" sz="3200">
                          <a:latin typeface="Arial" pitchFamily="34" charset="0"/>
                          <a:ea typeface="Calibri"/>
                          <a:cs typeface="Arial" pitchFamily="34" charset="0"/>
                        </a:rPr>
                        <a:t>1.26</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flip="none" rotWithShape="1">
                      <a:gsLst>
                        <a:gs pos="0">
                          <a:srgbClr val="FBEAC7"/>
                        </a:gs>
                        <a:gs pos="17999">
                          <a:srgbClr val="FEE7F2"/>
                        </a:gs>
                        <a:gs pos="36000">
                          <a:srgbClr val="FAC77D"/>
                        </a:gs>
                        <a:gs pos="61000">
                          <a:srgbClr val="FBA97D"/>
                        </a:gs>
                        <a:gs pos="82001">
                          <a:srgbClr val="FBD49C"/>
                        </a:gs>
                        <a:gs pos="100000">
                          <a:srgbClr val="FEE7F2"/>
                        </a:gs>
                      </a:gsLst>
                      <a:path path="shape">
                        <a:fillToRect l="50000" t="50000" r="50000" b="50000"/>
                      </a:path>
                      <a:tileRect/>
                    </a:gradFill>
                  </a:tcPr>
                </a:tc>
                <a:tc>
                  <a:txBody>
                    <a:bodyPr/>
                    <a:lstStyle/>
                    <a:p>
                      <a:pPr algn="ctr">
                        <a:lnSpc>
                          <a:spcPct val="115000"/>
                        </a:lnSpc>
                        <a:spcBef>
                          <a:spcPts val="300"/>
                        </a:spcBef>
                        <a:spcAft>
                          <a:spcPts val="300"/>
                        </a:spcAft>
                      </a:pPr>
                      <a:r>
                        <a:rPr lang="en-US" sz="3200">
                          <a:latin typeface="Arial" pitchFamily="34" charset="0"/>
                          <a:ea typeface="Calibri"/>
                          <a:cs typeface="Arial" pitchFamily="34" charset="0"/>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flip="none" rotWithShape="1">
                      <a:gsLst>
                        <a:gs pos="0">
                          <a:srgbClr val="FBEAC7"/>
                        </a:gs>
                        <a:gs pos="17999">
                          <a:srgbClr val="FEE7F2"/>
                        </a:gs>
                        <a:gs pos="36000">
                          <a:srgbClr val="FAC77D"/>
                        </a:gs>
                        <a:gs pos="61000">
                          <a:srgbClr val="FBA97D"/>
                        </a:gs>
                        <a:gs pos="82001">
                          <a:srgbClr val="FBD49C"/>
                        </a:gs>
                        <a:gs pos="100000">
                          <a:srgbClr val="FEE7F2"/>
                        </a:gs>
                      </a:gsLst>
                      <a:path path="shape">
                        <a:fillToRect l="50000" t="50000" r="50000" b="50000"/>
                      </a:path>
                      <a:tileRect/>
                    </a:gradFill>
                  </a:tcPr>
                </a:tc>
                <a:extLst>
                  <a:ext uri="{0D108BD9-81ED-4DB2-BD59-A6C34878D82A}">
                    <a16:rowId xmlns:a16="http://schemas.microsoft.com/office/drawing/2014/main" val="10002"/>
                  </a:ext>
                </a:extLst>
              </a:tr>
              <a:tr h="691147">
                <a:tc>
                  <a:txBody>
                    <a:bodyPr/>
                    <a:lstStyle/>
                    <a:p>
                      <a:pPr>
                        <a:lnSpc>
                          <a:spcPct val="115000"/>
                        </a:lnSpc>
                        <a:spcBef>
                          <a:spcPts val="300"/>
                        </a:spcBef>
                        <a:spcAft>
                          <a:spcPts val="300"/>
                        </a:spcAft>
                      </a:pPr>
                      <a:r>
                        <a:rPr lang="en-US" sz="3200" dirty="0" err="1">
                          <a:latin typeface="Arial" pitchFamily="34" charset="0"/>
                          <a:ea typeface="Calibri"/>
                          <a:cs typeface="Arial" pitchFamily="34" charset="0"/>
                        </a:rPr>
                        <a:t>Foresta</a:t>
                      </a:r>
                      <a:r>
                        <a:rPr lang="en-US" sz="3200" dirty="0">
                          <a:latin typeface="Arial" pitchFamily="34" charset="0"/>
                          <a:ea typeface="Calibri"/>
                          <a:cs typeface="Arial" pitchFamily="34" charset="0"/>
                        </a:rPr>
                        <a:t> </a:t>
                      </a:r>
                      <a:r>
                        <a:rPr lang="en-US" sz="3200" dirty="0" smtClean="0">
                          <a:latin typeface="Arial" pitchFamily="34" charset="0"/>
                          <a:ea typeface="Calibri"/>
                          <a:cs typeface="Arial" pitchFamily="34" charset="0"/>
                        </a:rPr>
                        <a:t>(Ct</a:t>
                      </a:r>
                      <a:r>
                        <a:rPr lang="en-US" sz="3200" dirty="0">
                          <a:latin typeface="Arial" pitchFamily="34" charset="0"/>
                          <a:ea typeface="Calibri"/>
                          <a:cs typeface="Arial" pitchFamily="34" charset="0"/>
                        </a:rPr>
                        <a:t>.)</a:t>
                      </a:r>
                    </a:p>
                  </a:txBody>
                  <a:tcPr marL="226102" marR="22610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flip="none" rotWithShape="1">
                      <a:gsLst>
                        <a:gs pos="0">
                          <a:srgbClr val="FBEAC7"/>
                        </a:gs>
                        <a:gs pos="17999">
                          <a:srgbClr val="FEE7F2"/>
                        </a:gs>
                        <a:gs pos="36000">
                          <a:srgbClr val="FAC77D"/>
                        </a:gs>
                        <a:gs pos="61000">
                          <a:srgbClr val="FBA97D"/>
                        </a:gs>
                        <a:gs pos="82001">
                          <a:srgbClr val="FBD49C"/>
                        </a:gs>
                        <a:gs pos="100000">
                          <a:srgbClr val="FEE7F2"/>
                        </a:gs>
                      </a:gsLst>
                      <a:path path="shape">
                        <a:fillToRect l="50000" t="50000" r="50000" b="50000"/>
                      </a:path>
                      <a:tileRect/>
                    </a:gradFill>
                  </a:tcPr>
                </a:tc>
                <a:tc>
                  <a:txBody>
                    <a:bodyPr/>
                    <a:lstStyle/>
                    <a:p>
                      <a:pPr algn="ctr">
                        <a:lnSpc>
                          <a:spcPct val="115000"/>
                        </a:lnSpc>
                        <a:spcBef>
                          <a:spcPts val="300"/>
                        </a:spcBef>
                        <a:spcAft>
                          <a:spcPts val="300"/>
                        </a:spcAft>
                      </a:pPr>
                      <a:r>
                        <a:rPr lang="en-US" sz="3200" dirty="0">
                          <a:latin typeface="Arial" pitchFamily="34" charset="0"/>
                          <a:ea typeface="Calibri"/>
                          <a:cs typeface="Arial" pitchFamily="34" charset="0"/>
                        </a:rPr>
                        <a:t>8.15</a:t>
                      </a:r>
                    </a:p>
                  </a:txBody>
                  <a:tcPr marL="226102" marR="22610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flip="none" rotWithShape="1">
                      <a:gsLst>
                        <a:gs pos="0">
                          <a:srgbClr val="FBEAC7"/>
                        </a:gs>
                        <a:gs pos="17999">
                          <a:srgbClr val="FEE7F2"/>
                        </a:gs>
                        <a:gs pos="36000">
                          <a:srgbClr val="FAC77D"/>
                        </a:gs>
                        <a:gs pos="61000">
                          <a:srgbClr val="FBA97D"/>
                        </a:gs>
                        <a:gs pos="82001">
                          <a:srgbClr val="FBD49C"/>
                        </a:gs>
                        <a:gs pos="100000">
                          <a:srgbClr val="FEE7F2"/>
                        </a:gs>
                      </a:gsLst>
                      <a:path path="shape">
                        <a:fillToRect l="50000" t="50000" r="50000" b="50000"/>
                      </a:path>
                      <a:tileRect/>
                    </a:gradFill>
                  </a:tcPr>
                </a:tc>
                <a:tc>
                  <a:txBody>
                    <a:bodyPr/>
                    <a:lstStyle/>
                    <a:p>
                      <a:pPr algn="ctr">
                        <a:lnSpc>
                          <a:spcPct val="115000"/>
                        </a:lnSpc>
                        <a:spcBef>
                          <a:spcPts val="300"/>
                        </a:spcBef>
                        <a:spcAft>
                          <a:spcPts val="300"/>
                        </a:spcAft>
                      </a:pPr>
                      <a:r>
                        <a:rPr lang="en-US" sz="3200" dirty="0">
                          <a:latin typeface="Arial" pitchFamily="34" charset="0"/>
                          <a:ea typeface="Calibri"/>
                          <a:cs typeface="Arial" pitchFamily="34" charset="0"/>
                        </a:rPr>
                        <a:t>-</a:t>
                      </a:r>
                    </a:p>
                  </a:txBody>
                  <a:tcPr marL="226102" marR="22610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flip="none" rotWithShape="1">
                      <a:gsLst>
                        <a:gs pos="0">
                          <a:srgbClr val="FBEAC7"/>
                        </a:gs>
                        <a:gs pos="17999">
                          <a:srgbClr val="FEE7F2"/>
                        </a:gs>
                        <a:gs pos="36000">
                          <a:srgbClr val="FAC77D"/>
                        </a:gs>
                        <a:gs pos="61000">
                          <a:srgbClr val="FBA97D"/>
                        </a:gs>
                        <a:gs pos="82001">
                          <a:srgbClr val="FBD49C"/>
                        </a:gs>
                        <a:gs pos="100000">
                          <a:srgbClr val="FEE7F2"/>
                        </a:gs>
                      </a:gsLst>
                      <a:path path="shape">
                        <a:fillToRect l="50000" t="50000" r="50000" b="50000"/>
                      </a:path>
                      <a:tileRect/>
                    </a:gradFill>
                  </a:tcPr>
                </a:tc>
                <a:tc>
                  <a:txBody>
                    <a:bodyPr/>
                    <a:lstStyle/>
                    <a:p>
                      <a:pPr algn="ctr">
                        <a:lnSpc>
                          <a:spcPct val="115000"/>
                        </a:lnSpc>
                        <a:spcBef>
                          <a:spcPts val="300"/>
                        </a:spcBef>
                        <a:spcAft>
                          <a:spcPts val="300"/>
                        </a:spcAft>
                      </a:pPr>
                      <a:r>
                        <a:rPr lang="en-US" sz="3200" dirty="0">
                          <a:latin typeface="Arial" pitchFamily="34" charset="0"/>
                          <a:ea typeface="Calibri"/>
                          <a:cs typeface="Arial" pitchFamily="34" charset="0"/>
                        </a:rPr>
                        <a:t>-</a:t>
                      </a:r>
                    </a:p>
                  </a:txBody>
                  <a:tcPr marL="226102" marR="22610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flip="none" rotWithShape="1">
                      <a:gsLst>
                        <a:gs pos="0">
                          <a:srgbClr val="FBEAC7"/>
                        </a:gs>
                        <a:gs pos="17999">
                          <a:srgbClr val="FEE7F2"/>
                        </a:gs>
                        <a:gs pos="36000">
                          <a:srgbClr val="FAC77D"/>
                        </a:gs>
                        <a:gs pos="61000">
                          <a:srgbClr val="FBA97D"/>
                        </a:gs>
                        <a:gs pos="82001">
                          <a:srgbClr val="FBD49C"/>
                        </a:gs>
                        <a:gs pos="100000">
                          <a:srgbClr val="FEE7F2"/>
                        </a:gs>
                      </a:gsLst>
                      <a:path path="shape">
                        <a:fillToRect l="50000" t="50000" r="50000" b="50000"/>
                      </a:path>
                      <a:tileRect/>
                    </a:gradFill>
                  </a:tcPr>
                </a:tc>
                <a:tc>
                  <a:txBody>
                    <a:bodyPr/>
                    <a:lstStyle/>
                    <a:p>
                      <a:pPr algn="ctr">
                        <a:lnSpc>
                          <a:spcPct val="115000"/>
                        </a:lnSpc>
                        <a:spcBef>
                          <a:spcPts val="300"/>
                        </a:spcBef>
                        <a:spcAft>
                          <a:spcPts val="300"/>
                        </a:spcAft>
                      </a:pPr>
                      <a:r>
                        <a:rPr lang="en-US" sz="3200" dirty="0">
                          <a:latin typeface="Arial" pitchFamily="34" charset="0"/>
                          <a:ea typeface="Calibri"/>
                          <a:cs typeface="Arial" pitchFamily="34" charset="0"/>
                        </a:rPr>
                        <a:t>7.83</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flip="none" rotWithShape="1">
                      <a:gsLst>
                        <a:gs pos="0">
                          <a:srgbClr val="FBEAC7"/>
                        </a:gs>
                        <a:gs pos="17999">
                          <a:srgbClr val="FEE7F2"/>
                        </a:gs>
                        <a:gs pos="36000">
                          <a:srgbClr val="FAC77D"/>
                        </a:gs>
                        <a:gs pos="61000">
                          <a:srgbClr val="FBA97D"/>
                        </a:gs>
                        <a:gs pos="82001">
                          <a:srgbClr val="FBD49C"/>
                        </a:gs>
                        <a:gs pos="100000">
                          <a:srgbClr val="FEE7F2"/>
                        </a:gs>
                      </a:gsLst>
                      <a:path path="shape">
                        <a:fillToRect l="50000" t="50000" r="50000" b="50000"/>
                      </a:path>
                      <a:tileRect/>
                    </a:gradFill>
                  </a:tcPr>
                </a:tc>
                <a:tc>
                  <a:txBody>
                    <a:bodyPr/>
                    <a:lstStyle/>
                    <a:p>
                      <a:pPr algn="ctr">
                        <a:lnSpc>
                          <a:spcPct val="115000"/>
                        </a:lnSpc>
                        <a:spcBef>
                          <a:spcPts val="300"/>
                        </a:spcBef>
                        <a:spcAft>
                          <a:spcPts val="300"/>
                        </a:spcAft>
                      </a:pPr>
                      <a:r>
                        <a:rPr lang="en-US" sz="3200" dirty="0">
                          <a:latin typeface="Arial" pitchFamily="34" charset="0"/>
                          <a:ea typeface="Calibri"/>
                          <a:cs typeface="Arial" pitchFamily="34" charset="0"/>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flip="none" rotWithShape="1">
                      <a:gsLst>
                        <a:gs pos="0">
                          <a:srgbClr val="FBEAC7"/>
                        </a:gs>
                        <a:gs pos="17999">
                          <a:srgbClr val="FEE7F2"/>
                        </a:gs>
                        <a:gs pos="36000">
                          <a:srgbClr val="FAC77D"/>
                        </a:gs>
                        <a:gs pos="61000">
                          <a:srgbClr val="FBA97D"/>
                        </a:gs>
                        <a:gs pos="82001">
                          <a:srgbClr val="FBD49C"/>
                        </a:gs>
                        <a:gs pos="100000">
                          <a:srgbClr val="FEE7F2"/>
                        </a:gs>
                      </a:gsLst>
                      <a:path path="shape">
                        <a:fillToRect l="50000" t="50000" r="50000" b="50000"/>
                      </a:path>
                      <a:tileRect/>
                    </a:gradFill>
                  </a:tcPr>
                </a:tc>
                <a:tc>
                  <a:txBody>
                    <a:bodyPr/>
                    <a:lstStyle/>
                    <a:p>
                      <a:pPr algn="ctr">
                        <a:lnSpc>
                          <a:spcPct val="115000"/>
                        </a:lnSpc>
                        <a:spcBef>
                          <a:spcPts val="300"/>
                        </a:spcBef>
                        <a:spcAft>
                          <a:spcPts val="300"/>
                        </a:spcAft>
                      </a:pPr>
                      <a:r>
                        <a:rPr lang="en-US" sz="3200" dirty="0">
                          <a:latin typeface="Arial" pitchFamily="34" charset="0"/>
                          <a:ea typeface="Calibri"/>
                          <a:cs typeface="Arial" pitchFamily="34" charset="0"/>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flip="none" rotWithShape="1">
                      <a:gsLst>
                        <a:gs pos="0">
                          <a:srgbClr val="FBEAC7"/>
                        </a:gs>
                        <a:gs pos="17999">
                          <a:srgbClr val="FEE7F2"/>
                        </a:gs>
                        <a:gs pos="36000">
                          <a:srgbClr val="FAC77D"/>
                        </a:gs>
                        <a:gs pos="61000">
                          <a:srgbClr val="FBA97D"/>
                        </a:gs>
                        <a:gs pos="82001">
                          <a:srgbClr val="FBD49C"/>
                        </a:gs>
                        <a:gs pos="100000">
                          <a:srgbClr val="FEE7F2"/>
                        </a:gs>
                      </a:gsLst>
                      <a:path path="shape">
                        <a:fillToRect l="50000" t="50000" r="50000" b="50000"/>
                      </a:path>
                      <a:tileRect/>
                    </a:gradFill>
                  </a:tcPr>
                </a:tc>
                <a:extLst>
                  <a:ext uri="{0D108BD9-81ED-4DB2-BD59-A6C34878D82A}">
                    <a16:rowId xmlns:a16="http://schemas.microsoft.com/office/drawing/2014/main" val="10003"/>
                  </a:ext>
                </a:extLst>
              </a:tr>
            </a:tbl>
          </a:graphicData>
        </a:graphic>
      </p:graphicFrame>
      <p:graphicFrame>
        <p:nvGraphicFramePr>
          <p:cNvPr id="28" name="Table 27"/>
          <p:cNvGraphicFramePr>
            <a:graphicFrameLocks noGrp="1"/>
          </p:cNvGraphicFramePr>
          <p:nvPr/>
        </p:nvGraphicFramePr>
        <p:xfrm>
          <a:off x="431493" y="24813770"/>
          <a:ext cx="28637227" cy="3482565"/>
        </p:xfrm>
        <a:graphic>
          <a:graphicData uri="http://schemas.openxmlformats.org/drawingml/2006/table">
            <a:tbl>
              <a:tblPr/>
              <a:tblGrid>
                <a:gridCol w="6804376">
                  <a:extLst>
                    <a:ext uri="{9D8B030D-6E8A-4147-A177-3AD203B41FA5}">
                      <a16:colId xmlns:a16="http://schemas.microsoft.com/office/drawing/2014/main" val="20000"/>
                    </a:ext>
                  </a:extLst>
                </a:gridCol>
                <a:gridCol w="5599548">
                  <a:extLst>
                    <a:ext uri="{9D8B030D-6E8A-4147-A177-3AD203B41FA5}">
                      <a16:colId xmlns:a16="http://schemas.microsoft.com/office/drawing/2014/main" val="20001"/>
                    </a:ext>
                  </a:extLst>
                </a:gridCol>
                <a:gridCol w="2912583">
                  <a:extLst>
                    <a:ext uri="{9D8B030D-6E8A-4147-A177-3AD203B41FA5}">
                      <a16:colId xmlns:a16="http://schemas.microsoft.com/office/drawing/2014/main" val="20002"/>
                    </a:ext>
                  </a:extLst>
                </a:gridCol>
                <a:gridCol w="2729057">
                  <a:extLst>
                    <a:ext uri="{9D8B030D-6E8A-4147-A177-3AD203B41FA5}">
                      <a16:colId xmlns:a16="http://schemas.microsoft.com/office/drawing/2014/main" val="20003"/>
                    </a:ext>
                  </a:extLst>
                </a:gridCol>
                <a:gridCol w="4101709">
                  <a:extLst>
                    <a:ext uri="{9D8B030D-6E8A-4147-A177-3AD203B41FA5}">
                      <a16:colId xmlns:a16="http://schemas.microsoft.com/office/drawing/2014/main" val="20004"/>
                    </a:ext>
                  </a:extLst>
                </a:gridCol>
                <a:gridCol w="3265914">
                  <a:extLst>
                    <a:ext uri="{9D8B030D-6E8A-4147-A177-3AD203B41FA5}">
                      <a16:colId xmlns:a16="http://schemas.microsoft.com/office/drawing/2014/main" val="20005"/>
                    </a:ext>
                  </a:extLst>
                </a:gridCol>
                <a:gridCol w="3224040">
                  <a:extLst>
                    <a:ext uri="{9D8B030D-6E8A-4147-A177-3AD203B41FA5}">
                      <a16:colId xmlns:a16="http://schemas.microsoft.com/office/drawing/2014/main" val="20006"/>
                    </a:ext>
                  </a:extLst>
                </a:gridCol>
              </a:tblGrid>
              <a:tr h="1409124">
                <a:tc>
                  <a:txBody>
                    <a:bodyPr/>
                    <a:lstStyle/>
                    <a:p>
                      <a:pPr marL="0" algn="ctr" rtl="0" eaLnBrk="1" fontAlgn="ctr" latinLnBrk="0" hangingPunct="1">
                        <a:lnSpc>
                          <a:spcPct val="115000"/>
                        </a:lnSpc>
                        <a:spcBef>
                          <a:spcPts val="0"/>
                        </a:spcBef>
                        <a:spcAft>
                          <a:spcPts val="0"/>
                        </a:spcAft>
                      </a:pPr>
                      <a:r>
                        <a:rPr lang="en-US" sz="3200" b="1" i="0" u="none" strike="noStrike" kern="1200" dirty="0" smtClean="0">
                          <a:solidFill>
                            <a:srgbClr val="000000"/>
                          </a:solidFill>
                          <a:latin typeface="Arial" pitchFamily="34" charset="0"/>
                          <a:ea typeface="Times New Roman"/>
                          <a:cs typeface="Arial" pitchFamily="34" charset="0"/>
                        </a:rPr>
                        <a:t>Variety </a:t>
                      </a:r>
                      <a:endParaRPr lang="en-US" sz="3200" b="0" i="0" u="none" strike="noStrike" kern="1200" dirty="0">
                        <a:solidFill>
                          <a:schemeClr val="tx1"/>
                        </a:solidFill>
                        <a:latin typeface="Arial" pitchFamily="34" charset="0"/>
                        <a:ea typeface="Calibri"/>
                        <a:cs typeface="Arial" pitchFamily="34" charset="0"/>
                      </a:endParaRPr>
                    </a:p>
                  </a:txBody>
                  <a:tcPr marL="226102" marR="226102" marT="2683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flip="none" rotWithShape="1">
                      <a:gsLst>
                        <a:gs pos="0">
                          <a:srgbClr val="5E9EFF"/>
                        </a:gs>
                        <a:gs pos="39999">
                          <a:srgbClr val="85C2FF"/>
                        </a:gs>
                        <a:gs pos="70000">
                          <a:srgbClr val="C4D6EB"/>
                        </a:gs>
                        <a:gs pos="100000">
                          <a:srgbClr val="FFEBFA"/>
                        </a:gs>
                      </a:gsLst>
                      <a:path path="shape">
                        <a:fillToRect l="50000" t="50000" r="50000" b="50000"/>
                      </a:path>
                      <a:tileRect/>
                    </a:gradFill>
                  </a:tcPr>
                </a:tc>
                <a:tc>
                  <a:txBody>
                    <a:bodyPr/>
                    <a:lstStyle/>
                    <a:p>
                      <a:pPr algn="ctr">
                        <a:lnSpc>
                          <a:spcPct val="115000"/>
                        </a:lnSpc>
                        <a:spcAft>
                          <a:spcPts val="0"/>
                        </a:spcAft>
                      </a:pPr>
                      <a:r>
                        <a:rPr lang="en-US" sz="3200" b="1" kern="1200" dirty="0" smtClean="0">
                          <a:solidFill>
                            <a:srgbClr val="000000"/>
                          </a:solidFill>
                          <a:latin typeface="Arial" pitchFamily="34" charset="0"/>
                          <a:ea typeface="Times New Roman"/>
                          <a:cs typeface="Arial" pitchFamily="34" charset="0"/>
                        </a:rPr>
                        <a:t>The plantlets</a:t>
                      </a:r>
                    </a:p>
                    <a:p>
                      <a:pPr algn="ctr">
                        <a:lnSpc>
                          <a:spcPct val="115000"/>
                        </a:lnSpc>
                        <a:spcAft>
                          <a:spcPts val="0"/>
                        </a:spcAft>
                      </a:pPr>
                      <a:r>
                        <a:rPr lang="en-US" sz="3200" b="1" kern="1200" dirty="0" smtClean="0">
                          <a:solidFill>
                            <a:srgbClr val="000000"/>
                          </a:solidFill>
                          <a:latin typeface="Arial" pitchFamily="34" charset="0"/>
                          <a:ea typeface="Times New Roman"/>
                          <a:cs typeface="Arial" pitchFamily="34" charset="0"/>
                        </a:rPr>
                        <a:t>height </a:t>
                      </a:r>
                      <a:r>
                        <a:rPr lang="en-US" sz="3200" b="1" kern="1200" baseline="0" dirty="0" smtClean="0">
                          <a:solidFill>
                            <a:srgbClr val="000000"/>
                          </a:solidFill>
                          <a:latin typeface="Arial" pitchFamily="34" charset="0"/>
                          <a:ea typeface="Times New Roman"/>
                          <a:cs typeface="Arial" pitchFamily="34" charset="0"/>
                        </a:rPr>
                        <a:t> </a:t>
                      </a:r>
                      <a:r>
                        <a:rPr lang="en-US" sz="4000" b="1" i="1" kern="1200" baseline="0" dirty="0" smtClean="0">
                          <a:solidFill>
                            <a:srgbClr val="FFFF00"/>
                          </a:solidFill>
                          <a:latin typeface="Arial" pitchFamily="34" charset="0"/>
                          <a:ea typeface="Times New Roman"/>
                          <a:cs typeface="Arial" pitchFamily="34" charset="0"/>
                        </a:rPr>
                        <a:t>in vivo</a:t>
                      </a:r>
                      <a:endParaRPr lang="en-US" sz="3200" b="1" i="1" kern="1200" baseline="0" dirty="0" smtClean="0">
                        <a:solidFill>
                          <a:srgbClr val="FFFF00"/>
                        </a:solidFill>
                        <a:latin typeface="Arial" pitchFamily="34" charset="0"/>
                        <a:ea typeface="Times New Roman"/>
                        <a:cs typeface="Arial" pitchFamily="34" charset="0"/>
                      </a:endParaRPr>
                    </a:p>
                  </a:txBody>
                  <a:tcPr marL="226102" marR="226102" marT="2683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flip="none" rotWithShape="1">
                      <a:gsLst>
                        <a:gs pos="0">
                          <a:srgbClr val="5E9EFF"/>
                        </a:gs>
                        <a:gs pos="39999">
                          <a:srgbClr val="85C2FF"/>
                        </a:gs>
                        <a:gs pos="70000">
                          <a:srgbClr val="C4D6EB"/>
                        </a:gs>
                        <a:gs pos="100000">
                          <a:srgbClr val="FFEBFA"/>
                        </a:gs>
                      </a:gsLst>
                      <a:path path="shape">
                        <a:fillToRect l="50000" t="50000" r="50000" b="50000"/>
                      </a:path>
                      <a:tileRect/>
                    </a:gradFill>
                  </a:tcPr>
                </a:tc>
                <a:tc>
                  <a:txBody>
                    <a:bodyPr/>
                    <a:lstStyle/>
                    <a:p>
                      <a:pPr marL="0" algn="ctr" rtl="0" eaLnBrk="1" fontAlgn="ctr" latinLnBrk="0" hangingPunct="1">
                        <a:lnSpc>
                          <a:spcPct val="115000"/>
                        </a:lnSpc>
                        <a:spcBef>
                          <a:spcPts val="0"/>
                        </a:spcBef>
                        <a:spcAft>
                          <a:spcPts val="0"/>
                        </a:spcAft>
                      </a:pPr>
                      <a:r>
                        <a:rPr lang="en-US" sz="3200" b="1" i="0" u="none" strike="noStrike" kern="1200" dirty="0">
                          <a:solidFill>
                            <a:srgbClr val="000000"/>
                          </a:solidFill>
                          <a:latin typeface="Arial" pitchFamily="34" charset="0"/>
                          <a:ea typeface="Times New Roman"/>
                          <a:cs typeface="Arial" pitchFamily="34" charset="0"/>
                        </a:rPr>
                        <a:t>Diff</a:t>
                      </a:r>
                      <a:r>
                        <a:rPr lang="en-US" sz="3200" b="1" i="0" u="none" strike="noStrike" kern="1200" dirty="0" smtClean="0">
                          <a:solidFill>
                            <a:srgbClr val="000000"/>
                          </a:solidFill>
                          <a:latin typeface="Arial" pitchFamily="34" charset="0"/>
                          <a:ea typeface="Times New Roman"/>
                          <a:cs typeface="Arial" pitchFamily="34" charset="0"/>
                        </a:rPr>
                        <a:t>.</a:t>
                      </a:r>
                      <a:endParaRPr lang="en-US" sz="3200" b="0" i="0" u="none" strike="noStrike" kern="1200" dirty="0">
                        <a:solidFill>
                          <a:schemeClr val="tx1"/>
                        </a:solidFill>
                        <a:latin typeface="Arial" pitchFamily="34" charset="0"/>
                        <a:ea typeface="Calibri"/>
                        <a:cs typeface="Arial" pitchFamily="34" charset="0"/>
                      </a:endParaRPr>
                    </a:p>
                  </a:txBody>
                  <a:tcPr marL="226102" marR="226102" marT="2683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flip="none" rotWithShape="1">
                      <a:gsLst>
                        <a:gs pos="0">
                          <a:srgbClr val="5E9EFF"/>
                        </a:gs>
                        <a:gs pos="39999">
                          <a:srgbClr val="85C2FF"/>
                        </a:gs>
                        <a:gs pos="70000">
                          <a:srgbClr val="C4D6EB"/>
                        </a:gs>
                        <a:gs pos="100000">
                          <a:srgbClr val="FFEBFA"/>
                        </a:gs>
                      </a:gsLst>
                      <a:path path="shape">
                        <a:fillToRect l="50000" t="50000" r="50000" b="50000"/>
                      </a:path>
                      <a:tileRect/>
                    </a:gradFill>
                  </a:tcPr>
                </a:tc>
                <a:tc>
                  <a:txBody>
                    <a:bodyPr/>
                    <a:lstStyle/>
                    <a:p>
                      <a:pPr marL="0" algn="ctr" rtl="0" eaLnBrk="1" fontAlgn="ctr" latinLnBrk="0" hangingPunct="1">
                        <a:lnSpc>
                          <a:spcPct val="115000"/>
                        </a:lnSpc>
                        <a:spcBef>
                          <a:spcPts val="0"/>
                        </a:spcBef>
                        <a:spcAft>
                          <a:spcPts val="0"/>
                        </a:spcAft>
                      </a:pPr>
                      <a:r>
                        <a:rPr lang="en-US" sz="3200" b="1" i="0" u="none" strike="noStrike" kern="1200" dirty="0" smtClean="0">
                          <a:solidFill>
                            <a:srgbClr val="000000"/>
                          </a:solidFill>
                          <a:latin typeface="Arial" pitchFamily="34" charset="0"/>
                          <a:ea typeface="Times New Roman"/>
                          <a:cs typeface="Arial" pitchFamily="34" charset="0"/>
                        </a:rPr>
                        <a:t>Sign.</a:t>
                      </a:r>
                      <a:endParaRPr lang="en-US" sz="3200" b="0" i="0" u="none" strike="noStrike" kern="1200" dirty="0">
                        <a:solidFill>
                          <a:schemeClr val="tx1"/>
                        </a:solidFill>
                        <a:latin typeface="Arial" pitchFamily="34" charset="0"/>
                        <a:ea typeface="Calibri"/>
                        <a:cs typeface="Arial" pitchFamily="34" charset="0"/>
                      </a:endParaRPr>
                    </a:p>
                  </a:txBody>
                  <a:tcPr marL="226102" marR="226102" marT="2683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flip="none" rotWithShape="1">
                      <a:gsLst>
                        <a:gs pos="0">
                          <a:srgbClr val="5E9EFF"/>
                        </a:gs>
                        <a:gs pos="39999">
                          <a:srgbClr val="85C2FF"/>
                        </a:gs>
                        <a:gs pos="70000">
                          <a:srgbClr val="C4D6EB"/>
                        </a:gs>
                        <a:gs pos="100000">
                          <a:srgbClr val="FFEBFA"/>
                        </a:gs>
                      </a:gsLst>
                      <a:path path="shape">
                        <a:fillToRect l="50000" t="50000" r="50000" b="50000"/>
                      </a:path>
                      <a:tileRect/>
                    </a:gradFill>
                  </a:tcPr>
                </a:tc>
                <a:tc>
                  <a:txBody>
                    <a:bodyPr/>
                    <a:lstStyle/>
                    <a:p>
                      <a:pPr algn="ctr">
                        <a:lnSpc>
                          <a:spcPct val="115000"/>
                        </a:lnSpc>
                        <a:spcAft>
                          <a:spcPts val="0"/>
                        </a:spcAft>
                      </a:pPr>
                      <a:r>
                        <a:rPr lang="en-US" sz="3200" b="1" kern="1200" dirty="0" smtClean="0">
                          <a:solidFill>
                            <a:srgbClr val="000000"/>
                          </a:solidFill>
                          <a:latin typeface="Arial" pitchFamily="34" charset="0"/>
                          <a:ea typeface="Times New Roman"/>
                          <a:cs typeface="Arial" pitchFamily="34" charset="0"/>
                        </a:rPr>
                        <a:t>Number of</a:t>
                      </a:r>
                    </a:p>
                    <a:p>
                      <a:pPr algn="ctr">
                        <a:lnSpc>
                          <a:spcPct val="115000"/>
                        </a:lnSpc>
                        <a:spcAft>
                          <a:spcPts val="0"/>
                        </a:spcAft>
                      </a:pPr>
                      <a:r>
                        <a:rPr lang="en-US" sz="3200" b="1" kern="1200" dirty="0" smtClean="0">
                          <a:solidFill>
                            <a:srgbClr val="000000"/>
                          </a:solidFill>
                          <a:latin typeface="Arial" pitchFamily="34" charset="0"/>
                          <a:ea typeface="Times New Roman"/>
                          <a:cs typeface="Arial" pitchFamily="34" charset="0"/>
                        </a:rPr>
                        <a:t>leaves</a:t>
                      </a:r>
                      <a:r>
                        <a:rPr lang="en-US" sz="3200" b="1" kern="1200" baseline="0" dirty="0" smtClean="0">
                          <a:solidFill>
                            <a:srgbClr val="000000"/>
                          </a:solidFill>
                          <a:latin typeface="Arial" pitchFamily="34" charset="0"/>
                          <a:ea typeface="Times New Roman"/>
                          <a:cs typeface="Arial" pitchFamily="34" charset="0"/>
                        </a:rPr>
                        <a:t> </a:t>
                      </a:r>
                      <a:r>
                        <a:rPr lang="en-US" sz="4000" b="1" i="1" kern="1200" baseline="0" dirty="0" smtClean="0">
                          <a:solidFill>
                            <a:srgbClr val="FFFF00"/>
                          </a:solidFill>
                          <a:latin typeface="Arial" pitchFamily="34" charset="0"/>
                          <a:ea typeface="Times New Roman"/>
                          <a:cs typeface="Arial" pitchFamily="34" charset="0"/>
                        </a:rPr>
                        <a:t>in vivo</a:t>
                      </a:r>
                      <a:endParaRPr lang="en-US" sz="4000" b="0" i="0" u="none" strike="noStrike" kern="1200" baseline="0" dirty="0">
                        <a:solidFill>
                          <a:srgbClr val="FFFF00"/>
                        </a:solidFill>
                        <a:latin typeface="Arial" pitchFamily="34" charset="0"/>
                        <a:ea typeface="Calibri"/>
                        <a:cs typeface="Arial" pitchFamily="34" charset="0"/>
                      </a:endParaRPr>
                    </a:p>
                  </a:txBody>
                  <a:tcPr marL="226102" marR="226102" marT="2683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flip="none" rotWithShape="1">
                      <a:gsLst>
                        <a:gs pos="0">
                          <a:srgbClr val="5E9EFF"/>
                        </a:gs>
                        <a:gs pos="39999">
                          <a:srgbClr val="85C2FF"/>
                        </a:gs>
                        <a:gs pos="70000">
                          <a:srgbClr val="C4D6EB"/>
                        </a:gs>
                        <a:gs pos="100000">
                          <a:srgbClr val="FFEBFA"/>
                        </a:gs>
                      </a:gsLst>
                      <a:path path="shape">
                        <a:fillToRect l="50000" t="50000" r="50000" b="50000"/>
                      </a:path>
                      <a:tileRect/>
                    </a:gradFill>
                  </a:tcPr>
                </a:tc>
                <a:tc>
                  <a:txBody>
                    <a:bodyPr/>
                    <a:lstStyle/>
                    <a:p>
                      <a:pPr marL="0" algn="ctr" rtl="0" eaLnBrk="1" fontAlgn="ctr" latinLnBrk="0" hangingPunct="1">
                        <a:lnSpc>
                          <a:spcPct val="115000"/>
                        </a:lnSpc>
                        <a:spcBef>
                          <a:spcPts val="0"/>
                        </a:spcBef>
                        <a:spcAft>
                          <a:spcPts val="0"/>
                        </a:spcAft>
                      </a:pPr>
                      <a:r>
                        <a:rPr lang="en-US" sz="3200" b="1" i="0" u="none" strike="noStrike" kern="1200" dirty="0">
                          <a:solidFill>
                            <a:srgbClr val="000000"/>
                          </a:solidFill>
                          <a:latin typeface="Arial" pitchFamily="34" charset="0"/>
                          <a:ea typeface="Times New Roman"/>
                          <a:cs typeface="Arial" pitchFamily="34" charset="0"/>
                        </a:rPr>
                        <a:t>Sign</a:t>
                      </a:r>
                      <a:endParaRPr lang="en-US" sz="3200" b="0" i="0" u="none" strike="noStrike" kern="1200" dirty="0">
                        <a:solidFill>
                          <a:schemeClr val="tx1"/>
                        </a:solidFill>
                        <a:latin typeface="Arial" pitchFamily="34" charset="0"/>
                        <a:ea typeface="Calibri"/>
                        <a:cs typeface="Arial" pitchFamily="34" charset="0"/>
                      </a:endParaRPr>
                    </a:p>
                  </a:txBody>
                  <a:tcPr marL="226102" marR="226102" marT="2683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flip="none" rotWithShape="1">
                      <a:gsLst>
                        <a:gs pos="0">
                          <a:srgbClr val="5E9EFF"/>
                        </a:gs>
                        <a:gs pos="39999">
                          <a:srgbClr val="85C2FF"/>
                        </a:gs>
                        <a:gs pos="70000">
                          <a:srgbClr val="C4D6EB"/>
                        </a:gs>
                        <a:gs pos="100000">
                          <a:srgbClr val="FFEBFA"/>
                        </a:gs>
                      </a:gsLst>
                      <a:path path="shape">
                        <a:fillToRect l="50000" t="50000" r="50000" b="50000"/>
                      </a:path>
                      <a:tileRect/>
                    </a:gradFill>
                  </a:tcPr>
                </a:tc>
                <a:tc>
                  <a:txBody>
                    <a:bodyPr/>
                    <a:lstStyle/>
                    <a:p>
                      <a:pPr marL="0" algn="ctr" rtl="0" eaLnBrk="1" fontAlgn="ctr" latinLnBrk="0" hangingPunct="1">
                        <a:lnSpc>
                          <a:spcPct val="115000"/>
                        </a:lnSpc>
                        <a:spcBef>
                          <a:spcPts val="0"/>
                        </a:spcBef>
                        <a:spcAft>
                          <a:spcPts val="0"/>
                        </a:spcAft>
                      </a:pPr>
                      <a:r>
                        <a:rPr lang="en-US" sz="3200" b="1" i="0" u="none" strike="noStrike" kern="1200" dirty="0">
                          <a:solidFill>
                            <a:srgbClr val="000000"/>
                          </a:solidFill>
                          <a:latin typeface="Arial" pitchFamily="34" charset="0"/>
                          <a:ea typeface="Times New Roman"/>
                          <a:cs typeface="Arial" pitchFamily="34" charset="0"/>
                        </a:rPr>
                        <a:t>Diff. </a:t>
                      </a:r>
                      <a:endParaRPr lang="en-US" sz="3200" b="1" kern="1200" dirty="0" smtClean="0">
                        <a:solidFill>
                          <a:srgbClr val="000000"/>
                        </a:solidFill>
                        <a:latin typeface="Arial" pitchFamily="34" charset="0"/>
                        <a:ea typeface="Times New Roman"/>
                        <a:cs typeface="Arial" pitchFamily="34" charset="0"/>
                      </a:endParaRPr>
                    </a:p>
                  </a:txBody>
                  <a:tcPr marL="226102" marR="226102" marT="2683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flip="none" rotWithShape="1">
                      <a:gsLst>
                        <a:gs pos="0">
                          <a:srgbClr val="5E9EFF"/>
                        </a:gs>
                        <a:gs pos="39999">
                          <a:srgbClr val="85C2FF"/>
                        </a:gs>
                        <a:gs pos="70000">
                          <a:srgbClr val="C4D6EB"/>
                        </a:gs>
                        <a:gs pos="100000">
                          <a:srgbClr val="FFEBFA"/>
                        </a:gs>
                      </a:gsLst>
                      <a:path path="shape">
                        <a:fillToRect l="50000" t="50000" r="50000" b="50000"/>
                      </a:path>
                      <a:tileRect/>
                    </a:gradFill>
                  </a:tcPr>
                </a:tc>
                <a:extLst>
                  <a:ext uri="{0D108BD9-81ED-4DB2-BD59-A6C34878D82A}">
                    <a16:rowId xmlns:a16="http://schemas.microsoft.com/office/drawing/2014/main" val="10000"/>
                  </a:ext>
                </a:extLst>
              </a:tr>
              <a:tr h="691147">
                <a:tc>
                  <a:txBody>
                    <a:bodyPr/>
                    <a:lstStyle/>
                    <a:p>
                      <a:pPr>
                        <a:lnSpc>
                          <a:spcPct val="115000"/>
                        </a:lnSpc>
                        <a:spcBef>
                          <a:spcPts val="300"/>
                        </a:spcBef>
                        <a:spcAft>
                          <a:spcPts val="300"/>
                        </a:spcAft>
                      </a:pPr>
                      <a:r>
                        <a:rPr lang="en-US" sz="3200" dirty="0" err="1">
                          <a:latin typeface="Arial" pitchFamily="34" charset="0"/>
                          <a:ea typeface="Calibri"/>
                          <a:cs typeface="Arial" pitchFamily="34" charset="0"/>
                        </a:rPr>
                        <a:t>Asinaria</a:t>
                      </a:r>
                      <a:endParaRPr lang="en-US" sz="3200" dirty="0">
                        <a:latin typeface="Arial" pitchFamily="34" charset="0"/>
                        <a:ea typeface="Calibri"/>
                        <a:cs typeface="Arial" pitchFamily="34" charset="0"/>
                      </a:endParaRPr>
                    </a:p>
                  </a:txBody>
                  <a:tcPr marL="226102" marR="2261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flip="none" rotWithShape="1">
                      <a:gsLst>
                        <a:gs pos="0">
                          <a:srgbClr val="FBEAC7"/>
                        </a:gs>
                        <a:gs pos="17999">
                          <a:srgbClr val="FEE7F2"/>
                        </a:gs>
                        <a:gs pos="36000">
                          <a:srgbClr val="FAC77D"/>
                        </a:gs>
                        <a:gs pos="61000">
                          <a:srgbClr val="FBA97D"/>
                        </a:gs>
                        <a:gs pos="82001">
                          <a:srgbClr val="FBD49C"/>
                        </a:gs>
                        <a:gs pos="100000">
                          <a:srgbClr val="FEE7F2"/>
                        </a:gs>
                      </a:gsLst>
                      <a:path path="shape">
                        <a:fillToRect l="50000" t="50000" r="50000" b="50000"/>
                      </a:path>
                      <a:tileRect/>
                    </a:gradFill>
                  </a:tcPr>
                </a:tc>
                <a:tc>
                  <a:txBody>
                    <a:bodyPr/>
                    <a:lstStyle/>
                    <a:p>
                      <a:pPr algn="ctr">
                        <a:lnSpc>
                          <a:spcPct val="115000"/>
                        </a:lnSpc>
                        <a:spcBef>
                          <a:spcPts val="300"/>
                        </a:spcBef>
                        <a:spcAft>
                          <a:spcPts val="300"/>
                        </a:spcAft>
                      </a:pPr>
                      <a:r>
                        <a:rPr lang="en-US" sz="3200" dirty="0" smtClean="0">
                          <a:solidFill>
                            <a:srgbClr val="000000"/>
                          </a:solidFill>
                          <a:latin typeface="Arial" pitchFamily="34" charset="0"/>
                          <a:ea typeface="Times New Roman"/>
                          <a:cs typeface="Arial" pitchFamily="34" charset="0"/>
                        </a:rPr>
                        <a:t>36.90</a:t>
                      </a:r>
                      <a:endParaRPr lang="en-US" sz="3200" dirty="0">
                        <a:latin typeface="Arial" pitchFamily="34" charset="0"/>
                        <a:ea typeface="Calibri"/>
                        <a:cs typeface="Arial" pitchFamily="34" charset="0"/>
                      </a:endParaRPr>
                    </a:p>
                  </a:txBody>
                  <a:tcPr marL="226102" marR="22610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flip="none" rotWithShape="1">
                      <a:gsLst>
                        <a:gs pos="0">
                          <a:srgbClr val="FBEAC7"/>
                        </a:gs>
                        <a:gs pos="17999">
                          <a:srgbClr val="FEE7F2"/>
                        </a:gs>
                        <a:gs pos="36000">
                          <a:srgbClr val="FAC77D"/>
                        </a:gs>
                        <a:gs pos="61000">
                          <a:srgbClr val="FBA97D"/>
                        </a:gs>
                        <a:gs pos="82001">
                          <a:srgbClr val="FBD49C"/>
                        </a:gs>
                        <a:gs pos="100000">
                          <a:srgbClr val="FEE7F2"/>
                        </a:gs>
                      </a:gsLst>
                      <a:path path="shape">
                        <a:fillToRect l="50000" t="50000" r="50000" b="50000"/>
                      </a:path>
                      <a:tileRect/>
                    </a:gradFill>
                  </a:tcPr>
                </a:tc>
                <a:tc>
                  <a:txBody>
                    <a:bodyPr/>
                    <a:lstStyle/>
                    <a:p>
                      <a:pPr algn="ctr">
                        <a:lnSpc>
                          <a:spcPct val="115000"/>
                        </a:lnSpc>
                        <a:spcBef>
                          <a:spcPts val="300"/>
                        </a:spcBef>
                        <a:spcAft>
                          <a:spcPts val="300"/>
                        </a:spcAft>
                      </a:pPr>
                      <a:r>
                        <a:rPr lang="en-US" sz="3200" dirty="0" smtClean="0">
                          <a:solidFill>
                            <a:srgbClr val="000000"/>
                          </a:solidFill>
                          <a:latin typeface="Arial" pitchFamily="34" charset="0"/>
                          <a:ea typeface="Times New Roman"/>
                          <a:cs typeface="Arial" pitchFamily="34" charset="0"/>
                        </a:rPr>
                        <a:t>4.10</a:t>
                      </a:r>
                      <a:endParaRPr lang="en-US" sz="3200" dirty="0">
                        <a:latin typeface="Arial" pitchFamily="34" charset="0"/>
                        <a:ea typeface="Calibri"/>
                        <a:cs typeface="Arial" pitchFamily="34" charset="0"/>
                      </a:endParaRPr>
                    </a:p>
                  </a:txBody>
                  <a:tcPr marL="226102" marR="22610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flip="none" rotWithShape="1">
                      <a:gsLst>
                        <a:gs pos="0">
                          <a:srgbClr val="FBEAC7"/>
                        </a:gs>
                        <a:gs pos="17999">
                          <a:srgbClr val="FEE7F2"/>
                        </a:gs>
                        <a:gs pos="36000">
                          <a:srgbClr val="FAC77D"/>
                        </a:gs>
                        <a:gs pos="61000">
                          <a:srgbClr val="FBA97D"/>
                        </a:gs>
                        <a:gs pos="82001">
                          <a:srgbClr val="FBD49C"/>
                        </a:gs>
                        <a:gs pos="100000">
                          <a:srgbClr val="FEE7F2"/>
                        </a:gs>
                      </a:gsLst>
                      <a:path path="shape">
                        <a:fillToRect l="50000" t="50000" r="50000" b="50000"/>
                      </a:path>
                      <a:tileRect/>
                    </a:gradFill>
                  </a:tcPr>
                </a:tc>
                <a:tc>
                  <a:txBody>
                    <a:bodyPr/>
                    <a:lstStyle/>
                    <a:p>
                      <a:pPr algn="ctr">
                        <a:lnSpc>
                          <a:spcPct val="115000"/>
                        </a:lnSpc>
                        <a:spcBef>
                          <a:spcPts val="300"/>
                        </a:spcBef>
                        <a:spcAft>
                          <a:spcPts val="300"/>
                        </a:spcAft>
                      </a:pPr>
                      <a:r>
                        <a:rPr lang="en-US" sz="3200" dirty="0">
                          <a:solidFill>
                            <a:srgbClr val="000000"/>
                          </a:solidFill>
                          <a:latin typeface="Arial" pitchFamily="34" charset="0"/>
                          <a:ea typeface="Times New Roman"/>
                          <a:cs typeface="Arial" pitchFamily="34" charset="0"/>
                        </a:rPr>
                        <a:t>ns</a:t>
                      </a:r>
                      <a:endParaRPr lang="en-US" sz="3200" dirty="0">
                        <a:latin typeface="Arial" pitchFamily="34" charset="0"/>
                        <a:ea typeface="Calibri"/>
                        <a:cs typeface="Arial" pitchFamily="34" charset="0"/>
                      </a:endParaRPr>
                    </a:p>
                  </a:txBody>
                  <a:tcPr marL="226102" marR="22610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flip="none" rotWithShape="1">
                      <a:gsLst>
                        <a:gs pos="0">
                          <a:srgbClr val="FBEAC7"/>
                        </a:gs>
                        <a:gs pos="17999">
                          <a:srgbClr val="FEE7F2"/>
                        </a:gs>
                        <a:gs pos="36000">
                          <a:srgbClr val="FAC77D"/>
                        </a:gs>
                        <a:gs pos="61000">
                          <a:srgbClr val="FBA97D"/>
                        </a:gs>
                        <a:gs pos="82001">
                          <a:srgbClr val="FBD49C"/>
                        </a:gs>
                        <a:gs pos="100000">
                          <a:srgbClr val="FEE7F2"/>
                        </a:gs>
                      </a:gsLst>
                      <a:path path="shape">
                        <a:fillToRect l="50000" t="50000" r="50000" b="50000"/>
                      </a:path>
                      <a:tileRect/>
                    </a:gradFill>
                  </a:tcPr>
                </a:tc>
                <a:tc>
                  <a:txBody>
                    <a:bodyPr/>
                    <a:lstStyle/>
                    <a:p>
                      <a:pPr algn="ctr">
                        <a:lnSpc>
                          <a:spcPct val="115000"/>
                        </a:lnSpc>
                        <a:spcAft>
                          <a:spcPts val="0"/>
                        </a:spcAft>
                      </a:pPr>
                      <a:r>
                        <a:rPr lang="en-US" sz="3200" dirty="0" smtClean="0">
                          <a:solidFill>
                            <a:srgbClr val="000000"/>
                          </a:solidFill>
                          <a:latin typeface="Times New Roman"/>
                          <a:ea typeface="Calibri"/>
                          <a:cs typeface="Calibri"/>
                        </a:rPr>
                        <a:t>42.00</a:t>
                      </a:r>
                      <a:endParaRPr lang="en-US" sz="3200" dirty="0">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flip="none" rotWithShape="1">
                      <a:gsLst>
                        <a:gs pos="0">
                          <a:srgbClr val="FBEAC7"/>
                        </a:gs>
                        <a:gs pos="17999">
                          <a:srgbClr val="FEE7F2"/>
                        </a:gs>
                        <a:gs pos="36000">
                          <a:srgbClr val="FAC77D"/>
                        </a:gs>
                        <a:gs pos="61000">
                          <a:srgbClr val="FBA97D"/>
                        </a:gs>
                        <a:gs pos="82001">
                          <a:srgbClr val="FBD49C"/>
                        </a:gs>
                        <a:gs pos="100000">
                          <a:srgbClr val="FEE7F2"/>
                        </a:gs>
                      </a:gsLst>
                      <a:path path="shape">
                        <a:fillToRect l="50000" t="50000" r="50000" b="50000"/>
                      </a:path>
                      <a:tileRect/>
                    </a:gradFill>
                  </a:tcPr>
                </a:tc>
                <a:tc>
                  <a:txBody>
                    <a:bodyPr/>
                    <a:lstStyle/>
                    <a:p>
                      <a:pPr algn="ctr">
                        <a:lnSpc>
                          <a:spcPct val="115000"/>
                        </a:lnSpc>
                        <a:spcAft>
                          <a:spcPts val="0"/>
                        </a:spcAft>
                      </a:pPr>
                      <a:r>
                        <a:rPr lang="en-US" sz="3200" dirty="0">
                          <a:solidFill>
                            <a:srgbClr val="000000"/>
                          </a:solidFill>
                          <a:latin typeface="Times New Roman"/>
                          <a:ea typeface="Calibri"/>
                          <a:cs typeface="Calibri"/>
                        </a:rPr>
                        <a:t>-</a:t>
                      </a:r>
                      <a:r>
                        <a:rPr lang="en-US" sz="3200" dirty="0" smtClean="0">
                          <a:solidFill>
                            <a:srgbClr val="000000"/>
                          </a:solidFill>
                          <a:latin typeface="Times New Roman"/>
                          <a:ea typeface="Calibri"/>
                          <a:cs typeface="Calibri"/>
                        </a:rPr>
                        <a:t>13.00</a:t>
                      </a:r>
                      <a:endParaRPr lang="en-US" sz="3200" dirty="0">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flip="none" rotWithShape="1">
                      <a:gsLst>
                        <a:gs pos="0">
                          <a:srgbClr val="FBEAC7"/>
                        </a:gs>
                        <a:gs pos="17999">
                          <a:srgbClr val="FEE7F2"/>
                        </a:gs>
                        <a:gs pos="36000">
                          <a:srgbClr val="FAC77D"/>
                        </a:gs>
                        <a:gs pos="61000">
                          <a:srgbClr val="FBA97D"/>
                        </a:gs>
                        <a:gs pos="82001">
                          <a:srgbClr val="FBD49C"/>
                        </a:gs>
                        <a:gs pos="100000">
                          <a:srgbClr val="FEE7F2"/>
                        </a:gs>
                      </a:gsLst>
                      <a:path path="shape">
                        <a:fillToRect l="50000" t="50000" r="50000" b="50000"/>
                      </a:path>
                      <a:tileRect/>
                    </a:gradFill>
                  </a:tcPr>
                </a:tc>
                <a:tc>
                  <a:txBody>
                    <a:bodyPr/>
                    <a:lstStyle/>
                    <a:p>
                      <a:pPr algn="ctr">
                        <a:lnSpc>
                          <a:spcPct val="115000"/>
                        </a:lnSpc>
                        <a:spcAft>
                          <a:spcPts val="0"/>
                        </a:spcAft>
                      </a:pPr>
                      <a:r>
                        <a:rPr lang="en-US" sz="3200">
                          <a:solidFill>
                            <a:srgbClr val="000000"/>
                          </a:solidFill>
                          <a:latin typeface="Times New Roman"/>
                          <a:ea typeface="Times New Roman"/>
                          <a:cs typeface="Calibri"/>
                        </a:rPr>
                        <a:t>ns</a:t>
                      </a:r>
                      <a:endParaRPr lang="en-US" sz="32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flip="none" rotWithShape="1">
                      <a:gsLst>
                        <a:gs pos="0">
                          <a:srgbClr val="FBEAC7"/>
                        </a:gs>
                        <a:gs pos="17999">
                          <a:srgbClr val="FEE7F2"/>
                        </a:gs>
                        <a:gs pos="36000">
                          <a:srgbClr val="FAC77D"/>
                        </a:gs>
                        <a:gs pos="61000">
                          <a:srgbClr val="FBA97D"/>
                        </a:gs>
                        <a:gs pos="82001">
                          <a:srgbClr val="FBD49C"/>
                        </a:gs>
                        <a:gs pos="100000">
                          <a:srgbClr val="FEE7F2"/>
                        </a:gs>
                      </a:gsLst>
                      <a:path path="shape">
                        <a:fillToRect l="50000" t="50000" r="50000" b="50000"/>
                      </a:path>
                      <a:tileRect/>
                    </a:gradFill>
                  </a:tcPr>
                </a:tc>
                <a:extLst>
                  <a:ext uri="{0D108BD9-81ED-4DB2-BD59-A6C34878D82A}">
                    <a16:rowId xmlns:a16="http://schemas.microsoft.com/office/drawing/2014/main" val="10001"/>
                  </a:ext>
                </a:extLst>
              </a:tr>
              <a:tr h="691147">
                <a:tc>
                  <a:txBody>
                    <a:bodyPr/>
                    <a:lstStyle/>
                    <a:p>
                      <a:pPr>
                        <a:lnSpc>
                          <a:spcPct val="115000"/>
                        </a:lnSpc>
                        <a:spcBef>
                          <a:spcPts val="300"/>
                        </a:spcBef>
                        <a:spcAft>
                          <a:spcPts val="300"/>
                        </a:spcAft>
                      </a:pPr>
                      <a:r>
                        <a:rPr lang="en-US" sz="3200">
                          <a:latin typeface="Arial" pitchFamily="34" charset="0"/>
                          <a:ea typeface="Calibri"/>
                          <a:cs typeface="Arial" pitchFamily="34" charset="0"/>
                        </a:rPr>
                        <a:t>Darilena</a:t>
                      </a:r>
                    </a:p>
                  </a:txBody>
                  <a:tcPr marL="226102" marR="2261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flip="none" rotWithShape="1">
                      <a:gsLst>
                        <a:gs pos="0">
                          <a:srgbClr val="FBEAC7"/>
                        </a:gs>
                        <a:gs pos="17999">
                          <a:srgbClr val="FEE7F2"/>
                        </a:gs>
                        <a:gs pos="36000">
                          <a:srgbClr val="FAC77D"/>
                        </a:gs>
                        <a:gs pos="61000">
                          <a:srgbClr val="FBA97D"/>
                        </a:gs>
                        <a:gs pos="82001">
                          <a:srgbClr val="FBD49C"/>
                        </a:gs>
                        <a:gs pos="100000">
                          <a:srgbClr val="FEE7F2"/>
                        </a:gs>
                      </a:gsLst>
                      <a:path path="shape">
                        <a:fillToRect l="50000" t="50000" r="50000" b="50000"/>
                      </a:path>
                      <a:tileRect/>
                    </a:gradFill>
                  </a:tcPr>
                </a:tc>
                <a:tc>
                  <a:txBody>
                    <a:bodyPr/>
                    <a:lstStyle/>
                    <a:p>
                      <a:pPr algn="ctr">
                        <a:lnSpc>
                          <a:spcPct val="115000"/>
                        </a:lnSpc>
                        <a:spcBef>
                          <a:spcPts val="300"/>
                        </a:spcBef>
                        <a:spcAft>
                          <a:spcPts val="300"/>
                        </a:spcAft>
                      </a:pPr>
                      <a:r>
                        <a:rPr lang="en-US" sz="3200" dirty="0" smtClean="0">
                          <a:solidFill>
                            <a:srgbClr val="000000"/>
                          </a:solidFill>
                          <a:latin typeface="Arial" pitchFamily="34" charset="0"/>
                          <a:ea typeface="Times New Roman"/>
                          <a:cs typeface="Arial" pitchFamily="34" charset="0"/>
                        </a:rPr>
                        <a:t>41.00</a:t>
                      </a:r>
                      <a:endParaRPr lang="en-US" sz="3200" dirty="0">
                        <a:latin typeface="Arial" pitchFamily="34" charset="0"/>
                        <a:ea typeface="Calibri"/>
                        <a:cs typeface="Arial" pitchFamily="34" charset="0"/>
                      </a:endParaRPr>
                    </a:p>
                  </a:txBody>
                  <a:tcPr marL="226102" marR="22610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flip="none" rotWithShape="1">
                      <a:gsLst>
                        <a:gs pos="0">
                          <a:srgbClr val="FBEAC7"/>
                        </a:gs>
                        <a:gs pos="17999">
                          <a:srgbClr val="FEE7F2"/>
                        </a:gs>
                        <a:gs pos="36000">
                          <a:srgbClr val="FAC77D"/>
                        </a:gs>
                        <a:gs pos="61000">
                          <a:srgbClr val="FBA97D"/>
                        </a:gs>
                        <a:gs pos="82001">
                          <a:srgbClr val="FBD49C"/>
                        </a:gs>
                        <a:gs pos="100000">
                          <a:srgbClr val="FEE7F2"/>
                        </a:gs>
                      </a:gsLst>
                      <a:path path="shape">
                        <a:fillToRect l="50000" t="50000" r="50000" b="50000"/>
                      </a:path>
                      <a:tileRect/>
                    </a:gradFill>
                  </a:tcPr>
                </a:tc>
                <a:tc>
                  <a:txBody>
                    <a:bodyPr/>
                    <a:lstStyle/>
                    <a:p>
                      <a:pPr algn="ctr">
                        <a:lnSpc>
                          <a:spcPct val="115000"/>
                        </a:lnSpc>
                        <a:spcBef>
                          <a:spcPts val="300"/>
                        </a:spcBef>
                        <a:spcAft>
                          <a:spcPts val="300"/>
                        </a:spcAft>
                      </a:pPr>
                      <a:r>
                        <a:rPr lang="en-US" sz="3200" dirty="0" smtClean="0">
                          <a:solidFill>
                            <a:srgbClr val="000000"/>
                          </a:solidFill>
                          <a:latin typeface="Arial" pitchFamily="34" charset="0"/>
                          <a:ea typeface="Times New Roman"/>
                          <a:cs typeface="Arial" pitchFamily="34" charset="0"/>
                        </a:rPr>
                        <a:t>8.20</a:t>
                      </a:r>
                      <a:endParaRPr lang="en-US" sz="3200" dirty="0">
                        <a:latin typeface="Arial" pitchFamily="34" charset="0"/>
                        <a:ea typeface="Calibri"/>
                        <a:cs typeface="Arial" pitchFamily="34" charset="0"/>
                      </a:endParaRPr>
                    </a:p>
                  </a:txBody>
                  <a:tcPr marL="226102" marR="22610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flip="none" rotWithShape="1">
                      <a:gsLst>
                        <a:gs pos="0">
                          <a:srgbClr val="FBEAC7"/>
                        </a:gs>
                        <a:gs pos="17999">
                          <a:srgbClr val="FEE7F2"/>
                        </a:gs>
                        <a:gs pos="36000">
                          <a:srgbClr val="FAC77D"/>
                        </a:gs>
                        <a:gs pos="61000">
                          <a:srgbClr val="FBA97D"/>
                        </a:gs>
                        <a:gs pos="82001">
                          <a:srgbClr val="FBD49C"/>
                        </a:gs>
                        <a:gs pos="100000">
                          <a:srgbClr val="FEE7F2"/>
                        </a:gs>
                      </a:gsLst>
                      <a:path path="shape">
                        <a:fillToRect l="50000" t="50000" r="50000" b="50000"/>
                      </a:path>
                      <a:tileRect/>
                    </a:gradFill>
                  </a:tcPr>
                </a:tc>
                <a:tc>
                  <a:txBody>
                    <a:bodyPr/>
                    <a:lstStyle/>
                    <a:p>
                      <a:pPr algn="ctr">
                        <a:lnSpc>
                          <a:spcPct val="115000"/>
                        </a:lnSpc>
                        <a:spcBef>
                          <a:spcPts val="300"/>
                        </a:spcBef>
                        <a:spcAft>
                          <a:spcPts val="300"/>
                        </a:spcAft>
                      </a:pPr>
                      <a:r>
                        <a:rPr lang="en-US" sz="3200" dirty="0">
                          <a:solidFill>
                            <a:srgbClr val="000000"/>
                          </a:solidFill>
                          <a:latin typeface="Arial" pitchFamily="34" charset="0"/>
                          <a:ea typeface="Times New Roman"/>
                          <a:cs typeface="Arial" pitchFamily="34" charset="0"/>
                        </a:rPr>
                        <a:t>ns</a:t>
                      </a:r>
                      <a:endParaRPr lang="en-US" sz="3200" dirty="0">
                        <a:latin typeface="Arial" pitchFamily="34" charset="0"/>
                        <a:ea typeface="Calibri"/>
                        <a:cs typeface="Arial" pitchFamily="34" charset="0"/>
                      </a:endParaRPr>
                    </a:p>
                  </a:txBody>
                  <a:tcPr marL="226102" marR="22610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flip="none" rotWithShape="1">
                      <a:gsLst>
                        <a:gs pos="0">
                          <a:srgbClr val="FBEAC7"/>
                        </a:gs>
                        <a:gs pos="17999">
                          <a:srgbClr val="FEE7F2"/>
                        </a:gs>
                        <a:gs pos="36000">
                          <a:srgbClr val="FAC77D"/>
                        </a:gs>
                        <a:gs pos="61000">
                          <a:srgbClr val="FBA97D"/>
                        </a:gs>
                        <a:gs pos="82001">
                          <a:srgbClr val="FBD49C"/>
                        </a:gs>
                        <a:gs pos="100000">
                          <a:srgbClr val="FEE7F2"/>
                        </a:gs>
                      </a:gsLst>
                      <a:path path="shape">
                        <a:fillToRect l="50000" t="50000" r="50000" b="50000"/>
                      </a:path>
                      <a:tileRect/>
                    </a:gradFill>
                  </a:tcPr>
                </a:tc>
                <a:tc>
                  <a:txBody>
                    <a:bodyPr/>
                    <a:lstStyle/>
                    <a:p>
                      <a:pPr algn="ctr">
                        <a:lnSpc>
                          <a:spcPct val="115000"/>
                        </a:lnSpc>
                        <a:spcAft>
                          <a:spcPts val="0"/>
                        </a:spcAft>
                      </a:pPr>
                      <a:r>
                        <a:rPr lang="en-US" sz="3200" dirty="0" smtClean="0">
                          <a:solidFill>
                            <a:srgbClr val="000000"/>
                          </a:solidFill>
                          <a:latin typeface="Times New Roman"/>
                          <a:ea typeface="Calibri"/>
                          <a:cs typeface="Calibri"/>
                        </a:rPr>
                        <a:t>100.20</a:t>
                      </a:r>
                      <a:endParaRPr lang="en-US" sz="3200" dirty="0">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flip="none" rotWithShape="1">
                      <a:gsLst>
                        <a:gs pos="0">
                          <a:srgbClr val="FBEAC7"/>
                        </a:gs>
                        <a:gs pos="17999">
                          <a:srgbClr val="FEE7F2"/>
                        </a:gs>
                        <a:gs pos="36000">
                          <a:srgbClr val="FAC77D"/>
                        </a:gs>
                        <a:gs pos="61000">
                          <a:srgbClr val="FBA97D"/>
                        </a:gs>
                        <a:gs pos="82001">
                          <a:srgbClr val="FBD49C"/>
                        </a:gs>
                        <a:gs pos="100000">
                          <a:srgbClr val="FEE7F2"/>
                        </a:gs>
                      </a:gsLst>
                      <a:path path="shape">
                        <a:fillToRect l="50000" t="50000" r="50000" b="50000"/>
                      </a:path>
                      <a:tileRect/>
                    </a:gradFill>
                  </a:tcPr>
                </a:tc>
                <a:tc>
                  <a:txBody>
                    <a:bodyPr/>
                    <a:lstStyle/>
                    <a:p>
                      <a:pPr algn="ctr">
                        <a:lnSpc>
                          <a:spcPct val="115000"/>
                        </a:lnSpc>
                        <a:spcAft>
                          <a:spcPts val="0"/>
                        </a:spcAft>
                      </a:pPr>
                      <a:r>
                        <a:rPr lang="en-US" sz="3200" dirty="0" smtClean="0">
                          <a:solidFill>
                            <a:srgbClr val="000000"/>
                          </a:solidFill>
                          <a:latin typeface="Times New Roman"/>
                          <a:ea typeface="Calibri"/>
                          <a:cs typeface="Calibri"/>
                        </a:rPr>
                        <a:t>45.20</a:t>
                      </a:r>
                      <a:endParaRPr lang="en-US" sz="3200" dirty="0">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flip="none" rotWithShape="1">
                      <a:gsLst>
                        <a:gs pos="0">
                          <a:srgbClr val="FBEAC7"/>
                        </a:gs>
                        <a:gs pos="17999">
                          <a:srgbClr val="FEE7F2"/>
                        </a:gs>
                        <a:gs pos="36000">
                          <a:srgbClr val="FAC77D"/>
                        </a:gs>
                        <a:gs pos="61000">
                          <a:srgbClr val="FBA97D"/>
                        </a:gs>
                        <a:gs pos="82001">
                          <a:srgbClr val="FBD49C"/>
                        </a:gs>
                        <a:gs pos="100000">
                          <a:srgbClr val="FEE7F2"/>
                        </a:gs>
                      </a:gsLst>
                      <a:path path="shape">
                        <a:fillToRect l="50000" t="50000" r="50000" b="50000"/>
                      </a:path>
                      <a:tileRect/>
                    </a:gradFill>
                  </a:tcPr>
                </a:tc>
                <a:tc>
                  <a:txBody>
                    <a:bodyPr/>
                    <a:lstStyle/>
                    <a:p>
                      <a:pPr algn="ctr">
                        <a:lnSpc>
                          <a:spcPct val="115000"/>
                        </a:lnSpc>
                        <a:spcAft>
                          <a:spcPts val="0"/>
                        </a:spcAft>
                      </a:pPr>
                      <a:r>
                        <a:rPr lang="en-US" sz="3200">
                          <a:solidFill>
                            <a:srgbClr val="000000"/>
                          </a:solidFill>
                          <a:latin typeface="Times New Roman"/>
                          <a:ea typeface="Times New Roman"/>
                          <a:cs typeface="Calibri"/>
                        </a:rPr>
                        <a:t>***</a:t>
                      </a:r>
                      <a:endParaRPr lang="en-US" sz="32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flip="none" rotWithShape="1">
                      <a:gsLst>
                        <a:gs pos="0">
                          <a:srgbClr val="FBEAC7"/>
                        </a:gs>
                        <a:gs pos="17999">
                          <a:srgbClr val="FEE7F2"/>
                        </a:gs>
                        <a:gs pos="36000">
                          <a:srgbClr val="FAC77D"/>
                        </a:gs>
                        <a:gs pos="61000">
                          <a:srgbClr val="FBA97D"/>
                        </a:gs>
                        <a:gs pos="82001">
                          <a:srgbClr val="FBD49C"/>
                        </a:gs>
                        <a:gs pos="100000">
                          <a:srgbClr val="FEE7F2"/>
                        </a:gs>
                      </a:gsLst>
                      <a:path path="shape">
                        <a:fillToRect l="50000" t="50000" r="50000" b="50000"/>
                      </a:path>
                      <a:tileRect/>
                    </a:gradFill>
                  </a:tcPr>
                </a:tc>
                <a:extLst>
                  <a:ext uri="{0D108BD9-81ED-4DB2-BD59-A6C34878D82A}">
                    <a16:rowId xmlns:a16="http://schemas.microsoft.com/office/drawing/2014/main" val="10002"/>
                  </a:ext>
                </a:extLst>
              </a:tr>
              <a:tr h="691147">
                <a:tc>
                  <a:txBody>
                    <a:bodyPr/>
                    <a:lstStyle/>
                    <a:p>
                      <a:pPr>
                        <a:lnSpc>
                          <a:spcPct val="115000"/>
                        </a:lnSpc>
                        <a:spcBef>
                          <a:spcPts val="300"/>
                        </a:spcBef>
                        <a:spcAft>
                          <a:spcPts val="300"/>
                        </a:spcAft>
                      </a:pPr>
                      <a:r>
                        <a:rPr lang="en-US" sz="3900" dirty="0" err="1">
                          <a:latin typeface="+mn-lt"/>
                          <a:ea typeface="Calibri"/>
                          <a:cs typeface="Times New Roman"/>
                        </a:rPr>
                        <a:t>Foresta</a:t>
                      </a:r>
                      <a:r>
                        <a:rPr lang="en-US" sz="3900" dirty="0">
                          <a:latin typeface="+mn-lt"/>
                          <a:ea typeface="Calibri"/>
                          <a:cs typeface="Times New Roman"/>
                        </a:rPr>
                        <a:t> </a:t>
                      </a:r>
                      <a:r>
                        <a:rPr lang="en-US" sz="3900" dirty="0" smtClean="0">
                          <a:latin typeface="+mn-lt"/>
                          <a:ea typeface="Calibri"/>
                          <a:cs typeface="Times New Roman"/>
                        </a:rPr>
                        <a:t>(Ct)</a:t>
                      </a:r>
                      <a:endParaRPr lang="en-US" sz="3900" dirty="0">
                        <a:latin typeface="+mn-lt"/>
                        <a:ea typeface="Calibri"/>
                        <a:cs typeface="Times New Roman"/>
                      </a:endParaRPr>
                    </a:p>
                  </a:txBody>
                  <a:tcPr marL="226102" marR="2261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flip="none" rotWithShape="1">
                      <a:gsLst>
                        <a:gs pos="0">
                          <a:srgbClr val="FBEAC7"/>
                        </a:gs>
                        <a:gs pos="17999">
                          <a:srgbClr val="FEE7F2"/>
                        </a:gs>
                        <a:gs pos="36000">
                          <a:srgbClr val="FAC77D"/>
                        </a:gs>
                        <a:gs pos="61000">
                          <a:srgbClr val="FBA97D"/>
                        </a:gs>
                        <a:gs pos="82001">
                          <a:srgbClr val="FBD49C"/>
                        </a:gs>
                        <a:gs pos="100000">
                          <a:srgbClr val="FEE7F2"/>
                        </a:gs>
                      </a:gsLst>
                      <a:path path="shape">
                        <a:fillToRect l="50000" t="50000" r="50000" b="50000"/>
                      </a:path>
                      <a:tileRect/>
                    </a:gradFill>
                  </a:tcPr>
                </a:tc>
                <a:tc>
                  <a:txBody>
                    <a:bodyPr/>
                    <a:lstStyle/>
                    <a:p>
                      <a:pPr algn="ctr">
                        <a:lnSpc>
                          <a:spcPct val="115000"/>
                        </a:lnSpc>
                        <a:spcBef>
                          <a:spcPts val="300"/>
                        </a:spcBef>
                        <a:spcAft>
                          <a:spcPts val="300"/>
                        </a:spcAft>
                      </a:pPr>
                      <a:r>
                        <a:rPr lang="en-US" sz="3200" dirty="0" smtClean="0">
                          <a:solidFill>
                            <a:srgbClr val="000000"/>
                          </a:solidFill>
                          <a:latin typeface="Arial" pitchFamily="34" charset="0"/>
                          <a:ea typeface="Times New Roman"/>
                          <a:cs typeface="Arial" pitchFamily="34" charset="0"/>
                        </a:rPr>
                        <a:t>32.80</a:t>
                      </a:r>
                      <a:endParaRPr lang="en-US" sz="3200" dirty="0">
                        <a:latin typeface="Arial" pitchFamily="34" charset="0"/>
                        <a:ea typeface="Calibri"/>
                        <a:cs typeface="Arial" pitchFamily="34" charset="0"/>
                      </a:endParaRPr>
                    </a:p>
                  </a:txBody>
                  <a:tcPr marL="226102" marR="22610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flip="none" rotWithShape="1">
                      <a:gsLst>
                        <a:gs pos="0">
                          <a:srgbClr val="FBEAC7"/>
                        </a:gs>
                        <a:gs pos="17999">
                          <a:srgbClr val="FEE7F2"/>
                        </a:gs>
                        <a:gs pos="36000">
                          <a:srgbClr val="FAC77D"/>
                        </a:gs>
                        <a:gs pos="61000">
                          <a:srgbClr val="FBA97D"/>
                        </a:gs>
                        <a:gs pos="82001">
                          <a:srgbClr val="FBD49C"/>
                        </a:gs>
                        <a:gs pos="100000">
                          <a:srgbClr val="FEE7F2"/>
                        </a:gs>
                      </a:gsLst>
                      <a:path path="shape">
                        <a:fillToRect l="50000" t="50000" r="50000" b="50000"/>
                      </a:path>
                      <a:tileRect/>
                    </a:gradFill>
                  </a:tcPr>
                </a:tc>
                <a:tc>
                  <a:txBody>
                    <a:bodyPr/>
                    <a:lstStyle/>
                    <a:p>
                      <a:pPr algn="ctr">
                        <a:lnSpc>
                          <a:spcPct val="115000"/>
                        </a:lnSpc>
                        <a:spcBef>
                          <a:spcPts val="300"/>
                        </a:spcBef>
                        <a:spcAft>
                          <a:spcPts val="300"/>
                        </a:spcAft>
                      </a:pPr>
                      <a:r>
                        <a:rPr lang="en-US" sz="3200" dirty="0">
                          <a:solidFill>
                            <a:srgbClr val="000000"/>
                          </a:solidFill>
                          <a:latin typeface="Arial" pitchFamily="34" charset="0"/>
                          <a:ea typeface="Times New Roman"/>
                          <a:cs typeface="Arial" pitchFamily="34" charset="0"/>
                        </a:rPr>
                        <a:t>-</a:t>
                      </a:r>
                      <a:endParaRPr lang="en-US" sz="3200" dirty="0">
                        <a:latin typeface="Arial" pitchFamily="34" charset="0"/>
                        <a:ea typeface="Calibri"/>
                        <a:cs typeface="Arial" pitchFamily="34" charset="0"/>
                      </a:endParaRPr>
                    </a:p>
                  </a:txBody>
                  <a:tcPr marL="226102" marR="22610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flip="none" rotWithShape="1">
                      <a:gsLst>
                        <a:gs pos="0">
                          <a:srgbClr val="FBEAC7"/>
                        </a:gs>
                        <a:gs pos="17999">
                          <a:srgbClr val="FEE7F2"/>
                        </a:gs>
                        <a:gs pos="36000">
                          <a:srgbClr val="FAC77D"/>
                        </a:gs>
                        <a:gs pos="61000">
                          <a:srgbClr val="FBA97D"/>
                        </a:gs>
                        <a:gs pos="82001">
                          <a:srgbClr val="FBD49C"/>
                        </a:gs>
                        <a:gs pos="100000">
                          <a:srgbClr val="FEE7F2"/>
                        </a:gs>
                      </a:gsLst>
                      <a:path path="shape">
                        <a:fillToRect l="50000" t="50000" r="50000" b="50000"/>
                      </a:path>
                      <a:tileRect/>
                    </a:gradFill>
                  </a:tcPr>
                </a:tc>
                <a:tc>
                  <a:txBody>
                    <a:bodyPr/>
                    <a:lstStyle/>
                    <a:p>
                      <a:pPr algn="ctr">
                        <a:lnSpc>
                          <a:spcPct val="115000"/>
                        </a:lnSpc>
                        <a:spcBef>
                          <a:spcPts val="300"/>
                        </a:spcBef>
                        <a:spcAft>
                          <a:spcPts val="300"/>
                        </a:spcAft>
                      </a:pPr>
                      <a:r>
                        <a:rPr lang="en-US" sz="3200" dirty="0">
                          <a:solidFill>
                            <a:srgbClr val="000000"/>
                          </a:solidFill>
                          <a:latin typeface="Arial" pitchFamily="34" charset="0"/>
                          <a:ea typeface="Times New Roman"/>
                          <a:cs typeface="Arial" pitchFamily="34" charset="0"/>
                        </a:rPr>
                        <a:t>-</a:t>
                      </a:r>
                      <a:endParaRPr lang="en-US" sz="3200" dirty="0">
                        <a:latin typeface="Arial" pitchFamily="34" charset="0"/>
                        <a:ea typeface="Calibri"/>
                        <a:cs typeface="Arial" pitchFamily="34" charset="0"/>
                      </a:endParaRPr>
                    </a:p>
                  </a:txBody>
                  <a:tcPr marL="226102" marR="22610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flip="none" rotWithShape="1">
                      <a:gsLst>
                        <a:gs pos="0">
                          <a:srgbClr val="FBEAC7"/>
                        </a:gs>
                        <a:gs pos="17999">
                          <a:srgbClr val="FEE7F2"/>
                        </a:gs>
                        <a:gs pos="36000">
                          <a:srgbClr val="FAC77D"/>
                        </a:gs>
                        <a:gs pos="61000">
                          <a:srgbClr val="FBA97D"/>
                        </a:gs>
                        <a:gs pos="82001">
                          <a:srgbClr val="FBD49C"/>
                        </a:gs>
                        <a:gs pos="100000">
                          <a:srgbClr val="FEE7F2"/>
                        </a:gs>
                      </a:gsLst>
                      <a:path path="shape">
                        <a:fillToRect l="50000" t="50000" r="50000" b="50000"/>
                      </a:path>
                      <a:tileRect/>
                    </a:gradFill>
                  </a:tcPr>
                </a:tc>
                <a:tc>
                  <a:txBody>
                    <a:bodyPr/>
                    <a:lstStyle/>
                    <a:p>
                      <a:pPr algn="ctr">
                        <a:lnSpc>
                          <a:spcPct val="115000"/>
                        </a:lnSpc>
                        <a:spcAft>
                          <a:spcPts val="0"/>
                        </a:spcAft>
                      </a:pPr>
                      <a:r>
                        <a:rPr lang="en-US" sz="3200" dirty="0" smtClean="0">
                          <a:solidFill>
                            <a:srgbClr val="000000"/>
                          </a:solidFill>
                          <a:latin typeface="Times New Roman"/>
                          <a:ea typeface="Calibri"/>
                          <a:cs typeface="Calibri"/>
                        </a:rPr>
                        <a:t>55.00</a:t>
                      </a:r>
                      <a:endParaRPr lang="en-US" sz="3200" dirty="0">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flip="none" rotWithShape="1">
                      <a:gsLst>
                        <a:gs pos="0">
                          <a:srgbClr val="FBEAC7"/>
                        </a:gs>
                        <a:gs pos="17999">
                          <a:srgbClr val="FEE7F2"/>
                        </a:gs>
                        <a:gs pos="36000">
                          <a:srgbClr val="FAC77D"/>
                        </a:gs>
                        <a:gs pos="61000">
                          <a:srgbClr val="FBA97D"/>
                        </a:gs>
                        <a:gs pos="82001">
                          <a:srgbClr val="FBD49C"/>
                        </a:gs>
                        <a:gs pos="100000">
                          <a:srgbClr val="FEE7F2"/>
                        </a:gs>
                      </a:gsLst>
                      <a:path path="shape">
                        <a:fillToRect l="50000" t="50000" r="50000" b="50000"/>
                      </a:path>
                      <a:tileRect/>
                    </a:gradFill>
                  </a:tcPr>
                </a:tc>
                <a:tc>
                  <a:txBody>
                    <a:bodyPr/>
                    <a:lstStyle/>
                    <a:p>
                      <a:pPr algn="ctr">
                        <a:lnSpc>
                          <a:spcPct val="115000"/>
                        </a:lnSpc>
                        <a:spcAft>
                          <a:spcPts val="0"/>
                        </a:spcAft>
                      </a:pPr>
                      <a:r>
                        <a:rPr lang="en-US" sz="3200" dirty="0">
                          <a:solidFill>
                            <a:srgbClr val="000000"/>
                          </a:solidFill>
                          <a:latin typeface="Times New Roman"/>
                          <a:ea typeface="Calibri"/>
                          <a:cs typeface="Calibri"/>
                        </a:rPr>
                        <a:t>-</a:t>
                      </a:r>
                      <a:endParaRPr lang="en-US" sz="3200" dirty="0">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flip="none" rotWithShape="1">
                      <a:gsLst>
                        <a:gs pos="0">
                          <a:srgbClr val="FBEAC7"/>
                        </a:gs>
                        <a:gs pos="17999">
                          <a:srgbClr val="FEE7F2"/>
                        </a:gs>
                        <a:gs pos="36000">
                          <a:srgbClr val="FAC77D"/>
                        </a:gs>
                        <a:gs pos="61000">
                          <a:srgbClr val="FBA97D"/>
                        </a:gs>
                        <a:gs pos="82001">
                          <a:srgbClr val="FBD49C"/>
                        </a:gs>
                        <a:gs pos="100000">
                          <a:srgbClr val="FEE7F2"/>
                        </a:gs>
                      </a:gsLst>
                      <a:path path="shape">
                        <a:fillToRect l="50000" t="50000" r="50000" b="50000"/>
                      </a:path>
                      <a:tileRect/>
                    </a:gradFill>
                  </a:tcPr>
                </a:tc>
                <a:tc>
                  <a:txBody>
                    <a:bodyPr/>
                    <a:lstStyle/>
                    <a:p>
                      <a:pPr algn="ctr">
                        <a:lnSpc>
                          <a:spcPct val="115000"/>
                        </a:lnSpc>
                        <a:spcAft>
                          <a:spcPts val="0"/>
                        </a:spcAft>
                      </a:pPr>
                      <a:r>
                        <a:rPr lang="en-US" sz="3200" dirty="0">
                          <a:solidFill>
                            <a:srgbClr val="000000"/>
                          </a:solidFill>
                          <a:latin typeface="Times New Roman"/>
                          <a:ea typeface="Times New Roman"/>
                          <a:cs typeface="Calibri"/>
                        </a:rPr>
                        <a:t>-</a:t>
                      </a:r>
                      <a:endParaRPr lang="en-US" sz="32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flip="none" rotWithShape="1">
                      <a:gsLst>
                        <a:gs pos="0">
                          <a:srgbClr val="FBEAC7"/>
                        </a:gs>
                        <a:gs pos="17999">
                          <a:srgbClr val="FEE7F2"/>
                        </a:gs>
                        <a:gs pos="36000">
                          <a:srgbClr val="FAC77D"/>
                        </a:gs>
                        <a:gs pos="61000">
                          <a:srgbClr val="FBA97D"/>
                        </a:gs>
                        <a:gs pos="82001">
                          <a:srgbClr val="FBD49C"/>
                        </a:gs>
                        <a:gs pos="100000">
                          <a:srgbClr val="FEE7F2"/>
                        </a:gs>
                      </a:gsLst>
                      <a:path path="shape">
                        <a:fillToRect l="50000" t="50000" r="50000" b="50000"/>
                      </a:path>
                      <a:tileRect/>
                    </a:gradFill>
                  </a:tcPr>
                </a:tc>
                <a:extLst>
                  <a:ext uri="{0D108BD9-81ED-4DB2-BD59-A6C34878D82A}">
                    <a16:rowId xmlns:a16="http://schemas.microsoft.com/office/drawing/2014/main" val="10003"/>
                  </a:ext>
                </a:extLst>
              </a:tr>
            </a:tbl>
          </a:graphicData>
        </a:graphic>
      </p:graphicFrame>
      <p:graphicFrame>
        <p:nvGraphicFramePr>
          <p:cNvPr id="41" name="Chart 40"/>
          <p:cNvGraphicFramePr/>
          <p:nvPr/>
        </p:nvGraphicFramePr>
        <p:xfrm>
          <a:off x="8991600" y="31089599"/>
          <a:ext cx="10607675" cy="6570133"/>
        </p:xfrm>
        <a:graphic>
          <a:graphicData uri="http://schemas.openxmlformats.org/drawingml/2006/chart">
            <c:chart xmlns:c="http://schemas.openxmlformats.org/drawingml/2006/chart" xmlns:r="http://schemas.openxmlformats.org/officeDocument/2006/relationships" r:id="rId4"/>
          </a:graphicData>
        </a:graphic>
      </p:graphicFrame>
      <p:sp>
        <p:nvSpPr>
          <p:cNvPr id="43" name="Rectangle 42"/>
          <p:cNvSpPr/>
          <p:nvPr/>
        </p:nvSpPr>
        <p:spPr>
          <a:xfrm>
            <a:off x="8801100" y="29972000"/>
            <a:ext cx="11315700" cy="1261662"/>
          </a:xfrm>
          <a:prstGeom prst="rect">
            <a:avLst/>
          </a:prstGeom>
        </p:spPr>
        <p:txBody>
          <a:bodyPr wrap="square" lIns="274101" tIns="137050" rIns="274101" bIns="137050">
            <a:spAutoFit/>
          </a:bodyPr>
          <a:lstStyle/>
          <a:p>
            <a:pPr algn="ctr" fontAlgn="base">
              <a:spcBef>
                <a:spcPct val="0"/>
              </a:spcBef>
              <a:spcAft>
                <a:spcPct val="0"/>
              </a:spcAft>
            </a:pPr>
            <a:r>
              <a:rPr lang="en-US" sz="3200" b="1" dirty="0" smtClean="0">
                <a:latin typeface="Arial" pitchFamily="34" charset="0"/>
                <a:cs typeface="Arial" pitchFamily="34" charset="0"/>
              </a:rPr>
              <a:t>Fig . 2.</a:t>
            </a:r>
            <a:r>
              <a:rPr lang="en-US" sz="3200" dirty="0" smtClean="0">
                <a:latin typeface="Arial" pitchFamily="34" charset="0"/>
                <a:cs typeface="Arial" pitchFamily="34" charset="0"/>
              </a:rPr>
              <a:t> </a:t>
            </a:r>
            <a:r>
              <a:rPr lang="en-US" sz="3200" b="1" dirty="0" smtClean="0">
                <a:latin typeface="Arial" pitchFamily="34" charset="0"/>
                <a:cs typeface="Arial" pitchFamily="34" charset="0"/>
              </a:rPr>
              <a:t>Comparison of SPAD values of potato plants grown in greenhouse (after the acclimatization period)</a:t>
            </a:r>
            <a:endParaRPr lang="en-US" sz="3200" dirty="0" smtClean="0">
              <a:latin typeface="Arial" pitchFamily="34" charset="0"/>
              <a:cs typeface="Arial" pitchFamily="34" charset="0"/>
            </a:endParaRPr>
          </a:p>
        </p:txBody>
      </p:sp>
      <p:graphicFrame>
        <p:nvGraphicFramePr>
          <p:cNvPr id="44" name="Chart 43"/>
          <p:cNvGraphicFramePr/>
          <p:nvPr/>
        </p:nvGraphicFramePr>
        <p:xfrm>
          <a:off x="18059401" y="30293118"/>
          <a:ext cx="12207874" cy="7468215"/>
        </p:xfrm>
        <a:graphic>
          <a:graphicData uri="http://schemas.openxmlformats.org/drawingml/2006/chart">
            <c:chart xmlns:c="http://schemas.openxmlformats.org/drawingml/2006/chart" xmlns:r="http://schemas.openxmlformats.org/officeDocument/2006/relationships" r:id="rId5"/>
          </a:graphicData>
        </a:graphic>
      </p:graphicFrame>
      <p:pic>
        <p:nvPicPr>
          <p:cNvPr id="45" name="Picture 21"/>
          <p:cNvPicPr>
            <a:picLocks noChangeAspect="1" noChangeArrowheads="1"/>
          </p:cNvPicPr>
          <p:nvPr/>
        </p:nvPicPr>
        <p:blipFill>
          <a:blip r:embed="rId6"/>
          <a:srcRect/>
          <a:stretch>
            <a:fillRect/>
          </a:stretch>
        </p:blipFill>
        <p:spPr bwMode="auto">
          <a:xfrm>
            <a:off x="26991734" y="457430"/>
            <a:ext cx="2718192" cy="3970876"/>
          </a:xfrm>
          <a:prstGeom prst="rect">
            <a:avLst/>
          </a:prstGeom>
          <a:solidFill>
            <a:srgbClr val="FFFFFF">
              <a:alpha val="0"/>
            </a:srgbClr>
          </a:solidFill>
          <a:ln w="9525">
            <a:noFill/>
            <a:miter lim="800000"/>
            <a:headEnd/>
            <a:tailEnd/>
          </a:ln>
        </p:spPr>
      </p:pic>
      <p:cxnSp>
        <p:nvCxnSpPr>
          <p:cNvPr id="48" name="Straight Connector 47"/>
          <p:cNvCxnSpPr/>
          <p:nvPr/>
        </p:nvCxnSpPr>
        <p:spPr>
          <a:xfrm>
            <a:off x="0" y="7028877"/>
            <a:ext cx="30257754" cy="0"/>
          </a:xfrm>
          <a:prstGeom prst="line">
            <a:avLst/>
          </a:prstGeom>
          <a:ln w="127000" cmpd="sng">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9" name="Straight Connector 48"/>
          <p:cNvCxnSpPr/>
          <p:nvPr/>
        </p:nvCxnSpPr>
        <p:spPr>
          <a:xfrm>
            <a:off x="0" y="7168607"/>
            <a:ext cx="30257754" cy="0"/>
          </a:xfrm>
          <a:prstGeom prst="line">
            <a:avLst/>
          </a:prstGeom>
          <a:ln w="127000">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p:nvCxnSpPr>
        <p:spPr>
          <a:xfrm>
            <a:off x="9521" y="7285240"/>
            <a:ext cx="30257754" cy="0"/>
          </a:xfrm>
          <a:prstGeom prst="line">
            <a:avLst/>
          </a:prstGeom>
          <a:ln w="127000">
            <a:solidFill>
              <a:srgbClr val="0070C0"/>
            </a:solidFill>
          </a:ln>
        </p:spPr>
        <p:style>
          <a:lnRef idx="1">
            <a:schemeClr val="accent1"/>
          </a:lnRef>
          <a:fillRef idx="0">
            <a:schemeClr val="accent1"/>
          </a:fillRef>
          <a:effectRef idx="0">
            <a:schemeClr val="accent1"/>
          </a:effectRef>
          <a:fontRef idx="minor">
            <a:schemeClr val="tx1"/>
          </a:fontRef>
        </p:style>
      </p:cxnSp>
      <p:sp>
        <p:nvSpPr>
          <p:cNvPr id="29" name="Title 1"/>
          <p:cNvSpPr txBox="1">
            <a:spLocks/>
          </p:cNvSpPr>
          <p:nvPr/>
        </p:nvSpPr>
        <p:spPr>
          <a:xfrm>
            <a:off x="10077450" y="4883528"/>
            <a:ext cx="16506644" cy="2096392"/>
          </a:xfrm>
          <a:prstGeom prst="rect">
            <a:avLst/>
          </a:prstGeom>
          <a:ln w="22225">
            <a:noFill/>
          </a:ln>
        </p:spPr>
        <p:txBody>
          <a:bodyPr vert="horz" lIns="274101" tIns="137050" rIns="274101" bIns="137050" rtlCol="0" anchor="b">
            <a:noAutofit/>
          </a:bodyPr>
          <a:lstStyle>
            <a:lvl1pPr algn="ctr" defTabSz="918058" rtl="0" eaLnBrk="1" latinLnBrk="0" hangingPunct="1">
              <a:lnSpc>
                <a:spcPct val="90000"/>
              </a:lnSpc>
              <a:spcBef>
                <a:spcPct val="0"/>
              </a:spcBef>
              <a:buNone/>
              <a:defRPr sz="6024" kern="1200">
                <a:solidFill>
                  <a:schemeClr val="tx1"/>
                </a:solidFill>
                <a:latin typeface="+mj-lt"/>
                <a:ea typeface="+mj-ea"/>
                <a:cs typeface="+mj-cs"/>
              </a:defRPr>
            </a:lvl1pPr>
          </a:lstStyle>
          <a:p>
            <a:pPr algn="r"/>
            <a:r>
              <a:rPr lang="en-US" sz="3600" b="1" dirty="0" smtClean="0">
                <a:latin typeface="Arial" pitchFamily="34" charset="0"/>
                <a:cs typeface="Arial" pitchFamily="34" charset="0"/>
              </a:rPr>
              <a:t>Authors: </a:t>
            </a:r>
            <a:r>
              <a:rPr lang="ro-RO" sz="3600" b="1" dirty="0" smtClean="0"/>
              <a:t>POPA Monica, CIOLOCA Mihaela, TICAN Andreea</a:t>
            </a:r>
            <a:endParaRPr lang="en-US" sz="3600" dirty="0" smtClean="0"/>
          </a:p>
        </p:txBody>
      </p:sp>
      <p:pic>
        <p:nvPicPr>
          <p:cNvPr id="27" name="Picture 6"/>
          <p:cNvPicPr>
            <a:picLocks noChangeAspect="1" noChangeArrowheads="1"/>
          </p:cNvPicPr>
          <p:nvPr/>
        </p:nvPicPr>
        <p:blipFill>
          <a:blip r:embed="rId7"/>
          <a:srcRect/>
          <a:stretch>
            <a:fillRect/>
          </a:stretch>
        </p:blipFill>
        <p:spPr bwMode="auto">
          <a:xfrm>
            <a:off x="17765486" y="10327842"/>
            <a:ext cx="11838214" cy="7274358"/>
          </a:xfrm>
          <a:prstGeom prst="rect">
            <a:avLst/>
          </a:prstGeom>
          <a:noFill/>
          <a:ln w="9525">
            <a:noFill/>
            <a:miter lim="800000"/>
            <a:headEnd/>
            <a:tailEnd/>
          </a:ln>
        </p:spPr>
      </p:pic>
      <p:grpSp>
        <p:nvGrpSpPr>
          <p:cNvPr id="47" name="Group 46"/>
          <p:cNvGrpSpPr/>
          <p:nvPr/>
        </p:nvGrpSpPr>
        <p:grpSpPr>
          <a:xfrm>
            <a:off x="1501776" y="11515728"/>
            <a:ext cx="15944394" cy="4065059"/>
            <a:chOff x="1501776" y="11515728"/>
            <a:chExt cx="15944394" cy="4065059"/>
          </a:xfrm>
        </p:grpSpPr>
        <p:pic>
          <p:nvPicPr>
            <p:cNvPr id="30" name="Picture 29" descr="C:\DOCUME~1\user\LOCALS~1\Temp\20250424_082704.jpg"/>
            <p:cNvPicPr/>
            <p:nvPr/>
          </p:nvPicPr>
          <p:blipFill>
            <a:blip r:embed="rId8">
              <a:lum bright="2000" contrast="-1000"/>
            </a:blip>
            <a:srcRect l="12206" t="27300" r="39637" b="34118"/>
            <a:stretch>
              <a:fillRect/>
            </a:stretch>
          </p:blipFill>
          <p:spPr bwMode="auto">
            <a:xfrm rot="10800000">
              <a:off x="10630354" y="11578066"/>
              <a:ext cx="4606290" cy="3971420"/>
            </a:xfrm>
            <a:prstGeom prst="rect">
              <a:avLst/>
            </a:prstGeom>
            <a:noFill/>
            <a:ln w="9525">
              <a:solidFill>
                <a:schemeClr val="bg1">
                  <a:lumMod val="65000"/>
                </a:schemeClr>
              </a:solidFill>
              <a:miter lim="800000"/>
              <a:headEnd/>
              <a:tailEnd/>
            </a:ln>
          </p:spPr>
        </p:pic>
        <p:pic>
          <p:nvPicPr>
            <p:cNvPr id="31" name="Picture 30" descr="C:\DOCUME~1\user\LOCALS~1\Temp\20250415_100322.jpg"/>
            <p:cNvPicPr/>
            <p:nvPr/>
          </p:nvPicPr>
          <p:blipFill>
            <a:blip r:embed="rId9">
              <a:lum bright="2000" contrast="-1000"/>
            </a:blip>
            <a:srcRect l="15035" t="36414" r="32366"/>
            <a:stretch>
              <a:fillRect/>
            </a:stretch>
          </p:blipFill>
          <p:spPr bwMode="auto">
            <a:xfrm rot="16200000" flipH="1">
              <a:off x="6244382" y="11236541"/>
              <a:ext cx="4065059" cy="4623434"/>
            </a:xfrm>
            <a:prstGeom prst="rect">
              <a:avLst/>
            </a:prstGeom>
            <a:noFill/>
            <a:ln w="9525">
              <a:solidFill>
                <a:schemeClr val="bg1">
                  <a:lumMod val="65000"/>
                </a:schemeClr>
              </a:solidFill>
              <a:miter lim="800000"/>
              <a:headEnd/>
              <a:tailEnd/>
            </a:ln>
          </p:spPr>
        </p:pic>
        <p:pic>
          <p:nvPicPr>
            <p:cNvPr id="32" name="Picture 31" descr="C:\DOCUME~1\user\LOCALS~1\Temp\IMG-20250214-WA0004.jpg"/>
            <p:cNvPicPr/>
            <p:nvPr/>
          </p:nvPicPr>
          <p:blipFill>
            <a:blip r:embed="rId10" cstate="print">
              <a:lum bright="2000" contrast="-1000"/>
            </a:blip>
            <a:srcRect l="15041" t="18387" r="14753" b="21409"/>
            <a:stretch>
              <a:fillRect/>
            </a:stretch>
          </p:blipFill>
          <p:spPr bwMode="auto">
            <a:xfrm>
              <a:off x="1501776" y="11544300"/>
              <a:ext cx="4489450" cy="4029076"/>
            </a:xfrm>
            <a:prstGeom prst="rect">
              <a:avLst/>
            </a:prstGeom>
            <a:noFill/>
            <a:ln w="9525">
              <a:solidFill>
                <a:schemeClr val="bg1">
                  <a:lumMod val="65000"/>
                </a:schemeClr>
              </a:solidFill>
              <a:miter lim="800000"/>
              <a:headEnd/>
              <a:tailEnd/>
            </a:ln>
          </p:spPr>
        </p:pic>
        <p:pic>
          <p:nvPicPr>
            <p:cNvPr id="33" name="Picture 32"/>
            <p:cNvPicPr/>
            <p:nvPr/>
          </p:nvPicPr>
          <p:blipFill>
            <a:blip r:embed="rId11" cstate="print">
              <a:lum bright="2000" contrast="-1000"/>
            </a:blip>
            <a:srcRect l="17381" t="5118" r="13086" b="5118"/>
            <a:stretch>
              <a:fillRect/>
            </a:stretch>
          </p:blipFill>
          <p:spPr bwMode="auto">
            <a:xfrm>
              <a:off x="15267621" y="11567742"/>
              <a:ext cx="2178549" cy="4001247"/>
            </a:xfrm>
            <a:prstGeom prst="rect">
              <a:avLst/>
            </a:prstGeom>
            <a:noFill/>
            <a:ln>
              <a:solidFill>
                <a:schemeClr val="bg1">
                  <a:lumMod val="65000"/>
                </a:schemeClr>
              </a:solidFill>
            </a:ln>
          </p:spPr>
        </p:pic>
      </p:grpSp>
      <p:sp>
        <p:nvSpPr>
          <p:cNvPr id="34" name="object 32"/>
          <p:cNvSpPr txBox="1">
            <a:spLocks noChangeArrowheads="1"/>
          </p:cNvSpPr>
          <p:nvPr/>
        </p:nvSpPr>
        <p:spPr bwMode="auto">
          <a:xfrm>
            <a:off x="17600613" y="10539413"/>
            <a:ext cx="11698287" cy="6948056"/>
          </a:xfrm>
          <a:prstGeom prst="rect">
            <a:avLst/>
          </a:prstGeom>
          <a:noFill/>
          <a:ln w="9525">
            <a:noFill/>
            <a:miter lim="800000"/>
            <a:headEnd/>
            <a:tailEnd/>
          </a:ln>
        </p:spPr>
        <p:txBody>
          <a:bodyPr wrap="square" lIns="0" tIns="15240" rIns="0" bIns="0">
            <a:spAutoFit/>
          </a:bodyPr>
          <a:lstStyle/>
          <a:p>
            <a:pPr marL="452438" algn="just">
              <a:spcBef>
                <a:spcPts val="125"/>
              </a:spcBef>
            </a:pPr>
            <a:r>
              <a:rPr lang="en-US" altLang="en-US" sz="3200" b="1" dirty="0" smtClean="0">
                <a:solidFill>
                  <a:srgbClr val="FB5911"/>
                </a:solidFill>
                <a:latin typeface="Arial" pitchFamily="34" charset="0"/>
                <a:cs typeface="Arial" pitchFamily="34" charset="0"/>
              </a:rPr>
              <a:t>        </a:t>
            </a:r>
            <a:r>
              <a:rPr lang="en-US" sz="3200" b="1" dirty="0" smtClean="0">
                <a:solidFill>
                  <a:srgbClr val="FB594C"/>
                </a:solidFill>
                <a:latin typeface="Arial" pitchFamily="34" charset="0"/>
                <a:cs typeface="Arial" pitchFamily="34" charset="0"/>
              </a:rPr>
              <a:t>MATERIAL AND METHOD</a:t>
            </a:r>
            <a:endParaRPr lang="en-US" sz="3200" dirty="0" smtClean="0">
              <a:solidFill>
                <a:srgbClr val="FB594C"/>
              </a:solidFill>
              <a:latin typeface="Arial" pitchFamily="34" charset="0"/>
              <a:cs typeface="Arial" pitchFamily="34" charset="0"/>
            </a:endParaRPr>
          </a:p>
          <a:p>
            <a:pPr marL="452438" algn="just">
              <a:spcBef>
                <a:spcPts val="125"/>
              </a:spcBef>
            </a:pPr>
            <a:endParaRPr lang="ro-RO" altLang="en-US" sz="3200" b="1" dirty="0" smtClean="0">
              <a:solidFill>
                <a:srgbClr val="FB5911"/>
              </a:solidFill>
              <a:latin typeface="Arial" pitchFamily="34" charset="0"/>
              <a:cs typeface="Arial" pitchFamily="34" charset="0"/>
            </a:endParaRPr>
          </a:p>
          <a:p>
            <a:pPr marL="452438" algn="just">
              <a:spcBef>
                <a:spcPts val="125"/>
              </a:spcBef>
            </a:pPr>
            <a:r>
              <a:rPr lang="en-US" sz="3200" i="1" dirty="0" smtClean="0">
                <a:latin typeface="Arial" pitchFamily="34" charset="0"/>
                <a:cs typeface="Arial" pitchFamily="34" charset="0"/>
              </a:rPr>
              <a:t>      The </a:t>
            </a:r>
            <a:r>
              <a:rPr lang="en-US" sz="3200" i="1" dirty="0" err="1" smtClean="0">
                <a:latin typeface="Arial" pitchFamily="34" charset="0"/>
                <a:cs typeface="Arial" pitchFamily="34" charset="0"/>
              </a:rPr>
              <a:t>microplants</a:t>
            </a:r>
            <a:r>
              <a:rPr lang="en-US" sz="3200" i="1" dirty="0" smtClean="0">
                <a:latin typeface="Arial" pitchFamily="34" charset="0"/>
                <a:cs typeface="Arial" pitchFamily="34" charset="0"/>
              </a:rPr>
              <a:t> obtained from </a:t>
            </a:r>
            <a:r>
              <a:rPr lang="en-US" sz="3200" i="1" dirty="0" err="1" smtClean="0">
                <a:latin typeface="Arial" pitchFamily="34" charset="0"/>
                <a:cs typeface="Arial" pitchFamily="34" charset="0"/>
              </a:rPr>
              <a:t>meristems</a:t>
            </a:r>
            <a:r>
              <a:rPr lang="en-US" sz="3200" i="1" dirty="0" smtClean="0">
                <a:latin typeface="Arial" pitchFamily="34" charset="0"/>
                <a:cs typeface="Arial" pitchFamily="34" charset="0"/>
              </a:rPr>
              <a:t> were transplanted, after acclimatization, into an "insect-proof" protected space to obtain planting material of superior </a:t>
            </a:r>
            <a:r>
              <a:rPr lang="en-US" sz="3200" i="1" dirty="0" err="1" smtClean="0">
                <a:latin typeface="Arial" pitchFamily="34" charset="0"/>
                <a:cs typeface="Arial" pitchFamily="34" charset="0"/>
              </a:rPr>
              <a:t>phytosanitary</a:t>
            </a:r>
            <a:r>
              <a:rPr lang="en-US" sz="3200" i="1" dirty="0" smtClean="0">
                <a:latin typeface="Arial" pitchFamily="34" charset="0"/>
                <a:cs typeface="Arial" pitchFamily="34" charset="0"/>
              </a:rPr>
              <a:t> quality.</a:t>
            </a:r>
          </a:p>
          <a:p>
            <a:pPr marL="452438" algn="just">
              <a:spcBef>
                <a:spcPts val="125"/>
              </a:spcBef>
            </a:pPr>
            <a:r>
              <a:rPr lang="en-US" sz="3200" i="1" dirty="0" smtClean="0">
                <a:latin typeface="Arial" pitchFamily="34" charset="0"/>
                <a:cs typeface="Arial" pitchFamily="34" charset="0"/>
              </a:rPr>
              <a:t>      </a:t>
            </a:r>
            <a:r>
              <a:rPr lang="ro-RO" sz="3200" i="1" dirty="0" smtClean="0">
                <a:latin typeface="Arial" pitchFamily="34" charset="0"/>
                <a:cs typeface="Arial" pitchFamily="34" charset="0"/>
              </a:rPr>
              <a:t>Biometric observations were made on the biological material taken into study, </a:t>
            </a:r>
            <a:r>
              <a:rPr lang="en-US" sz="3200" i="1" dirty="0" smtClean="0">
                <a:latin typeface="Arial" pitchFamily="34" charset="0"/>
                <a:cs typeface="Arial" pitchFamily="34" charset="0"/>
              </a:rPr>
              <a:t>for three Romanian potato varieties - </a:t>
            </a:r>
            <a:r>
              <a:rPr lang="en-US" sz="3200" i="1" dirty="0" err="1" smtClean="0">
                <a:latin typeface="Arial" pitchFamily="34" charset="0"/>
                <a:cs typeface="Arial" pitchFamily="34" charset="0"/>
              </a:rPr>
              <a:t>Asinaria</a:t>
            </a:r>
            <a:r>
              <a:rPr lang="en-US" sz="3200" i="1" dirty="0" smtClean="0">
                <a:latin typeface="Arial" pitchFamily="34" charset="0"/>
                <a:cs typeface="Arial" pitchFamily="34" charset="0"/>
              </a:rPr>
              <a:t>, </a:t>
            </a:r>
            <a:r>
              <a:rPr lang="en-US" sz="3200" i="1" dirty="0" err="1" smtClean="0">
                <a:latin typeface="Arial" pitchFamily="34" charset="0"/>
                <a:cs typeface="Arial" pitchFamily="34" charset="0"/>
              </a:rPr>
              <a:t>Darilena</a:t>
            </a:r>
            <a:r>
              <a:rPr lang="en-US" sz="3200" i="1" dirty="0" smtClean="0">
                <a:latin typeface="Arial" pitchFamily="34" charset="0"/>
                <a:cs typeface="Arial" pitchFamily="34" charset="0"/>
              </a:rPr>
              <a:t> and </a:t>
            </a:r>
            <a:r>
              <a:rPr lang="en-US" sz="3200" i="1" dirty="0" err="1" smtClean="0">
                <a:latin typeface="Arial" pitchFamily="34" charset="0"/>
                <a:cs typeface="Arial" pitchFamily="34" charset="0"/>
              </a:rPr>
              <a:t>Foresta</a:t>
            </a:r>
            <a:r>
              <a:rPr lang="en-US" sz="3200" i="1" dirty="0" smtClean="0">
                <a:latin typeface="Arial" pitchFamily="34" charset="0"/>
                <a:cs typeface="Arial" pitchFamily="34" charset="0"/>
              </a:rPr>
              <a:t>,</a:t>
            </a:r>
            <a:r>
              <a:rPr lang="ro-RO" sz="3200" i="1" dirty="0" smtClean="0">
                <a:latin typeface="Arial" pitchFamily="34" charset="0"/>
                <a:cs typeface="Arial" pitchFamily="34" charset="0"/>
              </a:rPr>
              <a:t> regarding the average height of the plant, the average number of shoots and leaves, and by using the SPAD device, measurements were made on the chlorophyll content of potato leaves at the time of transplanting the vitroplants and after the acclimatization </a:t>
            </a:r>
            <a:r>
              <a:rPr lang="en-US" sz="3200" i="1" dirty="0" smtClean="0">
                <a:latin typeface="Arial" pitchFamily="34" charset="0"/>
                <a:cs typeface="Arial" pitchFamily="34" charset="0"/>
              </a:rPr>
              <a:t>     </a:t>
            </a:r>
          </a:p>
          <a:p>
            <a:pPr marL="452438" algn="just">
              <a:spcBef>
                <a:spcPts val="125"/>
              </a:spcBef>
            </a:pPr>
            <a:r>
              <a:rPr lang="en-US" sz="3200" i="1" dirty="0" smtClean="0">
                <a:latin typeface="Arial" pitchFamily="34" charset="0"/>
                <a:cs typeface="Arial" pitchFamily="34" charset="0"/>
              </a:rPr>
              <a:t>     </a:t>
            </a:r>
            <a:r>
              <a:rPr lang="ro-RO" sz="3200" i="1" dirty="0" smtClean="0">
                <a:latin typeface="Arial" pitchFamily="34" charset="0"/>
                <a:cs typeface="Arial" pitchFamily="34" charset="0"/>
              </a:rPr>
              <a:t>period</a:t>
            </a:r>
            <a:r>
              <a:rPr lang="en-US" sz="3200" i="1" dirty="0" smtClean="0">
                <a:latin typeface="Arial" pitchFamily="34" charset="0"/>
                <a:cs typeface="Arial" pitchFamily="34" charset="0"/>
              </a:rPr>
              <a:t>.</a:t>
            </a:r>
            <a:endParaRPr lang="ro-RO" altLang="en-US" sz="3200" dirty="0">
              <a:latin typeface="Arial" pitchFamily="34" charset="0"/>
              <a:cs typeface="Arial" pitchFamily="34" charset="0"/>
            </a:endParaRPr>
          </a:p>
        </p:txBody>
      </p:sp>
      <p:sp>
        <p:nvSpPr>
          <p:cNvPr id="39" name="Rectangle 38"/>
          <p:cNvSpPr/>
          <p:nvPr/>
        </p:nvSpPr>
        <p:spPr>
          <a:xfrm>
            <a:off x="0" y="23815956"/>
            <a:ext cx="30267275" cy="843086"/>
          </a:xfrm>
          <a:prstGeom prst="rect">
            <a:avLst/>
          </a:prstGeom>
        </p:spPr>
        <p:txBody>
          <a:bodyPr wrap="square" lIns="274101" tIns="137050" rIns="274101" bIns="137050">
            <a:spAutoFit/>
          </a:bodyPr>
          <a:lstStyle/>
          <a:p>
            <a:pPr algn="ctr">
              <a:lnSpc>
                <a:spcPct val="115000"/>
              </a:lnSpc>
              <a:spcAft>
                <a:spcPts val="0"/>
              </a:spcAft>
            </a:pPr>
            <a:r>
              <a:rPr lang="ro-RO" sz="3200" b="1" dirty="0" smtClean="0">
                <a:latin typeface="Arial" pitchFamily="34" charset="0"/>
                <a:ea typeface="Calibri" pitchFamily="34" charset="0"/>
                <a:cs typeface="Arial" pitchFamily="34" charset="0"/>
              </a:rPr>
              <a:t>Table </a:t>
            </a:r>
            <a:r>
              <a:rPr lang="en-US" sz="3200" b="1" dirty="0" smtClean="0">
                <a:latin typeface="Arial" pitchFamily="34" charset="0"/>
                <a:ea typeface="Calibri" pitchFamily="34" charset="0"/>
                <a:cs typeface="Arial" pitchFamily="34" charset="0"/>
              </a:rPr>
              <a:t>2</a:t>
            </a:r>
            <a:r>
              <a:rPr lang="ro-RO" sz="3200" b="1" dirty="0" smtClean="0">
                <a:latin typeface="Arial" pitchFamily="34" charset="0"/>
                <a:ea typeface="Calibri" pitchFamily="34" charset="0"/>
                <a:cs typeface="Arial" pitchFamily="34" charset="0"/>
              </a:rPr>
              <a:t>.</a:t>
            </a:r>
            <a:r>
              <a:rPr lang="en-US" sz="3200" b="1" dirty="0" smtClean="0">
                <a:latin typeface="Arial" pitchFamily="34" charset="0"/>
                <a:ea typeface="Calibri" pitchFamily="34" charset="0"/>
                <a:cs typeface="Arial" pitchFamily="34" charset="0"/>
              </a:rPr>
              <a:t> The influence of variety  the average plantlets height (cm) and the n</a:t>
            </a:r>
            <a:r>
              <a:rPr lang="en-US" sz="3200" b="1" dirty="0" smtClean="0">
                <a:solidFill>
                  <a:srgbClr val="000000"/>
                </a:solidFill>
                <a:latin typeface="Arial" pitchFamily="34" charset="0"/>
                <a:ea typeface="Times New Roman"/>
                <a:cs typeface="Arial" pitchFamily="34" charset="0"/>
              </a:rPr>
              <a:t>umber of leaves (</a:t>
            </a:r>
            <a:r>
              <a:rPr lang="en-US" sz="3200" b="1" dirty="0" smtClean="0">
                <a:latin typeface="Arial" pitchFamily="34" charset="0"/>
                <a:cs typeface="Arial" pitchFamily="34" charset="0"/>
              </a:rPr>
              <a:t>acclimatized </a:t>
            </a:r>
            <a:r>
              <a:rPr lang="en-US" sz="3200" b="1" i="1" dirty="0" smtClean="0">
                <a:latin typeface="Arial" pitchFamily="34" charset="0"/>
                <a:cs typeface="Arial" pitchFamily="34" charset="0"/>
              </a:rPr>
              <a:t>in vivo</a:t>
            </a:r>
            <a:r>
              <a:rPr lang="en-US" sz="3200" b="1" dirty="0" smtClean="0">
                <a:latin typeface="Arial" pitchFamily="34" charset="0"/>
                <a:cs typeface="Arial" pitchFamily="34" charset="0"/>
              </a:rPr>
              <a:t>)</a:t>
            </a:r>
            <a:endParaRPr lang="en-US" sz="3200" b="1" dirty="0">
              <a:latin typeface="Arial" pitchFamily="34" charset="0"/>
              <a:cs typeface="Arial" pitchFamily="34" charset="0"/>
            </a:endParaRPr>
          </a:p>
        </p:txBody>
      </p:sp>
    </p:spTree>
    <p:extLst>
      <p:ext uri="{BB962C8B-B14F-4D97-AF65-F5344CB8AC3E}">
        <p14:creationId xmlns:p14="http://schemas.microsoft.com/office/powerpoint/2010/main" val="267614968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681</TotalTime>
  <Words>571</Words>
  <Application>Microsoft Office PowerPoint</Application>
  <PresentationFormat>Custom</PresentationFormat>
  <Paragraphs>96</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Times New Roman</vt:lpstr>
      <vt:lpstr>Office Theme</vt:lpstr>
      <vt:lpstr>ESTIMATION OF CHLOROPHYLL CONCENTRATION IN POTATO  LEAVES BASED ON SPAD MEASUREMENTS  UNDER CONTROLLED CONDITIONS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TITLUL</dc:title>
  <dc:creator>admin</dc:creator>
  <cp:lastModifiedBy>aurel.badiu</cp:lastModifiedBy>
  <cp:revision>92</cp:revision>
  <dcterms:created xsi:type="dcterms:W3CDTF">2024-02-27T07:52:51Z</dcterms:created>
  <dcterms:modified xsi:type="dcterms:W3CDTF">2025-05-05T10:05:23Z</dcterms:modified>
</cp:coreProperties>
</file>