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67275" cy="42794238"/>
  <p:notesSz cx="6858000" cy="9144000"/>
  <p:defaultTextStyle>
    <a:defPPr>
      <a:defRPr lang="en-US"/>
    </a:defPPr>
    <a:lvl1pPr marL="0" algn="l" defTabSz="2741005" rtl="0" eaLnBrk="1" latinLnBrk="0" hangingPunct="1">
      <a:defRPr sz="5400" kern="1200">
        <a:solidFill>
          <a:schemeClr val="tx1"/>
        </a:solidFill>
        <a:latin typeface="+mn-lt"/>
        <a:ea typeface="+mn-ea"/>
        <a:cs typeface="+mn-cs"/>
      </a:defRPr>
    </a:lvl1pPr>
    <a:lvl2pPr marL="1370503" algn="l" defTabSz="2741005" rtl="0" eaLnBrk="1" latinLnBrk="0" hangingPunct="1">
      <a:defRPr sz="5400" kern="1200">
        <a:solidFill>
          <a:schemeClr val="tx1"/>
        </a:solidFill>
        <a:latin typeface="+mn-lt"/>
        <a:ea typeface="+mn-ea"/>
        <a:cs typeface="+mn-cs"/>
      </a:defRPr>
    </a:lvl2pPr>
    <a:lvl3pPr marL="2741005" algn="l" defTabSz="2741005" rtl="0" eaLnBrk="1" latinLnBrk="0" hangingPunct="1">
      <a:defRPr sz="5400" kern="1200">
        <a:solidFill>
          <a:schemeClr val="tx1"/>
        </a:solidFill>
        <a:latin typeface="+mn-lt"/>
        <a:ea typeface="+mn-ea"/>
        <a:cs typeface="+mn-cs"/>
      </a:defRPr>
    </a:lvl3pPr>
    <a:lvl4pPr marL="4111508" algn="l" defTabSz="2741005" rtl="0" eaLnBrk="1" latinLnBrk="0" hangingPunct="1">
      <a:defRPr sz="5400" kern="1200">
        <a:solidFill>
          <a:schemeClr val="tx1"/>
        </a:solidFill>
        <a:latin typeface="+mn-lt"/>
        <a:ea typeface="+mn-ea"/>
        <a:cs typeface="+mn-cs"/>
      </a:defRPr>
    </a:lvl4pPr>
    <a:lvl5pPr marL="5482011" algn="l" defTabSz="2741005" rtl="0" eaLnBrk="1" latinLnBrk="0" hangingPunct="1">
      <a:defRPr sz="5400" kern="1200">
        <a:solidFill>
          <a:schemeClr val="tx1"/>
        </a:solidFill>
        <a:latin typeface="+mn-lt"/>
        <a:ea typeface="+mn-ea"/>
        <a:cs typeface="+mn-cs"/>
      </a:defRPr>
    </a:lvl5pPr>
    <a:lvl6pPr marL="6852514" algn="l" defTabSz="2741005" rtl="0" eaLnBrk="1" latinLnBrk="0" hangingPunct="1">
      <a:defRPr sz="5400" kern="1200">
        <a:solidFill>
          <a:schemeClr val="tx1"/>
        </a:solidFill>
        <a:latin typeface="+mn-lt"/>
        <a:ea typeface="+mn-ea"/>
        <a:cs typeface="+mn-cs"/>
      </a:defRPr>
    </a:lvl6pPr>
    <a:lvl7pPr marL="8223016" algn="l" defTabSz="2741005" rtl="0" eaLnBrk="1" latinLnBrk="0" hangingPunct="1">
      <a:defRPr sz="5400" kern="1200">
        <a:solidFill>
          <a:schemeClr val="tx1"/>
        </a:solidFill>
        <a:latin typeface="+mn-lt"/>
        <a:ea typeface="+mn-ea"/>
        <a:cs typeface="+mn-cs"/>
      </a:defRPr>
    </a:lvl7pPr>
    <a:lvl8pPr marL="9593519" algn="l" defTabSz="2741005" rtl="0" eaLnBrk="1" latinLnBrk="0" hangingPunct="1">
      <a:defRPr sz="5400" kern="1200">
        <a:solidFill>
          <a:schemeClr val="tx1"/>
        </a:solidFill>
        <a:latin typeface="+mn-lt"/>
        <a:ea typeface="+mn-ea"/>
        <a:cs typeface="+mn-cs"/>
      </a:defRPr>
    </a:lvl8pPr>
    <a:lvl9pPr marL="10964022" algn="l" defTabSz="2741005" rtl="0" eaLnBrk="1" latinLnBrk="0" hangingPunct="1">
      <a:defRPr sz="5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594C"/>
    <a:srgbClr val="156B13"/>
    <a:srgbClr val="0066FF"/>
    <a:srgbClr val="0060EE"/>
    <a:srgbClr val="217BFF"/>
    <a:srgbClr val="5E9EFF"/>
    <a:srgbClr val="588824"/>
    <a:srgbClr val="AC770C"/>
    <a:srgbClr val="563B06"/>
    <a:srgbClr val="F4C5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9296" autoAdjust="0"/>
  </p:normalViewPr>
  <p:slideViewPr>
    <p:cSldViewPr snapToGrid="0">
      <p:cViewPr varScale="1">
        <p:scale>
          <a:sx n="18" d="100"/>
          <a:sy n="18" d="100"/>
        </p:scale>
        <p:origin x="3738" y="174"/>
      </p:cViewPr>
      <p:guideLst>
        <p:guide orient="horz" pos="13479"/>
        <p:guide pos="95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ser\Desktop\ICAR%20Corect\Media%20Spad%203%20soiuri%20Acta%20202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user\Desktop\ICAR%20Corect\Media%20Spad%203%20soiuri%20Acta%20202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user\Desktop\ICAR%20Corect\Media%20Spad%203%20soiuri%20Acta%20202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2.5694946542030493E-2"/>
          <c:y val="0.9056799487840258"/>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7.0732066979356994E-2"/>
          <c:y val="6.1244143291747356E-2"/>
          <c:w val="0.90591249523203687"/>
          <c:h val="0.7800850532741046"/>
        </c:manualLayout>
      </c:layout>
      <c:bar3DChart>
        <c:barDir val="col"/>
        <c:grouping val="clustered"/>
        <c:varyColors val="0"/>
        <c:ser>
          <c:idx val="0"/>
          <c:order val="0"/>
          <c:tx>
            <c:strRef>
              <c:f>Sheet1!$E$1</c:f>
              <c:strCache>
                <c:ptCount val="1"/>
                <c:pt idx="0">
                  <c:v>MEDIA/SPAD</c:v>
                </c:pt>
              </c:strCache>
            </c:strRef>
          </c:tx>
          <c:invertIfNegative val="0"/>
          <c:dLbls>
            <c:dLbl>
              <c:idx val="0"/>
              <c:layout/>
              <c:tx>
                <c:rich>
                  <a:bodyPr/>
                  <a:lstStyle/>
                  <a:p>
                    <a:r>
                      <a:rPr lang="en-US" sz="2000" b="1" dirty="0">
                        <a:latin typeface="Arial" pitchFamily="34" charset="0"/>
                        <a:cs typeface="Arial" pitchFamily="34" charset="0"/>
                      </a:rPr>
                      <a:t>44.59</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627-4C8D-B63B-9A8D098FAD4F}"/>
                </c:ext>
              </c:extLst>
            </c:dLbl>
            <c:dLbl>
              <c:idx val="1"/>
              <c:layout/>
              <c:tx>
                <c:rich>
                  <a:bodyPr/>
                  <a:lstStyle/>
                  <a:p>
                    <a:r>
                      <a:rPr lang="en-US" sz="2000" b="1" baseline="0" dirty="0">
                        <a:solidFill>
                          <a:schemeClr val="accent1">
                            <a:lumMod val="75000"/>
                          </a:schemeClr>
                        </a:solidFill>
                        <a:latin typeface="Arial" pitchFamily="34" charset="0"/>
                        <a:cs typeface="Arial" pitchFamily="34" charset="0"/>
                      </a:rPr>
                      <a:t>52.43</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627-4C8D-B63B-9A8D098FAD4F}"/>
                </c:ext>
              </c:extLst>
            </c:dLbl>
            <c:dLbl>
              <c:idx val="2"/>
              <c:layout/>
              <c:tx>
                <c:rich>
                  <a:bodyPr/>
                  <a:lstStyle/>
                  <a:p>
                    <a:r>
                      <a:rPr lang="en-US" sz="2000" b="1" dirty="0">
                        <a:latin typeface="Arial" pitchFamily="34" charset="0"/>
                        <a:cs typeface="Arial" pitchFamily="34" charset="0"/>
                      </a:rPr>
                      <a:t>38.73</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627-4C8D-B63B-9A8D098FAD4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Sheet1!$D$2:$D$4</c:f>
              <c:strCache>
                <c:ptCount val="3"/>
                <c:pt idx="0">
                  <c:v>ASINARIA</c:v>
                </c:pt>
                <c:pt idx="1">
                  <c:v>DARILENA</c:v>
                </c:pt>
                <c:pt idx="2">
                  <c:v>FORESTA</c:v>
                </c:pt>
              </c:strCache>
            </c:strRef>
          </c:cat>
          <c:val>
            <c:numRef>
              <c:f>Sheet1!$E$2:$E$4</c:f>
              <c:numCache>
                <c:formatCode>0.00</c:formatCode>
                <c:ptCount val="3"/>
                <c:pt idx="0">
                  <c:v>44.585714285714275</c:v>
                </c:pt>
                <c:pt idx="1">
                  <c:v>52.428571428571495</c:v>
                </c:pt>
                <c:pt idx="2">
                  <c:v>38.728571428571513</c:v>
                </c:pt>
              </c:numCache>
            </c:numRef>
          </c:val>
          <c:extLst>
            <c:ext xmlns:c16="http://schemas.microsoft.com/office/drawing/2014/chart" uri="{C3380CC4-5D6E-409C-BE32-E72D297353CC}">
              <c16:uniqueId val="{00000003-8627-4C8D-B63B-9A8D098FAD4F}"/>
            </c:ext>
          </c:extLst>
        </c:ser>
        <c:dLbls>
          <c:showLegendKey val="0"/>
          <c:showVal val="1"/>
          <c:showCatName val="0"/>
          <c:showSerName val="0"/>
          <c:showPercent val="0"/>
          <c:showBubbleSize val="0"/>
        </c:dLbls>
        <c:gapWidth val="150"/>
        <c:shape val="cone"/>
        <c:axId val="32658560"/>
        <c:axId val="32660096"/>
        <c:axId val="0"/>
      </c:bar3DChart>
      <c:catAx>
        <c:axId val="32658560"/>
        <c:scaling>
          <c:orientation val="minMax"/>
        </c:scaling>
        <c:delete val="0"/>
        <c:axPos val="b"/>
        <c:numFmt formatCode="General" sourceLinked="0"/>
        <c:majorTickMark val="out"/>
        <c:minorTickMark val="none"/>
        <c:tickLblPos val="nextTo"/>
        <c:txPr>
          <a:bodyPr/>
          <a:lstStyle/>
          <a:p>
            <a:pPr>
              <a:defRPr sz="2000" baseline="0">
                <a:latin typeface="Arial" pitchFamily="34" charset="0"/>
              </a:defRPr>
            </a:pPr>
            <a:endParaRPr lang="en-US"/>
          </a:p>
        </c:txPr>
        <c:crossAx val="32660096"/>
        <c:crosses val="autoZero"/>
        <c:auto val="1"/>
        <c:lblAlgn val="ctr"/>
        <c:lblOffset val="100"/>
        <c:noMultiLvlLbl val="0"/>
      </c:catAx>
      <c:valAx>
        <c:axId val="32660096"/>
        <c:scaling>
          <c:orientation val="minMax"/>
        </c:scaling>
        <c:delete val="0"/>
        <c:axPos val="l"/>
        <c:majorGridlines/>
        <c:numFmt formatCode="0.00" sourceLinked="1"/>
        <c:majorTickMark val="out"/>
        <c:minorTickMark val="none"/>
        <c:tickLblPos val="nextTo"/>
        <c:crossAx val="3265856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3.7571369476173594E-2"/>
          <c:y val="2.0101608639354434E-2"/>
          <c:w val="0.92600510268739999"/>
          <c:h val="0.8077034054397656"/>
        </c:manualLayout>
      </c:layout>
      <c:bar3DChart>
        <c:barDir val="col"/>
        <c:grouping val="clustered"/>
        <c:varyColors val="0"/>
        <c:ser>
          <c:idx val="0"/>
          <c:order val="0"/>
          <c:tx>
            <c:strRef>
              <c:f>Sheet2!$E$1</c:f>
              <c:strCache>
                <c:ptCount val="1"/>
                <c:pt idx="0">
                  <c:v>Media /SPAD</c:v>
                </c:pt>
              </c:strCache>
            </c:strRef>
          </c:tx>
          <c:invertIfNegative val="0"/>
          <c:dLbls>
            <c:dLbl>
              <c:idx val="0"/>
              <c:layout/>
              <c:tx>
                <c:rich>
                  <a:bodyPr/>
                  <a:lstStyle/>
                  <a:p>
                    <a:r>
                      <a:rPr lang="en-US" b="1"/>
                      <a:t>38.64</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CD1-4C06-A6AE-7668BFF9241B}"/>
                </c:ext>
              </c:extLst>
            </c:dLbl>
            <c:dLbl>
              <c:idx val="1"/>
              <c:layout/>
              <c:tx>
                <c:rich>
                  <a:bodyPr/>
                  <a:lstStyle/>
                  <a:p>
                    <a:r>
                      <a:rPr lang="en-US" b="1" baseline="0">
                        <a:solidFill>
                          <a:schemeClr val="accent1">
                            <a:lumMod val="75000"/>
                          </a:schemeClr>
                        </a:solidFill>
                      </a:rPr>
                      <a:t>51.06</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CD1-4C06-A6AE-7668BFF9241B}"/>
                </c:ext>
              </c:extLst>
            </c:dLbl>
            <c:dLbl>
              <c:idx val="2"/>
              <c:layout/>
              <c:tx>
                <c:rich>
                  <a:bodyPr/>
                  <a:lstStyle/>
                  <a:p>
                    <a:r>
                      <a:rPr lang="en-US" b="1"/>
                      <a:t>34.44</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CD1-4C06-A6AE-7668BFF9241B}"/>
                </c:ext>
              </c:extLst>
            </c:dLbl>
            <c:spPr>
              <a:noFill/>
              <a:ln>
                <a:noFill/>
              </a:ln>
              <a:effectLst/>
            </c:spPr>
            <c:txPr>
              <a:bodyPr/>
              <a:lstStyle/>
              <a:p>
                <a:pPr algn="ctr">
                  <a:defRPr lang="en-US" sz="2000" b="0" i="0" u="none" strike="noStrike" kern="1200" baseline="0">
                    <a:solidFill>
                      <a:prstClr val="black"/>
                    </a:solidFill>
                    <a:latin typeface="Arial"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Sheet2!$D$2:$D$4</c:f>
              <c:strCache>
                <c:ptCount val="3"/>
                <c:pt idx="0">
                  <c:v>ASINARIA</c:v>
                </c:pt>
                <c:pt idx="1">
                  <c:v>DARILENA</c:v>
                </c:pt>
                <c:pt idx="2">
                  <c:v>FORESTA</c:v>
                </c:pt>
              </c:strCache>
            </c:strRef>
          </c:cat>
          <c:val>
            <c:numRef>
              <c:f>Sheet2!$E$2:$E$4</c:f>
              <c:numCache>
                <c:formatCode>General</c:formatCode>
                <c:ptCount val="3"/>
                <c:pt idx="0">
                  <c:v>38.64</c:v>
                </c:pt>
                <c:pt idx="1">
                  <c:v>51.06</c:v>
                </c:pt>
                <c:pt idx="2">
                  <c:v>34.44</c:v>
                </c:pt>
              </c:numCache>
            </c:numRef>
          </c:val>
          <c:extLst>
            <c:ext xmlns:c16="http://schemas.microsoft.com/office/drawing/2014/chart" uri="{C3380CC4-5D6E-409C-BE32-E72D297353CC}">
              <c16:uniqueId val="{00000003-2CD1-4C06-A6AE-7668BFF9241B}"/>
            </c:ext>
          </c:extLst>
        </c:ser>
        <c:dLbls>
          <c:showLegendKey val="0"/>
          <c:showVal val="1"/>
          <c:showCatName val="0"/>
          <c:showSerName val="0"/>
          <c:showPercent val="0"/>
          <c:showBubbleSize val="0"/>
        </c:dLbls>
        <c:gapWidth val="150"/>
        <c:shape val="cone"/>
        <c:axId val="77237632"/>
        <c:axId val="77243520"/>
        <c:axId val="0"/>
      </c:bar3DChart>
      <c:catAx>
        <c:axId val="77237632"/>
        <c:scaling>
          <c:orientation val="minMax"/>
        </c:scaling>
        <c:delete val="0"/>
        <c:axPos val="b"/>
        <c:numFmt formatCode="General" sourceLinked="0"/>
        <c:majorTickMark val="out"/>
        <c:minorTickMark val="none"/>
        <c:tickLblPos val="nextTo"/>
        <c:txPr>
          <a:bodyPr/>
          <a:lstStyle/>
          <a:p>
            <a:pPr>
              <a:defRPr sz="2000" baseline="0">
                <a:latin typeface="Arial" pitchFamily="34" charset="0"/>
              </a:defRPr>
            </a:pPr>
            <a:endParaRPr lang="en-US"/>
          </a:p>
        </c:txPr>
        <c:crossAx val="77243520"/>
        <c:crosses val="autoZero"/>
        <c:auto val="1"/>
        <c:lblAlgn val="ctr"/>
        <c:lblOffset val="100"/>
        <c:noMultiLvlLbl val="0"/>
      </c:catAx>
      <c:valAx>
        <c:axId val="77243520"/>
        <c:scaling>
          <c:orientation val="minMax"/>
        </c:scaling>
        <c:delete val="0"/>
        <c:axPos val="l"/>
        <c:majorGridlines/>
        <c:numFmt formatCode="General" sourceLinked="1"/>
        <c:majorTickMark val="out"/>
        <c:minorTickMark val="none"/>
        <c:tickLblPos val="nextTo"/>
        <c:crossAx val="77237632"/>
        <c:crosses val="autoZero"/>
        <c:crossBetween val="between"/>
      </c:valAx>
    </c:plotArea>
    <c:legend>
      <c:legendPos val="r"/>
      <c:legendEntry>
        <c:idx val="0"/>
        <c:txPr>
          <a:bodyPr/>
          <a:lstStyle/>
          <a:p>
            <a:pPr>
              <a:defRPr sz="2000">
                <a:latin typeface="Arial" pitchFamily="34" charset="0"/>
                <a:cs typeface="Arial" pitchFamily="34" charset="0"/>
              </a:defRPr>
            </a:pPr>
            <a:endParaRPr lang="en-US"/>
          </a:p>
        </c:txPr>
      </c:legendEntry>
      <c:layout>
        <c:manualLayout>
          <c:xMode val="edge"/>
          <c:yMode val="edge"/>
          <c:x val="1.7056102692417963E-2"/>
          <c:y val="0.90266681946802063"/>
          <c:w val="0.2855078389450178"/>
          <c:h val="8.8317003329582727E-2"/>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2624432551569395"/>
          <c:y val="0.11759487079696972"/>
          <c:w val="0.83733214209734508"/>
          <c:h val="0.71021018133880132"/>
        </c:manualLayout>
      </c:layout>
      <c:bar3DChart>
        <c:barDir val="col"/>
        <c:grouping val="clustered"/>
        <c:varyColors val="0"/>
        <c:ser>
          <c:idx val="0"/>
          <c:order val="0"/>
          <c:tx>
            <c:strRef>
              <c:f>Sheet2!$H$1</c:f>
              <c:strCache>
                <c:ptCount val="1"/>
                <c:pt idx="0">
                  <c:v>Media /SPAD</c:v>
                </c:pt>
              </c:strCache>
            </c:strRef>
          </c:tx>
          <c:invertIfNegative val="0"/>
          <c:dLbls>
            <c:dLbl>
              <c:idx val="0"/>
              <c:layout/>
              <c:tx>
                <c:rich>
                  <a:bodyPr/>
                  <a:lstStyle/>
                  <a:p>
                    <a:pPr>
                      <a:defRPr sz="2000" baseline="0">
                        <a:latin typeface="Arial" pitchFamily="34" charset="0"/>
                      </a:defRPr>
                    </a:pPr>
                    <a:r>
                      <a:rPr lang="en-US" b="1" dirty="0"/>
                      <a:t>37.26</a:t>
                    </a:r>
                  </a:p>
                </c:rich>
              </c:tx>
              <c:sp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3B2-4880-A59D-DC9E47C31374}"/>
                </c:ext>
              </c:extLst>
            </c:dLbl>
            <c:dLbl>
              <c:idx val="1"/>
              <c:layout/>
              <c:tx>
                <c:rich>
                  <a:bodyPr/>
                  <a:lstStyle/>
                  <a:p>
                    <a:pPr algn="ctr">
                      <a:defRPr lang="en-US" sz="2000" b="0" i="0" u="none" strike="noStrike" kern="1200" baseline="0">
                        <a:solidFill>
                          <a:srgbClr val="5E9EFF"/>
                        </a:solidFill>
                        <a:latin typeface="Arial" pitchFamily="34" charset="0"/>
                        <a:ea typeface="+mn-ea"/>
                        <a:cs typeface="+mn-cs"/>
                      </a:defRPr>
                    </a:pPr>
                    <a:r>
                      <a:rPr lang="en-US" b="1" baseline="0">
                        <a:solidFill>
                          <a:schemeClr val="accent1">
                            <a:lumMod val="75000"/>
                          </a:schemeClr>
                        </a:solidFill>
                      </a:rPr>
                      <a:t>42.98</a:t>
                    </a:r>
                  </a:p>
                </c:rich>
              </c:tx>
              <c:sp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3B2-4880-A59D-DC9E47C31374}"/>
                </c:ext>
              </c:extLst>
            </c:dLbl>
            <c:dLbl>
              <c:idx val="2"/>
              <c:layout/>
              <c:tx>
                <c:rich>
                  <a:bodyPr/>
                  <a:lstStyle/>
                  <a:p>
                    <a:pPr algn="ctr">
                      <a:defRPr lang="en-US" sz="2000" b="0" i="0" u="none" strike="noStrike" kern="1200" baseline="0">
                        <a:solidFill>
                          <a:prstClr val="black"/>
                        </a:solidFill>
                        <a:latin typeface="Arial" pitchFamily="34" charset="0"/>
                        <a:ea typeface="+mn-ea"/>
                        <a:cs typeface="+mn-cs"/>
                      </a:defRPr>
                    </a:pPr>
                    <a:r>
                      <a:rPr lang="en-US" b="1"/>
                      <a:t>35.9</a:t>
                    </a:r>
                  </a:p>
                </c:rich>
              </c:tx>
              <c:sp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3B2-4880-A59D-DC9E47C3137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Sheet2!$G$2:$G$4</c:f>
              <c:strCache>
                <c:ptCount val="3"/>
                <c:pt idx="0">
                  <c:v>ASINARIA</c:v>
                </c:pt>
                <c:pt idx="1">
                  <c:v>DARILENA</c:v>
                </c:pt>
                <c:pt idx="2">
                  <c:v>FORESTA</c:v>
                </c:pt>
              </c:strCache>
            </c:strRef>
          </c:cat>
          <c:val>
            <c:numRef>
              <c:f>Sheet2!$H$2:$H$4</c:f>
              <c:numCache>
                <c:formatCode>General</c:formatCode>
                <c:ptCount val="3"/>
                <c:pt idx="0">
                  <c:v>37.260000000000012</c:v>
                </c:pt>
                <c:pt idx="1">
                  <c:v>42.98</c:v>
                </c:pt>
                <c:pt idx="2">
                  <c:v>35.9</c:v>
                </c:pt>
              </c:numCache>
            </c:numRef>
          </c:val>
          <c:extLst>
            <c:ext xmlns:c16="http://schemas.microsoft.com/office/drawing/2014/chart" uri="{C3380CC4-5D6E-409C-BE32-E72D297353CC}">
              <c16:uniqueId val="{00000003-23B2-4880-A59D-DC9E47C31374}"/>
            </c:ext>
          </c:extLst>
        </c:ser>
        <c:dLbls>
          <c:showLegendKey val="0"/>
          <c:showVal val="1"/>
          <c:showCatName val="0"/>
          <c:showSerName val="0"/>
          <c:showPercent val="0"/>
          <c:showBubbleSize val="0"/>
        </c:dLbls>
        <c:gapWidth val="150"/>
        <c:shape val="cone"/>
        <c:axId val="33696384"/>
        <c:axId val="33714560"/>
        <c:axId val="0"/>
      </c:bar3DChart>
      <c:catAx>
        <c:axId val="33696384"/>
        <c:scaling>
          <c:orientation val="minMax"/>
        </c:scaling>
        <c:delete val="0"/>
        <c:axPos val="b"/>
        <c:numFmt formatCode="General" sourceLinked="0"/>
        <c:majorTickMark val="out"/>
        <c:minorTickMark val="none"/>
        <c:tickLblPos val="nextTo"/>
        <c:txPr>
          <a:bodyPr/>
          <a:lstStyle/>
          <a:p>
            <a:pPr>
              <a:defRPr sz="2000" baseline="0">
                <a:latin typeface="Arial" pitchFamily="34" charset="0"/>
              </a:defRPr>
            </a:pPr>
            <a:endParaRPr lang="en-US"/>
          </a:p>
        </c:txPr>
        <c:crossAx val="33714560"/>
        <c:crosses val="autoZero"/>
        <c:auto val="1"/>
        <c:lblAlgn val="ctr"/>
        <c:lblOffset val="100"/>
        <c:noMultiLvlLbl val="0"/>
      </c:catAx>
      <c:valAx>
        <c:axId val="33714560"/>
        <c:scaling>
          <c:orientation val="minMax"/>
          <c:max val="60"/>
          <c:min val="0"/>
        </c:scaling>
        <c:delete val="0"/>
        <c:axPos val="l"/>
        <c:majorGridlines/>
        <c:numFmt formatCode="General" sourceLinked="1"/>
        <c:majorTickMark val="out"/>
        <c:minorTickMark val="none"/>
        <c:tickLblPos val="nextTo"/>
        <c:crossAx val="33696384"/>
        <c:crosses val="autoZero"/>
        <c:crossBetween val="between"/>
        <c:majorUnit val="10"/>
      </c:valAx>
    </c:plotArea>
    <c:legend>
      <c:legendPos val="r"/>
      <c:legendEntry>
        <c:idx val="0"/>
        <c:txPr>
          <a:bodyPr/>
          <a:lstStyle/>
          <a:p>
            <a:pPr>
              <a:defRPr sz="2000" baseline="0">
                <a:latin typeface="Arial" pitchFamily="34" charset="0"/>
              </a:defRPr>
            </a:pPr>
            <a:endParaRPr lang="en-US"/>
          </a:p>
        </c:txPr>
      </c:legendEntry>
      <c:layout>
        <c:manualLayout>
          <c:xMode val="edge"/>
          <c:yMode val="edge"/>
          <c:x val="1.7056102692417963E-2"/>
          <c:y val="0.90266681946802063"/>
          <c:w val="0.27671662812532161"/>
          <c:h val="8.8317003329582727E-2"/>
        </c:manualLayout>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47" y="7003599"/>
            <a:ext cx="25727184" cy="14898734"/>
          </a:xfrm>
        </p:spPr>
        <p:txBody>
          <a:bodyPr anchor="b"/>
          <a:lstStyle>
            <a:lvl1pPr algn="ctr">
              <a:defRPr sz="18100"/>
            </a:lvl1pPr>
          </a:lstStyle>
          <a:p>
            <a:r>
              <a:rPr lang="en-US" smtClean="0"/>
              <a:t>Click to edit Master title style</a:t>
            </a:r>
            <a:endParaRPr lang="en-US" dirty="0"/>
          </a:p>
        </p:txBody>
      </p:sp>
      <p:sp>
        <p:nvSpPr>
          <p:cNvPr id="3" name="Subtitle 2"/>
          <p:cNvSpPr>
            <a:spLocks noGrp="1"/>
          </p:cNvSpPr>
          <p:nvPr>
            <p:ph type="subTitle" idx="1"/>
          </p:nvPr>
        </p:nvSpPr>
        <p:spPr>
          <a:xfrm>
            <a:off x="3783411" y="22476886"/>
            <a:ext cx="22700457" cy="10332032"/>
          </a:xfrm>
        </p:spPr>
        <p:txBody>
          <a:bodyPr/>
          <a:lstStyle>
            <a:lvl1pPr marL="0" indent="0" algn="ctr">
              <a:buNone/>
              <a:defRPr sz="7200"/>
            </a:lvl1pPr>
            <a:lvl2pPr marL="1375985" indent="0" algn="ctr">
              <a:buNone/>
              <a:defRPr sz="6000"/>
            </a:lvl2pPr>
            <a:lvl3pPr marL="2751971" indent="0" algn="ctr">
              <a:buNone/>
              <a:defRPr sz="5400"/>
            </a:lvl3pPr>
            <a:lvl4pPr marL="4127953" indent="0" algn="ctr">
              <a:buNone/>
              <a:defRPr sz="4800"/>
            </a:lvl4pPr>
            <a:lvl5pPr marL="5503938" indent="0" algn="ctr">
              <a:buNone/>
              <a:defRPr sz="4800"/>
            </a:lvl5pPr>
            <a:lvl6pPr marL="6879924" indent="0" algn="ctr">
              <a:buNone/>
              <a:defRPr sz="4800"/>
            </a:lvl6pPr>
            <a:lvl7pPr marL="8255909" indent="0" algn="ctr">
              <a:buNone/>
              <a:defRPr sz="4800"/>
            </a:lvl7pPr>
            <a:lvl8pPr marL="9631894" indent="0" algn="ctr">
              <a:buNone/>
              <a:defRPr sz="4800"/>
            </a:lvl8pPr>
            <a:lvl9pPr marL="11007877" indent="0" algn="ctr">
              <a:buNone/>
              <a:defRPr sz="4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0020" y="2278396"/>
            <a:ext cx="6526381" cy="3626614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0877" y="2278396"/>
            <a:ext cx="19200803" cy="3626614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112" y="10668856"/>
            <a:ext cx="26105523" cy="17801211"/>
          </a:xfrm>
        </p:spPr>
        <p:txBody>
          <a:bodyPr anchor="b"/>
          <a:lstStyle>
            <a:lvl1pPr>
              <a:defRPr sz="18100"/>
            </a:lvl1pPr>
          </a:lstStyle>
          <a:p>
            <a:r>
              <a:rPr lang="en-US" smtClean="0"/>
              <a:t>Click to edit Master title style</a:t>
            </a:r>
            <a:endParaRPr lang="en-US" dirty="0"/>
          </a:p>
        </p:txBody>
      </p:sp>
      <p:sp>
        <p:nvSpPr>
          <p:cNvPr id="3" name="Text Placeholder 2"/>
          <p:cNvSpPr>
            <a:spLocks noGrp="1"/>
          </p:cNvSpPr>
          <p:nvPr>
            <p:ph type="body" idx="1"/>
          </p:nvPr>
        </p:nvSpPr>
        <p:spPr>
          <a:xfrm>
            <a:off x="2065112" y="28638473"/>
            <a:ext cx="26105523" cy="9361237"/>
          </a:xfrm>
        </p:spPr>
        <p:txBody>
          <a:bodyPr/>
          <a:lstStyle>
            <a:lvl1pPr marL="0" indent="0">
              <a:buNone/>
              <a:defRPr sz="7200">
                <a:solidFill>
                  <a:schemeClr val="tx1"/>
                </a:solidFill>
              </a:defRPr>
            </a:lvl1pPr>
            <a:lvl2pPr marL="1375985" indent="0">
              <a:buNone/>
              <a:defRPr sz="6000">
                <a:solidFill>
                  <a:schemeClr val="tx1">
                    <a:tint val="75000"/>
                  </a:schemeClr>
                </a:solidFill>
              </a:defRPr>
            </a:lvl2pPr>
            <a:lvl3pPr marL="2751971" indent="0">
              <a:buNone/>
              <a:defRPr sz="5400">
                <a:solidFill>
                  <a:schemeClr val="tx1">
                    <a:tint val="75000"/>
                  </a:schemeClr>
                </a:solidFill>
              </a:defRPr>
            </a:lvl3pPr>
            <a:lvl4pPr marL="4127953" indent="0">
              <a:buNone/>
              <a:defRPr sz="4800">
                <a:solidFill>
                  <a:schemeClr val="tx1">
                    <a:tint val="75000"/>
                  </a:schemeClr>
                </a:solidFill>
              </a:defRPr>
            </a:lvl4pPr>
            <a:lvl5pPr marL="5503938" indent="0">
              <a:buNone/>
              <a:defRPr sz="4800">
                <a:solidFill>
                  <a:schemeClr val="tx1">
                    <a:tint val="75000"/>
                  </a:schemeClr>
                </a:solidFill>
              </a:defRPr>
            </a:lvl5pPr>
            <a:lvl6pPr marL="6879924" indent="0">
              <a:buNone/>
              <a:defRPr sz="4800">
                <a:solidFill>
                  <a:schemeClr val="tx1">
                    <a:tint val="75000"/>
                  </a:schemeClr>
                </a:solidFill>
              </a:defRPr>
            </a:lvl6pPr>
            <a:lvl7pPr marL="8255909" indent="0">
              <a:buNone/>
              <a:defRPr sz="4800">
                <a:solidFill>
                  <a:schemeClr val="tx1">
                    <a:tint val="75000"/>
                  </a:schemeClr>
                </a:solidFill>
              </a:defRPr>
            </a:lvl7pPr>
            <a:lvl8pPr marL="9631894" indent="0">
              <a:buNone/>
              <a:defRPr sz="4800">
                <a:solidFill>
                  <a:schemeClr val="tx1">
                    <a:tint val="75000"/>
                  </a:schemeClr>
                </a:solidFill>
              </a:defRPr>
            </a:lvl8pPr>
            <a:lvl9pPr marL="11007877" indent="0">
              <a:buNone/>
              <a:defRPr sz="48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0874" y="11391986"/>
            <a:ext cx="12863592" cy="27152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2809" y="11391986"/>
            <a:ext cx="12863592" cy="27152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pPr/>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278407"/>
            <a:ext cx="26105523" cy="827157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4822" y="10490535"/>
            <a:ext cx="12804475" cy="5141249"/>
          </a:xfrm>
        </p:spPr>
        <p:txBody>
          <a:bodyPr anchor="b"/>
          <a:lstStyle>
            <a:lvl1pPr marL="0" indent="0">
              <a:buNone/>
              <a:defRPr sz="7200" b="1"/>
            </a:lvl1pPr>
            <a:lvl2pPr marL="1375985" indent="0">
              <a:buNone/>
              <a:defRPr sz="6000" b="1"/>
            </a:lvl2pPr>
            <a:lvl3pPr marL="2751971" indent="0">
              <a:buNone/>
              <a:defRPr sz="5400" b="1"/>
            </a:lvl3pPr>
            <a:lvl4pPr marL="4127953" indent="0">
              <a:buNone/>
              <a:defRPr sz="4800" b="1"/>
            </a:lvl4pPr>
            <a:lvl5pPr marL="5503938" indent="0">
              <a:buNone/>
              <a:defRPr sz="4800" b="1"/>
            </a:lvl5pPr>
            <a:lvl6pPr marL="6879924" indent="0">
              <a:buNone/>
              <a:defRPr sz="4800" b="1"/>
            </a:lvl6pPr>
            <a:lvl7pPr marL="8255909" indent="0">
              <a:buNone/>
              <a:defRPr sz="4800" b="1"/>
            </a:lvl7pPr>
            <a:lvl8pPr marL="9631894" indent="0">
              <a:buNone/>
              <a:defRPr sz="4800" b="1"/>
            </a:lvl8pPr>
            <a:lvl9pPr marL="11007877" indent="0">
              <a:buNone/>
              <a:defRPr sz="4800" b="1"/>
            </a:lvl9pPr>
          </a:lstStyle>
          <a:p>
            <a:pPr lvl="0"/>
            <a:r>
              <a:rPr lang="en-US" smtClean="0"/>
              <a:t>Edit Master text styles</a:t>
            </a:r>
          </a:p>
        </p:txBody>
      </p:sp>
      <p:sp>
        <p:nvSpPr>
          <p:cNvPr id="4" name="Content Placeholder 3"/>
          <p:cNvSpPr>
            <a:spLocks noGrp="1"/>
          </p:cNvSpPr>
          <p:nvPr>
            <p:ph sz="half" idx="2"/>
          </p:nvPr>
        </p:nvSpPr>
        <p:spPr>
          <a:xfrm>
            <a:off x="2084822" y="15631784"/>
            <a:ext cx="12804475" cy="22992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2809" y="10490535"/>
            <a:ext cx="12867535" cy="5141249"/>
          </a:xfrm>
        </p:spPr>
        <p:txBody>
          <a:bodyPr anchor="b"/>
          <a:lstStyle>
            <a:lvl1pPr marL="0" indent="0">
              <a:buNone/>
              <a:defRPr sz="7200" b="1"/>
            </a:lvl1pPr>
            <a:lvl2pPr marL="1375985" indent="0">
              <a:buNone/>
              <a:defRPr sz="6000" b="1"/>
            </a:lvl2pPr>
            <a:lvl3pPr marL="2751971" indent="0">
              <a:buNone/>
              <a:defRPr sz="5400" b="1"/>
            </a:lvl3pPr>
            <a:lvl4pPr marL="4127953" indent="0">
              <a:buNone/>
              <a:defRPr sz="4800" b="1"/>
            </a:lvl4pPr>
            <a:lvl5pPr marL="5503938" indent="0">
              <a:buNone/>
              <a:defRPr sz="4800" b="1"/>
            </a:lvl5pPr>
            <a:lvl6pPr marL="6879924" indent="0">
              <a:buNone/>
              <a:defRPr sz="4800" b="1"/>
            </a:lvl6pPr>
            <a:lvl7pPr marL="8255909" indent="0">
              <a:buNone/>
              <a:defRPr sz="4800" b="1"/>
            </a:lvl7pPr>
            <a:lvl8pPr marL="9631894" indent="0">
              <a:buNone/>
              <a:defRPr sz="4800" b="1"/>
            </a:lvl8pPr>
            <a:lvl9pPr marL="11007877" indent="0">
              <a:buNone/>
              <a:defRPr sz="4800" b="1"/>
            </a:lvl9pPr>
          </a:lstStyle>
          <a:p>
            <a:pPr lvl="0"/>
            <a:r>
              <a:rPr lang="en-US" smtClean="0"/>
              <a:t>Edit Master text styles</a:t>
            </a:r>
          </a:p>
        </p:txBody>
      </p:sp>
      <p:sp>
        <p:nvSpPr>
          <p:cNvPr id="6" name="Content Placeholder 5"/>
          <p:cNvSpPr>
            <a:spLocks noGrp="1"/>
          </p:cNvSpPr>
          <p:nvPr>
            <p:ph sz="quarter" idx="4"/>
          </p:nvPr>
        </p:nvSpPr>
        <p:spPr>
          <a:xfrm>
            <a:off x="15322809" y="15631784"/>
            <a:ext cx="12867535" cy="22992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pPr/>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pPr/>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pPr/>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852949"/>
            <a:ext cx="9761983" cy="9985324"/>
          </a:xfrm>
        </p:spPr>
        <p:txBody>
          <a:bodyPr anchor="b"/>
          <a:lstStyle>
            <a:lvl1pPr>
              <a:defRPr sz="9600"/>
            </a:lvl1pPr>
          </a:lstStyle>
          <a:p>
            <a:r>
              <a:rPr lang="en-US" smtClean="0"/>
              <a:t>Click to edit Master title style</a:t>
            </a:r>
            <a:endParaRPr lang="en-US" dirty="0"/>
          </a:p>
        </p:txBody>
      </p:sp>
      <p:sp>
        <p:nvSpPr>
          <p:cNvPr id="3" name="Content Placeholder 2"/>
          <p:cNvSpPr>
            <a:spLocks noGrp="1"/>
          </p:cNvSpPr>
          <p:nvPr>
            <p:ph idx="1"/>
          </p:nvPr>
        </p:nvSpPr>
        <p:spPr>
          <a:xfrm>
            <a:off x="12867537" y="6161588"/>
            <a:ext cx="15322809" cy="30411646"/>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4817" y="12838273"/>
            <a:ext cx="9761983" cy="23784485"/>
          </a:xfrm>
        </p:spPr>
        <p:txBody>
          <a:bodyPr/>
          <a:lstStyle>
            <a:lvl1pPr marL="0" indent="0">
              <a:buNone/>
              <a:defRPr sz="4800"/>
            </a:lvl1pPr>
            <a:lvl2pPr marL="1375985" indent="0">
              <a:buNone/>
              <a:defRPr sz="4200"/>
            </a:lvl2pPr>
            <a:lvl3pPr marL="2751971" indent="0">
              <a:buNone/>
              <a:defRPr sz="3600"/>
            </a:lvl3pPr>
            <a:lvl4pPr marL="4127953" indent="0">
              <a:buNone/>
              <a:defRPr sz="3000"/>
            </a:lvl4pPr>
            <a:lvl5pPr marL="5503938" indent="0">
              <a:buNone/>
              <a:defRPr sz="3000"/>
            </a:lvl5pPr>
            <a:lvl6pPr marL="6879924" indent="0">
              <a:buNone/>
              <a:defRPr sz="3000"/>
            </a:lvl6pPr>
            <a:lvl7pPr marL="8255909" indent="0">
              <a:buNone/>
              <a:defRPr sz="3000"/>
            </a:lvl7pPr>
            <a:lvl8pPr marL="9631894" indent="0">
              <a:buNone/>
              <a:defRPr sz="3000"/>
            </a:lvl8pPr>
            <a:lvl9pPr marL="11007877" indent="0">
              <a:buNone/>
              <a:defRPr sz="3000"/>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852949"/>
            <a:ext cx="9761983" cy="9985324"/>
          </a:xfrm>
        </p:spPr>
        <p:txBody>
          <a:bodyPr anchor="b"/>
          <a:lstStyle>
            <a:lvl1pPr>
              <a:defRPr sz="9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67537" y="6161588"/>
            <a:ext cx="15322809" cy="30411646"/>
          </a:xfrm>
        </p:spPr>
        <p:txBody>
          <a:bodyPr anchor="t"/>
          <a:lstStyle>
            <a:lvl1pPr marL="0" indent="0">
              <a:buNone/>
              <a:defRPr sz="9600"/>
            </a:lvl1pPr>
            <a:lvl2pPr marL="1375985" indent="0">
              <a:buNone/>
              <a:defRPr sz="8400"/>
            </a:lvl2pPr>
            <a:lvl3pPr marL="2751971" indent="0">
              <a:buNone/>
              <a:defRPr sz="7200"/>
            </a:lvl3pPr>
            <a:lvl4pPr marL="4127953" indent="0">
              <a:buNone/>
              <a:defRPr sz="6000"/>
            </a:lvl4pPr>
            <a:lvl5pPr marL="5503938" indent="0">
              <a:buNone/>
              <a:defRPr sz="6000"/>
            </a:lvl5pPr>
            <a:lvl6pPr marL="6879924" indent="0">
              <a:buNone/>
              <a:defRPr sz="6000"/>
            </a:lvl6pPr>
            <a:lvl7pPr marL="8255909" indent="0">
              <a:buNone/>
              <a:defRPr sz="6000"/>
            </a:lvl7pPr>
            <a:lvl8pPr marL="9631894" indent="0">
              <a:buNone/>
              <a:defRPr sz="6000"/>
            </a:lvl8pPr>
            <a:lvl9pPr marL="11007877" indent="0">
              <a:buNone/>
              <a:defRPr sz="6000"/>
            </a:lvl9pPr>
          </a:lstStyle>
          <a:p>
            <a:r>
              <a:rPr lang="en-US" smtClean="0"/>
              <a:t>Click icon to add picture</a:t>
            </a:r>
            <a:endParaRPr lang="en-US" dirty="0"/>
          </a:p>
        </p:txBody>
      </p:sp>
      <p:sp>
        <p:nvSpPr>
          <p:cNvPr id="4" name="Text Placeholder 3"/>
          <p:cNvSpPr>
            <a:spLocks noGrp="1"/>
          </p:cNvSpPr>
          <p:nvPr>
            <p:ph type="body" sz="half" idx="2"/>
          </p:nvPr>
        </p:nvSpPr>
        <p:spPr>
          <a:xfrm>
            <a:off x="2084817" y="12838273"/>
            <a:ext cx="9761983" cy="23784485"/>
          </a:xfrm>
        </p:spPr>
        <p:txBody>
          <a:bodyPr/>
          <a:lstStyle>
            <a:lvl1pPr marL="0" indent="0">
              <a:buNone/>
              <a:defRPr sz="4800"/>
            </a:lvl1pPr>
            <a:lvl2pPr marL="1375985" indent="0">
              <a:buNone/>
              <a:defRPr sz="4200"/>
            </a:lvl2pPr>
            <a:lvl3pPr marL="2751971" indent="0">
              <a:buNone/>
              <a:defRPr sz="3600"/>
            </a:lvl3pPr>
            <a:lvl4pPr marL="4127953" indent="0">
              <a:buNone/>
              <a:defRPr sz="3000"/>
            </a:lvl4pPr>
            <a:lvl5pPr marL="5503938" indent="0">
              <a:buNone/>
              <a:defRPr sz="3000"/>
            </a:lvl5pPr>
            <a:lvl6pPr marL="6879924" indent="0">
              <a:buNone/>
              <a:defRPr sz="3000"/>
            </a:lvl6pPr>
            <a:lvl7pPr marL="8255909" indent="0">
              <a:buNone/>
              <a:defRPr sz="3000"/>
            </a:lvl7pPr>
            <a:lvl8pPr marL="9631894" indent="0">
              <a:buNone/>
              <a:defRPr sz="3000"/>
            </a:lvl8pPr>
            <a:lvl9pPr marL="11007877" indent="0">
              <a:buNone/>
              <a:defRPr sz="3000"/>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0">
              <a:srgbClr val="FEE7F2"/>
            </a:gs>
            <a:gs pos="20000">
              <a:srgbClr val="FAC77D"/>
            </a:gs>
            <a:gs pos="100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0878" y="2278407"/>
            <a:ext cx="26105523" cy="8271574"/>
          </a:xfrm>
          <a:prstGeom prst="rect">
            <a:avLst/>
          </a:prstGeom>
        </p:spPr>
        <p:txBody>
          <a:bodyPr vert="horz" lIns="274101" tIns="137050" rIns="274101" bIns="13705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0878" y="11391986"/>
            <a:ext cx="26105523" cy="27152550"/>
          </a:xfrm>
          <a:prstGeom prst="rect">
            <a:avLst/>
          </a:prstGeom>
        </p:spPr>
        <p:txBody>
          <a:bodyPr vert="horz" lIns="274101" tIns="137050" rIns="274101" bIns="13705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0876" y="39663929"/>
            <a:ext cx="6810135" cy="2278396"/>
          </a:xfrm>
          <a:prstGeom prst="rect">
            <a:avLst/>
          </a:prstGeom>
        </p:spPr>
        <p:txBody>
          <a:bodyPr vert="horz" lIns="274101" tIns="137050" rIns="274101" bIns="137050" rtlCol="0" anchor="ctr"/>
          <a:lstStyle>
            <a:lvl1pPr algn="l">
              <a:defRPr sz="3600">
                <a:solidFill>
                  <a:schemeClr val="tx1">
                    <a:tint val="75000"/>
                  </a:schemeClr>
                </a:solidFill>
              </a:defRPr>
            </a:lvl1pPr>
          </a:lstStyle>
          <a:p>
            <a:fld id="{996A2A3C-5716-4556-9FE0-DD4B3B8C964D}" type="datetimeFigureOut">
              <a:rPr lang="en-US" smtClean="0"/>
              <a:pPr/>
              <a:t>5/5/2025</a:t>
            </a:fld>
            <a:endParaRPr lang="en-US"/>
          </a:p>
        </p:txBody>
      </p:sp>
      <p:sp>
        <p:nvSpPr>
          <p:cNvPr id="5" name="Footer Placeholder 4"/>
          <p:cNvSpPr>
            <a:spLocks noGrp="1"/>
          </p:cNvSpPr>
          <p:nvPr>
            <p:ph type="ftr" sz="quarter" idx="3"/>
          </p:nvPr>
        </p:nvSpPr>
        <p:spPr>
          <a:xfrm>
            <a:off x="10026037" y="39663929"/>
            <a:ext cx="10215205" cy="2278396"/>
          </a:xfrm>
          <a:prstGeom prst="rect">
            <a:avLst/>
          </a:prstGeom>
        </p:spPr>
        <p:txBody>
          <a:bodyPr vert="horz" lIns="274101" tIns="137050" rIns="274101" bIns="13705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76267" y="39663929"/>
            <a:ext cx="6810135" cy="2278396"/>
          </a:xfrm>
          <a:prstGeom prst="rect">
            <a:avLst/>
          </a:prstGeom>
        </p:spPr>
        <p:txBody>
          <a:bodyPr vert="horz" lIns="274101" tIns="137050" rIns="274101" bIns="137050" rtlCol="0" anchor="ctr"/>
          <a:lstStyle>
            <a:lvl1pPr algn="r">
              <a:defRPr sz="3600">
                <a:solidFill>
                  <a:schemeClr val="tx1">
                    <a:tint val="75000"/>
                  </a:schemeClr>
                </a:solidFill>
              </a:defRPr>
            </a:lvl1pPr>
          </a:lstStyle>
          <a:p>
            <a:fld id="{58AFE68C-F196-41E9-9474-EAD774B9DD58}" type="slidenum">
              <a:rPr lang="en-US" smtClean="0"/>
              <a:pPr/>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751971"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7991" indent="-687991" algn="l" defTabSz="2751971" rtl="0" eaLnBrk="1" latinLnBrk="0" hangingPunct="1">
        <a:lnSpc>
          <a:spcPct val="90000"/>
        </a:lnSpc>
        <a:spcBef>
          <a:spcPts val="3010"/>
        </a:spcBef>
        <a:buFont typeface="Arial" panose="020B0604020202020204" pitchFamily="34" charset="0"/>
        <a:buChar char="•"/>
        <a:defRPr sz="8400" kern="1200">
          <a:solidFill>
            <a:schemeClr val="tx1"/>
          </a:solidFill>
          <a:latin typeface="+mn-lt"/>
          <a:ea typeface="+mn-ea"/>
          <a:cs typeface="+mn-cs"/>
        </a:defRPr>
      </a:lvl1pPr>
      <a:lvl2pPr marL="2063976" indent="-687991" algn="l" defTabSz="2751971" rtl="0" eaLnBrk="1" latinLnBrk="0" hangingPunct="1">
        <a:lnSpc>
          <a:spcPct val="90000"/>
        </a:lnSpc>
        <a:spcBef>
          <a:spcPts val="1505"/>
        </a:spcBef>
        <a:buFont typeface="Arial" panose="020B0604020202020204" pitchFamily="34" charset="0"/>
        <a:buChar char="•"/>
        <a:defRPr sz="7200" kern="1200">
          <a:solidFill>
            <a:schemeClr val="tx1"/>
          </a:solidFill>
          <a:latin typeface="+mn-lt"/>
          <a:ea typeface="+mn-ea"/>
          <a:cs typeface="+mn-cs"/>
        </a:defRPr>
      </a:lvl2pPr>
      <a:lvl3pPr marL="3439962" indent="-687991" algn="l" defTabSz="2751971" rtl="0" eaLnBrk="1" latinLnBrk="0" hangingPunct="1">
        <a:lnSpc>
          <a:spcPct val="90000"/>
        </a:lnSpc>
        <a:spcBef>
          <a:spcPts val="1505"/>
        </a:spcBef>
        <a:buFont typeface="Arial" panose="020B0604020202020204" pitchFamily="34" charset="0"/>
        <a:buChar char="•"/>
        <a:defRPr sz="6000" kern="1200">
          <a:solidFill>
            <a:schemeClr val="tx1"/>
          </a:solidFill>
          <a:latin typeface="+mn-lt"/>
          <a:ea typeface="+mn-ea"/>
          <a:cs typeface="+mn-cs"/>
        </a:defRPr>
      </a:lvl3pPr>
      <a:lvl4pPr marL="4815947" indent="-687991" algn="l" defTabSz="2751971" rtl="0" eaLnBrk="1" latinLnBrk="0" hangingPunct="1">
        <a:lnSpc>
          <a:spcPct val="90000"/>
        </a:lnSpc>
        <a:spcBef>
          <a:spcPts val="1505"/>
        </a:spcBef>
        <a:buFont typeface="Arial" panose="020B0604020202020204" pitchFamily="34" charset="0"/>
        <a:buChar char="•"/>
        <a:defRPr sz="5400" kern="1200">
          <a:solidFill>
            <a:schemeClr val="tx1"/>
          </a:solidFill>
          <a:latin typeface="+mn-lt"/>
          <a:ea typeface="+mn-ea"/>
          <a:cs typeface="+mn-cs"/>
        </a:defRPr>
      </a:lvl4pPr>
      <a:lvl5pPr marL="6191932" indent="-687991" algn="l" defTabSz="2751971" rtl="0" eaLnBrk="1" latinLnBrk="0" hangingPunct="1">
        <a:lnSpc>
          <a:spcPct val="90000"/>
        </a:lnSpc>
        <a:spcBef>
          <a:spcPts val="1505"/>
        </a:spcBef>
        <a:buFont typeface="Arial" panose="020B0604020202020204" pitchFamily="34" charset="0"/>
        <a:buChar char="•"/>
        <a:defRPr sz="5400" kern="1200">
          <a:solidFill>
            <a:schemeClr val="tx1"/>
          </a:solidFill>
          <a:latin typeface="+mn-lt"/>
          <a:ea typeface="+mn-ea"/>
          <a:cs typeface="+mn-cs"/>
        </a:defRPr>
      </a:lvl5pPr>
      <a:lvl6pPr marL="7567915" indent="-687991" algn="l" defTabSz="2751971" rtl="0" eaLnBrk="1" latinLnBrk="0" hangingPunct="1">
        <a:lnSpc>
          <a:spcPct val="90000"/>
        </a:lnSpc>
        <a:spcBef>
          <a:spcPts val="1505"/>
        </a:spcBef>
        <a:buFont typeface="Arial" panose="020B0604020202020204" pitchFamily="34" charset="0"/>
        <a:buChar char="•"/>
        <a:defRPr sz="5400" kern="1200">
          <a:solidFill>
            <a:schemeClr val="tx1"/>
          </a:solidFill>
          <a:latin typeface="+mn-lt"/>
          <a:ea typeface="+mn-ea"/>
          <a:cs typeface="+mn-cs"/>
        </a:defRPr>
      </a:lvl6pPr>
      <a:lvl7pPr marL="8943900" indent="-687991" algn="l" defTabSz="2751971" rtl="0" eaLnBrk="1" latinLnBrk="0" hangingPunct="1">
        <a:lnSpc>
          <a:spcPct val="90000"/>
        </a:lnSpc>
        <a:spcBef>
          <a:spcPts val="1505"/>
        </a:spcBef>
        <a:buFont typeface="Arial" panose="020B0604020202020204" pitchFamily="34" charset="0"/>
        <a:buChar char="•"/>
        <a:defRPr sz="5400" kern="1200">
          <a:solidFill>
            <a:schemeClr val="tx1"/>
          </a:solidFill>
          <a:latin typeface="+mn-lt"/>
          <a:ea typeface="+mn-ea"/>
          <a:cs typeface="+mn-cs"/>
        </a:defRPr>
      </a:lvl7pPr>
      <a:lvl8pPr marL="10319885" indent="-687991" algn="l" defTabSz="2751971" rtl="0" eaLnBrk="1" latinLnBrk="0" hangingPunct="1">
        <a:lnSpc>
          <a:spcPct val="90000"/>
        </a:lnSpc>
        <a:spcBef>
          <a:spcPts val="1505"/>
        </a:spcBef>
        <a:buFont typeface="Arial" panose="020B0604020202020204" pitchFamily="34" charset="0"/>
        <a:buChar char="•"/>
        <a:defRPr sz="5400" kern="1200">
          <a:solidFill>
            <a:schemeClr val="tx1"/>
          </a:solidFill>
          <a:latin typeface="+mn-lt"/>
          <a:ea typeface="+mn-ea"/>
          <a:cs typeface="+mn-cs"/>
        </a:defRPr>
      </a:lvl8pPr>
      <a:lvl9pPr marL="11695871" indent="-687991" algn="l" defTabSz="2751971" rtl="0" eaLnBrk="1" latinLnBrk="0" hangingPunct="1">
        <a:lnSpc>
          <a:spcPct val="90000"/>
        </a:lnSpc>
        <a:spcBef>
          <a:spcPts val="1505"/>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51971" rtl="0" eaLnBrk="1" latinLnBrk="0" hangingPunct="1">
        <a:defRPr sz="5400" kern="1200">
          <a:solidFill>
            <a:schemeClr val="tx1"/>
          </a:solidFill>
          <a:latin typeface="+mn-lt"/>
          <a:ea typeface="+mn-ea"/>
          <a:cs typeface="+mn-cs"/>
        </a:defRPr>
      </a:lvl1pPr>
      <a:lvl2pPr marL="1375985" algn="l" defTabSz="2751971" rtl="0" eaLnBrk="1" latinLnBrk="0" hangingPunct="1">
        <a:defRPr sz="5400" kern="1200">
          <a:solidFill>
            <a:schemeClr val="tx1"/>
          </a:solidFill>
          <a:latin typeface="+mn-lt"/>
          <a:ea typeface="+mn-ea"/>
          <a:cs typeface="+mn-cs"/>
        </a:defRPr>
      </a:lvl2pPr>
      <a:lvl3pPr marL="2751971" algn="l" defTabSz="2751971" rtl="0" eaLnBrk="1" latinLnBrk="0" hangingPunct="1">
        <a:defRPr sz="5400" kern="1200">
          <a:solidFill>
            <a:schemeClr val="tx1"/>
          </a:solidFill>
          <a:latin typeface="+mn-lt"/>
          <a:ea typeface="+mn-ea"/>
          <a:cs typeface="+mn-cs"/>
        </a:defRPr>
      </a:lvl3pPr>
      <a:lvl4pPr marL="4127953" algn="l" defTabSz="2751971" rtl="0" eaLnBrk="1" latinLnBrk="0" hangingPunct="1">
        <a:defRPr sz="5400" kern="1200">
          <a:solidFill>
            <a:schemeClr val="tx1"/>
          </a:solidFill>
          <a:latin typeface="+mn-lt"/>
          <a:ea typeface="+mn-ea"/>
          <a:cs typeface="+mn-cs"/>
        </a:defRPr>
      </a:lvl4pPr>
      <a:lvl5pPr marL="5503938" algn="l" defTabSz="2751971" rtl="0" eaLnBrk="1" latinLnBrk="0" hangingPunct="1">
        <a:defRPr sz="5400" kern="1200">
          <a:solidFill>
            <a:schemeClr val="tx1"/>
          </a:solidFill>
          <a:latin typeface="+mn-lt"/>
          <a:ea typeface="+mn-ea"/>
          <a:cs typeface="+mn-cs"/>
        </a:defRPr>
      </a:lvl5pPr>
      <a:lvl6pPr marL="6879924" algn="l" defTabSz="2751971" rtl="0" eaLnBrk="1" latinLnBrk="0" hangingPunct="1">
        <a:defRPr sz="5400" kern="1200">
          <a:solidFill>
            <a:schemeClr val="tx1"/>
          </a:solidFill>
          <a:latin typeface="+mn-lt"/>
          <a:ea typeface="+mn-ea"/>
          <a:cs typeface="+mn-cs"/>
        </a:defRPr>
      </a:lvl6pPr>
      <a:lvl7pPr marL="8255909" algn="l" defTabSz="2751971" rtl="0" eaLnBrk="1" latinLnBrk="0" hangingPunct="1">
        <a:defRPr sz="5400" kern="1200">
          <a:solidFill>
            <a:schemeClr val="tx1"/>
          </a:solidFill>
          <a:latin typeface="+mn-lt"/>
          <a:ea typeface="+mn-ea"/>
          <a:cs typeface="+mn-cs"/>
        </a:defRPr>
      </a:lvl7pPr>
      <a:lvl8pPr marL="9631894" algn="l" defTabSz="2751971" rtl="0" eaLnBrk="1" latinLnBrk="0" hangingPunct="1">
        <a:defRPr sz="5400" kern="1200">
          <a:solidFill>
            <a:schemeClr val="tx1"/>
          </a:solidFill>
          <a:latin typeface="+mn-lt"/>
          <a:ea typeface="+mn-ea"/>
          <a:cs typeface="+mn-cs"/>
        </a:defRPr>
      </a:lvl8pPr>
      <a:lvl9pPr marL="11007877" algn="l" defTabSz="2751971"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chart" Target="../charts/chart1.xm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wmf"/><Relationship Id="rId11" Type="http://schemas.openxmlformats.org/officeDocument/2006/relationships/image" Target="../media/image7.jpeg"/><Relationship Id="rId5" Type="http://schemas.openxmlformats.org/officeDocument/2006/relationships/chart" Target="../charts/chart3.xml"/><Relationship Id="rId10" Type="http://schemas.openxmlformats.org/officeDocument/2006/relationships/image" Target="../media/image6.jpeg"/><Relationship Id="rId4" Type="http://schemas.openxmlformats.org/officeDocument/2006/relationships/chart" Target="../charts/chart2.xml"/><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9536" y="3603093"/>
            <a:ext cx="29610532" cy="2440276"/>
          </a:xfrm>
        </p:spPr>
        <p:txBody>
          <a:bodyPr>
            <a:noAutofit/>
          </a:bodyPr>
          <a:lstStyle/>
          <a:p>
            <a:r>
              <a:rPr lang="en-US" sz="6000" b="1" dirty="0" smtClean="0">
                <a:solidFill>
                  <a:srgbClr val="0066FF"/>
                </a:solidFill>
                <a:latin typeface="Arial" pitchFamily="34" charset="0"/>
                <a:cs typeface="Arial" pitchFamily="34" charset="0"/>
              </a:rPr>
              <a:t>ESTIMATION OF CHLOROPHYLL CONCENTRATION IN POTATO </a:t>
            </a:r>
            <a:br>
              <a:rPr lang="en-US" sz="6000" b="1" dirty="0" smtClean="0">
                <a:solidFill>
                  <a:srgbClr val="0066FF"/>
                </a:solidFill>
                <a:latin typeface="Arial" pitchFamily="34" charset="0"/>
                <a:cs typeface="Arial" pitchFamily="34" charset="0"/>
              </a:rPr>
            </a:br>
            <a:r>
              <a:rPr lang="en-US" sz="6000" b="1" dirty="0" smtClean="0">
                <a:solidFill>
                  <a:srgbClr val="0066FF"/>
                </a:solidFill>
                <a:latin typeface="Arial" pitchFamily="34" charset="0"/>
                <a:cs typeface="Arial" pitchFamily="34" charset="0"/>
              </a:rPr>
              <a:t>LEAVES BASED ON SPAD MEASUREMENTS </a:t>
            </a:r>
            <a:br>
              <a:rPr lang="en-US" sz="6000" b="1" dirty="0" smtClean="0">
                <a:solidFill>
                  <a:srgbClr val="0066FF"/>
                </a:solidFill>
                <a:latin typeface="Arial" pitchFamily="34" charset="0"/>
                <a:cs typeface="Arial" pitchFamily="34" charset="0"/>
              </a:rPr>
            </a:br>
            <a:r>
              <a:rPr lang="en-US" sz="6000" b="1" dirty="0" smtClean="0">
                <a:solidFill>
                  <a:srgbClr val="0066FF"/>
                </a:solidFill>
                <a:latin typeface="Arial" pitchFamily="34" charset="0"/>
                <a:cs typeface="Arial" pitchFamily="34" charset="0"/>
              </a:rPr>
              <a:t>UNDER CONTROLLED CONDITIONS</a:t>
            </a:r>
            <a:endParaRPr lang="en-US" sz="6000" b="1" dirty="0">
              <a:solidFill>
                <a:srgbClr val="0066FF"/>
              </a:solidFill>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01" y="0"/>
            <a:ext cx="4038468" cy="5166091"/>
          </a:xfrm>
          <a:prstGeom prst="ellipse">
            <a:avLst/>
          </a:prstGeom>
          <a:ln>
            <a:noFill/>
          </a:ln>
          <a:effectLst>
            <a:softEdge rad="112500"/>
          </a:effectLst>
        </p:spPr>
      </p:pic>
      <p:sp>
        <p:nvSpPr>
          <p:cNvPr id="3" name="Subtitle 2"/>
          <p:cNvSpPr>
            <a:spLocks noGrp="1"/>
          </p:cNvSpPr>
          <p:nvPr>
            <p:ph type="subTitle" idx="1"/>
          </p:nvPr>
        </p:nvSpPr>
        <p:spPr>
          <a:xfrm>
            <a:off x="4701324" y="1097280"/>
            <a:ext cx="21144697" cy="2301381"/>
          </a:xfrm>
        </p:spPr>
        <p:txBody>
          <a:bodyPr>
            <a:noAutofit/>
          </a:bodyPr>
          <a:lstStyle/>
          <a:p>
            <a:pPr>
              <a:lnSpc>
                <a:spcPct val="70000"/>
              </a:lnSpc>
            </a:pPr>
            <a:r>
              <a:rPr lang="en-US" b="1" dirty="0" smtClean="0"/>
              <a:t>CONFERINȚA NAȚIONALĂ “ANIVERSAREA ICAR”</a:t>
            </a:r>
          </a:p>
          <a:p>
            <a:pPr>
              <a:lnSpc>
                <a:spcPct val="70000"/>
              </a:lnSpc>
            </a:pPr>
            <a:r>
              <a:rPr lang="en-US" b="1" dirty="0" err="1" smtClean="0"/>
              <a:t>Ediția</a:t>
            </a:r>
            <a:r>
              <a:rPr lang="en-US" b="1" dirty="0" smtClean="0"/>
              <a:t> IV – 29 </a:t>
            </a:r>
            <a:r>
              <a:rPr lang="en-US" b="1" dirty="0" err="1" smtClean="0"/>
              <a:t>mai</a:t>
            </a:r>
            <a:r>
              <a:rPr lang="en-US" b="1" dirty="0" smtClean="0"/>
              <a:t> 2025</a:t>
            </a:r>
          </a:p>
        </p:txBody>
      </p:sp>
      <p:sp>
        <p:nvSpPr>
          <p:cNvPr id="8" name="Title 1"/>
          <p:cNvSpPr txBox="1">
            <a:spLocks/>
          </p:cNvSpPr>
          <p:nvPr/>
        </p:nvSpPr>
        <p:spPr>
          <a:xfrm>
            <a:off x="0" y="7810500"/>
            <a:ext cx="28978703" cy="2268366"/>
          </a:xfrm>
          <a:prstGeom prst="rect">
            <a:avLst/>
          </a:prstGeom>
          <a:ln w="22225">
            <a:noFill/>
          </a:ln>
        </p:spPr>
        <p:txBody>
          <a:bodyPr vert="horz" lIns="274101" tIns="137050" rIns="274101" bIns="13705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en-US" sz="3200" b="1" dirty="0" smtClean="0">
                <a:solidFill>
                  <a:srgbClr val="FB594C"/>
                </a:solidFill>
                <a:latin typeface="Arial" pitchFamily="34" charset="0"/>
                <a:cs typeface="Arial" pitchFamily="34" charset="0"/>
              </a:rPr>
              <a:t>       INTRODUCTION</a:t>
            </a:r>
          </a:p>
          <a:p>
            <a:pPr algn="just"/>
            <a:r>
              <a:rPr lang="en-US" sz="3200" i="1" dirty="0" smtClean="0"/>
              <a:t>       </a:t>
            </a:r>
            <a:r>
              <a:rPr lang="ro-RO" sz="3200" i="1" dirty="0" smtClean="0"/>
              <a:t>Micropropagation techniques are the safest, most elaborate and fastest way to provide planting material for a seed potato crop and, implicitly, for production intended for consumption.</a:t>
            </a:r>
            <a:r>
              <a:rPr lang="ro-RO" sz="3200" dirty="0" smtClean="0"/>
              <a:t> </a:t>
            </a:r>
            <a:r>
              <a:rPr lang="ro-RO" sz="3200" i="1" dirty="0" smtClean="0"/>
              <a:t>Laboratory monitoring, control in a protected space (insect-proof </a:t>
            </a:r>
            <a:r>
              <a:rPr lang="en-US" sz="3200" i="1" dirty="0" smtClean="0"/>
              <a:t>space</a:t>
            </a:r>
            <a:r>
              <a:rPr lang="ro-RO" sz="3200" i="1" dirty="0" smtClean="0"/>
              <a:t>), regarding the growth and development status of plantlets determines the assurance of phytosanitary quality according to the established standard.</a:t>
            </a:r>
            <a:endParaRPr lang="en-US" sz="3200" dirty="0">
              <a:solidFill>
                <a:srgbClr val="FF0000"/>
              </a:solidFill>
              <a:latin typeface="Arial" pitchFamily="34" charset="0"/>
              <a:cs typeface="Arial" pitchFamily="34" charset="0"/>
            </a:endParaRPr>
          </a:p>
        </p:txBody>
      </p:sp>
      <p:sp>
        <p:nvSpPr>
          <p:cNvPr id="13" name="Title 1"/>
          <p:cNvSpPr txBox="1">
            <a:spLocks/>
          </p:cNvSpPr>
          <p:nvPr/>
        </p:nvSpPr>
        <p:spPr>
          <a:xfrm>
            <a:off x="521767" y="37456534"/>
            <a:ext cx="29314766" cy="4292071"/>
          </a:xfrm>
          <a:prstGeom prst="rect">
            <a:avLst/>
          </a:prstGeom>
          <a:ln w="22225">
            <a:noFill/>
          </a:ln>
        </p:spPr>
        <p:txBody>
          <a:bodyPr vert="horz" lIns="274101" tIns="137050" rIns="274101" bIns="13705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en-US" sz="3200" b="1" dirty="0" smtClean="0">
                <a:solidFill>
                  <a:srgbClr val="FB594C"/>
                </a:solidFill>
                <a:latin typeface="Arial" pitchFamily="34" charset="0"/>
                <a:cs typeface="Arial" pitchFamily="34" charset="0"/>
              </a:rPr>
              <a:t>CONCLUSIONS</a:t>
            </a:r>
            <a:endParaRPr lang="en-US" sz="3200" b="1" dirty="0">
              <a:solidFill>
                <a:srgbClr val="FB594C"/>
              </a:solidFill>
              <a:latin typeface="Arial" pitchFamily="34" charset="0"/>
              <a:cs typeface="Arial" pitchFamily="34" charset="0"/>
            </a:endParaRPr>
          </a:p>
          <a:p>
            <a:pPr marL="1027877" indent="-1027877" algn="just">
              <a:buAutoNum type="arabicPeriod"/>
            </a:pPr>
            <a:r>
              <a:rPr lang="en-US" sz="3200" dirty="0" smtClean="0"/>
              <a:t>The statistical analysis performed for each varieties shows that plantlets height is bigger for </a:t>
            </a:r>
            <a:r>
              <a:rPr lang="en-US" sz="3200" dirty="0" err="1" smtClean="0"/>
              <a:t>Darilena</a:t>
            </a:r>
            <a:r>
              <a:rPr lang="en-US" sz="3200" dirty="0" smtClean="0"/>
              <a:t> variety, with a positive difference comparative (3.88 cm) with control variety (</a:t>
            </a:r>
            <a:r>
              <a:rPr lang="en-US" sz="3200" dirty="0" err="1" smtClean="0"/>
              <a:t>Foresta</a:t>
            </a:r>
            <a:r>
              <a:rPr lang="en-US" sz="3200" dirty="0" smtClean="0"/>
              <a:t>). </a:t>
            </a:r>
          </a:p>
          <a:p>
            <a:pPr marL="1027877" indent="-1027877" algn="just">
              <a:buAutoNum type="arabicPeriod"/>
            </a:pPr>
            <a:r>
              <a:rPr lang="en-US" sz="3200" dirty="0" smtClean="0"/>
              <a:t>Analysis of the varieties used in the experiment shows that the best results were achieved for </a:t>
            </a:r>
            <a:r>
              <a:rPr lang="en-US" sz="3200" dirty="0" err="1" smtClean="0"/>
              <a:t>Darilena</a:t>
            </a:r>
            <a:r>
              <a:rPr lang="en-US" sz="3200" dirty="0" smtClean="0"/>
              <a:t> variety with a number of leaves by 9.09 and with a positive difference of 1.26 leaves, comparative with control variety.</a:t>
            </a:r>
            <a:endParaRPr lang="en-US" sz="3200" dirty="0" smtClean="0">
              <a:latin typeface="Arial" pitchFamily="34" charset="0"/>
              <a:cs typeface="Arial" pitchFamily="34" charset="0"/>
            </a:endParaRPr>
          </a:p>
          <a:p>
            <a:pPr marL="1027877" indent="-1027877" algn="just">
              <a:buFontTx/>
              <a:buAutoNum type="arabicPeriod"/>
            </a:pPr>
            <a:r>
              <a:rPr lang="en-US" sz="3200" dirty="0" smtClean="0"/>
              <a:t>The study of variety influence on the number of leaves is highlighted with a very significant positive difference for the </a:t>
            </a:r>
            <a:r>
              <a:rPr lang="en-US" sz="3200" dirty="0" err="1" smtClean="0"/>
              <a:t>Darilena</a:t>
            </a:r>
            <a:r>
              <a:rPr lang="en-US" sz="3200" dirty="0" smtClean="0"/>
              <a:t> variety (45.20).</a:t>
            </a:r>
          </a:p>
          <a:p>
            <a:pPr marL="1027877" indent="-1027877" algn="just">
              <a:buFontTx/>
              <a:buAutoNum type="arabicPeriod"/>
            </a:pPr>
            <a:r>
              <a:rPr lang="en-US" sz="3200" dirty="0" smtClean="0"/>
              <a:t>These experiments were performed to model the relationship between chlorophyll concentration measured both </a:t>
            </a:r>
            <a:r>
              <a:rPr lang="en-US" sz="3200" i="1" dirty="0" smtClean="0"/>
              <a:t>in vitro</a:t>
            </a:r>
            <a:r>
              <a:rPr lang="en-US" sz="3200" dirty="0" smtClean="0"/>
              <a:t> and </a:t>
            </a:r>
            <a:r>
              <a:rPr lang="en-US" sz="3200" i="1" dirty="0" smtClean="0"/>
              <a:t>in vivo</a:t>
            </a:r>
            <a:r>
              <a:rPr lang="en-US" sz="3200" dirty="0" smtClean="0"/>
              <a:t>.</a:t>
            </a:r>
          </a:p>
          <a:p>
            <a:pPr marL="1027877" indent="-1027877" algn="just">
              <a:buFontTx/>
              <a:buAutoNum type="arabicPeriod"/>
            </a:pPr>
            <a:endParaRPr lang="en-US" sz="3200" dirty="0" smtClean="0">
              <a:latin typeface="Arial" pitchFamily="34" charset="0"/>
              <a:cs typeface="Arial" pitchFamily="34" charset="0"/>
            </a:endParaRPr>
          </a:p>
        </p:txBody>
      </p:sp>
      <p:sp>
        <p:nvSpPr>
          <p:cNvPr id="5" name="Rectangle 4"/>
          <p:cNvSpPr/>
          <p:nvPr/>
        </p:nvSpPr>
        <p:spPr>
          <a:xfrm>
            <a:off x="471649" y="16906435"/>
            <a:ext cx="6095907" cy="769219"/>
          </a:xfrm>
          <a:prstGeom prst="rect">
            <a:avLst/>
          </a:prstGeom>
        </p:spPr>
        <p:txBody>
          <a:bodyPr wrap="none" lIns="274101" tIns="137050" rIns="274101" bIns="137050">
            <a:spAutoFit/>
          </a:bodyPr>
          <a:lstStyle/>
          <a:p>
            <a:r>
              <a:rPr lang="en-US" sz="3200" b="1" dirty="0" smtClean="0">
                <a:solidFill>
                  <a:srgbClr val="FB594C"/>
                </a:solidFill>
                <a:latin typeface="Arial" pitchFamily="34" charset="0"/>
                <a:ea typeface="+mj-ea"/>
                <a:cs typeface="Arial" pitchFamily="34" charset="0"/>
              </a:rPr>
              <a:t>RESULTS AND DISCUSSION</a:t>
            </a:r>
            <a:endParaRPr lang="en-US" sz="3200" b="1" dirty="0">
              <a:solidFill>
                <a:srgbClr val="FB594C"/>
              </a:solidFill>
              <a:latin typeface="Arial" pitchFamily="34" charset="0"/>
              <a:ea typeface="+mj-ea"/>
              <a:cs typeface="Arial" pitchFamily="34" charset="0"/>
            </a:endParaRPr>
          </a:p>
        </p:txBody>
      </p:sp>
      <p:sp>
        <p:nvSpPr>
          <p:cNvPr id="1025" name="Rectangle 1"/>
          <p:cNvSpPr>
            <a:spLocks noChangeArrowheads="1"/>
          </p:cNvSpPr>
          <p:nvPr/>
        </p:nvSpPr>
        <p:spPr bwMode="auto">
          <a:xfrm>
            <a:off x="7304892" y="22451890"/>
            <a:ext cx="8544709" cy="769219"/>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ln w="9525">
            <a:noFill/>
            <a:miter lim="800000"/>
            <a:headEnd/>
            <a:tailEnd/>
          </a:ln>
          <a:effectLst/>
        </p:spPr>
        <p:txBody>
          <a:bodyPr vert="horz" wrap="square" lIns="274101" tIns="137050" rIns="274101" bIns="137050" numCol="1" anchor="ctr" anchorCtr="0" compatLnSpc="1">
            <a:prstTxWarp prst="textNoShape">
              <a:avLst/>
            </a:prstTxWarp>
            <a:spAutoFit/>
          </a:bodyPr>
          <a:lstStyle/>
          <a:p>
            <a:pPr fontAlgn="base">
              <a:spcBef>
                <a:spcPct val="0"/>
              </a:spcBef>
              <a:spcAft>
                <a:spcPct val="0"/>
              </a:spcAft>
              <a:tabLst>
                <a:tab pos="7556800" algn="l"/>
              </a:tabLst>
            </a:pPr>
            <a:r>
              <a:rPr lang="en-US" sz="3200" dirty="0" smtClean="0">
                <a:latin typeface="Arial" pitchFamily="34" charset="0"/>
                <a:ea typeface="Calibri" pitchFamily="34" charset="0"/>
                <a:cs typeface="Arial" pitchFamily="34" charset="0"/>
              </a:rPr>
              <a:t>DL 5%=2.38, DL 1%=5.50, DL 0.1%=17.49</a:t>
            </a:r>
          </a:p>
        </p:txBody>
      </p:sp>
      <p:sp>
        <p:nvSpPr>
          <p:cNvPr id="23" name="Rectangle 1"/>
          <p:cNvSpPr>
            <a:spLocks noChangeArrowheads="1"/>
          </p:cNvSpPr>
          <p:nvPr/>
        </p:nvSpPr>
        <p:spPr bwMode="auto">
          <a:xfrm>
            <a:off x="18602670" y="22454214"/>
            <a:ext cx="8321331" cy="769219"/>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ln w="9525">
            <a:noFill/>
            <a:miter lim="800000"/>
            <a:headEnd/>
            <a:tailEnd/>
          </a:ln>
          <a:effectLst/>
        </p:spPr>
        <p:txBody>
          <a:bodyPr vert="horz" wrap="square" lIns="274101" tIns="137050" rIns="274101" bIns="137050" numCol="1" anchor="ctr" anchorCtr="0" compatLnSpc="1">
            <a:prstTxWarp prst="textNoShape">
              <a:avLst/>
            </a:prstTxWarp>
            <a:spAutoFit/>
          </a:bodyPr>
          <a:lstStyle/>
          <a:p>
            <a:pPr fontAlgn="base">
              <a:spcBef>
                <a:spcPct val="0"/>
              </a:spcBef>
              <a:spcAft>
                <a:spcPct val="0"/>
              </a:spcAft>
              <a:tabLst>
                <a:tab pos="7556800" algn="l"/>
              </a:tabLst>
            </a:pPr>
            <a:r>
              <a:rPr lang="en-US" sz="3200" dirty="0" smtClean="0">
                <a:latin typeface="Arial" pitchFamily="34" charset="0"/>
                <a:ea typeface="Calibri" pitchFamily="34" charset="0"/>
                <a:cs typeface="Arial" pitchFamily="34" charset="0"/>
              </a:rPr>
              <a:t>DL 5%=1.17 , DL 1%=2.70 , DL 0.1%=8.58</a:t>
            </a:r>
          </a:p>
        </p:txBody>
      </p:sp>
      <p:sp>
        <p:nvSpPr>
          <p:cNvPr id="25" name="Rectangle 1"/>
          <p:cNvSpPr>
            <a:spLocks noChangeArrowheads="1"/>
          </p:cNvSpPr>
          <p:nvPr/>
        </p:nvSpPr>
        <p:spPr bwMode="auto">
          <a:xfrm>
            <a:off x="7234829" y="28302124"/>
            <a:ext cx="8885703" cy="769219"/>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ln w="9525">
            <a:noFill/>
            <a:miter lim="800000"/>
            <a:headEnd/>
            <a:tailEnd/>
          </a:ln>
          <a:effectLst/>
        </p:spPr>
        <p:txBody>
          <a:bodyPr vert="horz" wrap="square" lIns="274101" tIns="137050" rIns="274101" bIns="137050" numCol="1" anchor="ctr" anchorCtr="0" compatLnSpc="1">
            <a:prstTxWarp prst="textNoShape">
              <a:avLst/>
            </a:prstTxWarp>
            <a:spAutoFit/>
          </a:bodyPr>
          <a:lstStyle/>
          <a:p>
            <a:pPr fontAlgn="base">
              <a:spcBef>
                <a:spcPct val="0"/>
              </a:spcBef>
              <a:spcAft>
                <a:spcPct val="0"/>
              </a:spcAft>
              <a:tabLst>
                <a:tab pos="7556800" algn="l"/>
              </a:tabLst>
            </a:pPr>
            <a:r>
              <a:rPr lang="en-US" sz="3200" dirty="0" smtClean="0">
                <a:latin typeface="Arial" pitchFamily="34" charset="0"/>
                <a:ea typeface="Calibri" pitchFamily="34" charset="0"/>
                <a:cs typeface="Arial" pitchFamily="34" charset="0"/>
              </a:rPr>
              <a:t>DL 5%=9.93 , DL 1%=13.67, DL 0.1%=18.82</a:t>
            </a:r>
          </a:p>
        </p:txBody>
      </p:sp>
      <p:sp>
        <p:nvSpPr>
          <p:cNvPr id="26" name="Rectangle 1"/>
          <p:cNvSpPr>
            <a:spLocks noChangeArrowheads="1"/>
          </p:cNvSpPr>
          <p:nvPr/>
        </p:nvSpPr>
        <p:spPr bwMode="auto">
          <a:xfrm>
            <a:off x="18540800" y="28326989"/>
            <a:ext cx="8882734" cy="769219"/>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ln w="9525">
            <a:noFill/>
            <a:miter lim="800000"/>
            <a:headEnd/>
            <a:tailEnd/>
          </a:ln>
          <a:effectLst/>
        </p:spPr>
        <p:txBody>
          <a:bodyPr vert="horz" wrap="square" lIns="274101" tIns="137050" rIns="274101" bIns="137050" numCol="1" anchor="ctr" anchorCtr="0" compatLnSpc="1">
            <a:prstTxWarp prst="textNoShape">
              <a:avLst/>
            </a:prstTxWarp>
            <a:spAutoFit/>
          </a:bodyPr>
          <a:lstStyle/>
          <a:p>
            <a:r>
              <a:rPr lang="en-US" sz="3200" dirty="0" smtClean="0">
                <a:latin typeface="Arial" pitchFamily="34" charset="0"/>
              </a:rPr>
              <a:t>DL 5%=23.48, DL 1%=32.34 , DL 0.1%=44.52</a:t>
            </a:r>
            <a:endParaRPr lang="en-US" sz="3200" dirty="0" smtClean="0">
              <a:latin typeface="Arial" pitchFamily="34" charset="0"/>
              <a:cs typeface="Arial" pitchFamily="34" charset="0"/>
            </a:endParaRPr>
          </a:p>
        </p:txBody>
      </p:sp>
      <p:sp>
        <p:nvSpPr>
          <p:cNvPr id="1026" name="Rectangle 2"/>
          <p:cNvSpPr>
            <a:spLocks noChangeArrowheads="1"/>
          </p:cNvSpPr>
          <p:nvPr/>
        </p:nvSpPr>
        <p:spPr bwMode="auto">
          <a:xfrm>
            <a:off x="0" y="17876428"/>
            <a:ext cx="29487428" cy="769219"/>
          </a:xfrm>
          <a:prstGeom prst="rect">
            <a:avLst/>
          </a:prstGeom>
          <a:noFill/>
          <a:ln w="9525">
            <a:noFill/>
            <a:miter lim="800000"/>
            <a:headEnd/>
            <a:tailEnd/>
          </a:ln>
          <a:effectLst/>
        </p:spPr>
        <p:txBody>
          <a:bodyPr vert="horz" wrap="square" lIns="274101" tIns="137050" rIns="274101" bIns="137050" numCol="1" anchor="ctr" anchorCtr="0" compatLnSpc="1">
            <a:prstTxWarp prst="textNoShape">
              <a:avLst/>
            </a:prstTxWarp>
            <a:spAutoFit/>
          </a:bodyPr>
          <a:lstStyle/>
          <a:p>
            <a:pPr lvl="0" algn="ctr" fontAlgn="base">
              <a:spcBef>
                <a:spcPct val="0"/>
              </a:spcBef>
              <a:spcAft>
                <a:spcPct val="0"/>
              </a:spcAft>
            </a:pPr>
            <a:r>
              <a:rPr lang="ro-RO" sz="3200" b="1" dirty="0" smtClean="0">
                <a:latin typeface="Arial" pitchFamily="34" charset="0"/>
                <a:ea typeface="Calibri" pitchFamily="34" charset="0"/>
                <a:cs typeface="Arial" pitchFamily="34" charset="0"/>
              </a:rPr>
              <a:t>Table </a:t>
            </a:r>
            <a:r>
              <a:rPr lang="en-US" sz="3200" b="1" dirty="0" smtClean="0">
                <a:latin typeface="Arial" pitchFamily="34" charset="0"/>
                <a:ea typeface="Calibri" pitchFamily="34" charset="0"/>
                <a:cs typeface="Arial" pitchFamily="34" charset="0"/>
              </a:rPr>
              <a:t>1</a:t>
            </a:r>
            <a:r>
              <a:rPr lang="ro-RO" sz="3200" b="1" dirty="0" smtClean="0">
                <a:latin typeface="Arial" pitchFamily="34" charset="0"/>
                <a:ea typeface="Calibri" pitchFamily="34" charset="0"/>
                <a:cs typeface="Arial" pitchFamily="34" charset="0"/>
              </a:rPr>
              <a:t>.</a:t>
            </a:r>
            <a:r>
              <a:rPr lang="en-US" sz="3200" b="1" dirty="0" smtClean="0">
                <a:latin typeface="Arial" pitchFamily="34" charset="0"/>
                <a:ea typeface="Calibri" pitchFamily="34" charset="0"/>
                <a:cs typeface="Arial" pitchFamily="34" charset="0"/>
              </a:rPr>
              <a:t> The influence of variety on the average plantlets height (cm) and </a:t>
            </a:r>
            <a:r>
              <a:rPr lang="en-US" sz="3200" b="1" dirty="0" smtClean="0">
                <a:latin typeface="Arial" pitchFamily="34" charset="0"/>
                <a:cs typeface="Arial" pitchFamily="34" charset="0"/>
              </a:rPr>
              <a:t>the number of leaves (prepared for </a:t>
            </a:r>
            <a:r>
              <a:rPr lang="en-US" sz="3200" b="1" i="1" dirty="0" smtClean="0">
                <a:latin typeface="Arial" pitchFamily="34" charset="0"/>
                <a:cs typeface="Arial" pitchFamily="34" charset="0"/>
              </a:rPr>
              <a:t>ex vitro </a:t>
            </a:r>
            <a:r>
              <a:rPr lang="en-US" sz="3200" b="1" dirty="0" smtClean="0">
                <a:latin typeface="Arial" pitchFamily="34" charset="0"/>
                <a:cs typeface="Arial" pitchFamily="34" charset="0"/>
              </a:rPr>
              <a:t>environment)</a:t>
            </a:r>
            <a:endParaRPr lang="ro-RO" sz="3200" b="1" dirty="0" smtClean="0">
              <a:latin typeface="Arial" pitchFamily="34" charset="0"/>
              <a:cs typeface="Arial" pitchFamily="34" charset="0"/>
            </a:endParaRPr>
          </a:p>
        </p:txBody>
      </p:sp>
      <p:sp>
        <p:nvSpPr>
          <p:cNvPr id="36" name="Rectangle 2"/>
          <p:cNvSpPr>
            <a:spLocks noChangeArrowheads="1"/>
          </p:cNvSpPr>
          <p:nvPr/>
        </p:nvSpPr>
        <p:spPr bwMode="auto">
          <a:xfrm>
            <a:off x="19545301" y="29893160"/>
            <a:ext cx="9959974" cy="1754104"/>
          </a:xfrm>
          <a:prstGeom prst="rect">
            <a:avLst/>
          </a:prstGeom>
          <a:noFill/>
          <a:ln w="9525">
            <a:noFill/>
            <a:miter lim="800000"/>
            <a:headEnd/>
            <a:tailEnd/>
          </a:ln>
          <a:effectLst/>
        </p:spPr>
        <p:txBody>
          <a:bodyPr vert="horz" wrap="square" lIns="274101" tIns="137050" rIns="274101" bIns="137050" numCol="1" anchor="ctr" anchorCtr="0" compatLnSpc="1">
            <a:prstTxWarp prst="textNoShape">
              <a:avLst/>
            </a:prstTxWarp>
            <a:spAutoFit/>
          </a:bodyPr>
          <a:lstStyle/>
          <a:p>
            <a:pPr algn="ctr" fontAlgn="base">
              <a:spcBef>
                <a:spcPct val="0"/>
              </a:spcBef>
              <a:spcAft>
                <a:spcPct val="0"/>
              </a:spcAft>
            </a:pPr>
            <a:r>
              <a:rPr lang="en-US" sz="3200" b="1" dirty="0" smtClean="0">
                <a:latin typeface="Arial" pitchFamily="34" charset="0"/>
                <a:ea typeface="Calibri" pitchFamily="34" charset="0"/>
                <a:cs typeface="Times New Roman" pitchFamily="18" charset="0"/>
              </a:rPr>
              <a:t>Fig. 3. </a:t>
            </a:r>
            <a:r>
              <a:rPr lang="en-US" sz="3200" b="1" dirty="0" smtClean="0">
                <a:latin typeface="Arial" pitchFamily="34" charset="0"/>
              </a:rPr>
              <a:t>Comparison of SPAD values of potato plants grown in greenhouse (after flowering)</a:t>
            </a:r>
            <a:endParaRPr lang="en-US" sz="3200" dirty="0" smtClean="0">
              <a:latin typeface="Arial" pitchFamily="34" charset="0"/>
            </a:endParaRPr>
          </a:p>
          <a:p>
            <a:pPr lvl="0" algn="ctr" fontAlgn="base">
              <a:spcBef>
                <a:spcPct val="0"/>
              </a:spcBef>
              <a:spcAft>
                <a:spcPct val="0"/>
              </a:spcAft>
            </a:pPr>
            <a:endParaRPr lang="ro-RO" sz="3200" dirty="0" smtClean="0">
              <a:latin typeface="Arial" pitchFamily="34" charset="0"/>
            </a:endParaRPr>
          </a:p>
        </p:txBody>
      </p:sp>
      <p:sp>
        <p:nvSpPr>
          <p:cNvPr id="38" name="Rectangle 37"/>
          <p:cNvSpPr/>
          <p:nvPr/>
        </p:nvSpPr>
        <p:spPr>
          <a:xfrm>
            <a:off x="1189244" y="29931310"/>
            <a:ext cx="8378090" cy="1261662"/>
          </a:xfrm>
          <a:prstGeom prst="rect">
            <a:avLst/>
          </a:prstGeom>
        </p:spPr>
        <p:txBody>
          <a:bodyPr wrap="square" lIns="274101" tIns="137050" rIns="274101" bIns="137050">
            <a:spAutoFit/>
          </a:bodyPr>
          <a:lstStyle/>
          <a:p>
            <a:pPr lvl="0" algn="ctr" fontAlgn="base">
              <a:spcBef>
                <a:spcPct val="0"/>
              </a:spcBef>
              <a:spcAft>
                <a:spcPct val="0"/>
              </a:spcAft>
            </a:pPr>
            <a:r>
              <a:rPr lang="en-US" sz="3200" b="1" dirty="0" smtClean="0">
                <a:latin typeface="Arial" pitchFamily="34" charset="0"/>
                <a:ea typeface="Calibri" pitchFamily="34" charset="0"/>
                <a:cs typeface="Arial" pitchFamily="34" charset="0"/>
              </a:rPr>
              <a:t>Fig. 1</a:t>
            </a:r>
            <a:r>
              <a:rPr lang="en-US" sz="3200" b="1" dirty="0" smtClean="0">
                <a:latin typeface="Arial" pitchFamily="34" charset="0"/>
                <a:cs typeface="Arial" pitchFamily="34" charset="0"/>
              </a:rPr>
              <a:t>. SPAD values recorded </a:t>
            </a:r>
            <a:r>
              <a:rPr lang="en-US" sz="3200" b="1" i="1" dirty="0" smtClean="0">
                <a:latin typeface="Arial" pitchFamily="34" charset="0"/>
                <a:cs typeface="Arial" pitchFamily="34" charset="0"/>
              </a:rPr>
              <a:t>in vitro</a:t>
            </a:r>
            <a:r>
              <a:rPr lang="en-US" sz="3200" b="1" dirty="0" smtClean="0">
                <a:latin typeface="Arial" pitchFamily="34" charset="0"/>
                <a:cs typeface="Arial" pitchFamily="34" charset="0"/>
              </a:rPr>
              <a:t> plants (ready for transplanting)</a:t>
            </a:r>
            <a:endParaRPr lang="ro-RO" sz="3200" dirty="0" smtClean="0">
              <a:latin typeface="Arial" pitchFamily="34" charset="0"/>
              <a:cs typeface="Arial" pitchFamily="34" charset="0"/>
            </a:endParaRPr>
          </a:p>
        </p:txBody>
      </p:sp>
      <p:graphicFrame>
        <p:nvGraphicFramePr>
          <p:cNvPr id="35" name="Chart 34"/>
          <p:cNvGraphicFramePr/>
          <p:nvPr/>
        </p:nvGraphicFramePr>
        <p:xfrm>
          <a:off x="533401" y="30852533"/>
          <a:ext cx="9258300" cy="69426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0" name="Table 39"/>
          <p:cNvGraphicFramePr>
            <a:graphicFrameLocks noGrp="1"/>
          </p:cNvGraphicFramePr>
          <p:nvPr/>
        </p:nvGraphicFramePr>
        <p:xfrm>
          <a:off x="475348" y="18968267"/>
          <a:ext cx="28637227" cy="3482565"/>
        </p:xfrm>
        <a:graphic>
          <a:graphicData uri="http://schemas.openxmlformats.org/drawingml/2006/table">
            <a:tbl>
              <a:tblPr/>
              <a:tblGrid>
                <a:gridCol w="6804376">
                  <a:extLst>
                    <a:ext uri="{9D8B030D-6E8A-4147-A177-3AD203B41FA5}">
                      <a16:colId xmlns:a16="http://schemas.microsoft.com/office/drawing/2014/main" val="20000"/>
                    </a:ext>
                  </a:extLst>
                </a:gridCol>
                <a:gridCol w="5599548">
                  <a:extLst>
                    <a:ext uri="{9D8B030D-6E8A-4147-A177-3AD203B41FA5}">
                      <a16:colId xmlns:a16="http://schemas.microsoft.com/office/drawing/2014/main" val="20001"/>
                    </a:ext>
                  </a:extLst>
                </a:gridCol>
                <a:gridCol w="2908974">
                  <a:extLst>
                    <a:ext uri="{9D8B030D-6E8A-4147-A177-3AD203B41FA5}">
                      <a16:colId xmlns:a16="http://schemas.microsoft.com/office/drawing/2014/main" val="20002"/>
                    </a:ext>
                  </a:extLst>
                </a:gridCol>
                <a:gridCol w="2732666">
                  <a:extLst>
                    <a:ext uri="{9D8B030D-6E8A-4147-A177-3AD203B41FA5}">
                      <a16:colId xmlns:a16="http://schemas.microsoft.com/office/drawing/2014/main" val="20003"/>
                    </a:ext>
                  </a:extLst>
                </a:gridCol>
                <a:gridCol w="4101709">
                  <a:extLst>
                    <a:ext uri="{9D8B030D-6E8A-4147-A177-3AD203B41FA5}">
                      <a16:colId xmlns:a16="http://schemas.microsoft.com/office/drawing/2014/main" val="20004"/>
                    </a:ext>
                  </a:extLst>
                </a:gridCol>
                <a:gridCol w="3265914">
                  <a:extLst>
                    <a:ext uri="{9D8B030D-6E8A-4147-A177-3AD203B41FA5}">
                      <a16:colId xmlns:a16="http://schemas.microsoft.com/office/drawing/2014/main" val="20005"/>
                    </a:ext>
                  </a:extLst>
                </a:gridCol>
                <a:gridCol w="3224040">
                  <a:extLst>
                    <a:ext uri="{9D8B030D-6E8A-4147-A177-3AD203B41FA5}">
                      <a16:colId xmlns:a16="http://schemas.microsoft.com/office/drawing/2014/main" val="20006"/>
                    </a:ext>
                  </a:extLst>
                </a:gridCol>
              </a:tblGrid>
              <a:tr h="1409124">
                <a:tc>
                  <a:txBody>
                    <a:bodyPr/>
                    <a:lstStyle/>
                    <a:p>
                      <a:pPr marL="0" algn="ctr" rtl="0" eaLnBrk="1" fontAlgn="ctr" latinLnBrk="0" hangingPunct="1">
                        <a:lnSpc>
                          <a:spcPct val="115000"/>
                        </a:lnSpc>
                        <a:spcBef>
                          <a:spcPts val="0"/>
                        </a:spcBef>
                        <a:spcAft>
                          <a:spcPts val="0"/>
                        </a:spcAft>
                      </a:pPr>
                      <a:r>
                        <a:rPr lang="en-US" sz="3200" b="1" i="0" u="none" strike="noStrike" kern="1200" dirty="0" smtClean="0">
                          <a:solidFill>
                            <a:srgbClr val="000000"/>
                          </a:solidFill>
                          <a:latin typeface="Arial" pitchFamily="34" charset="0"/>
                          <a:ea typeface="Times New Roman"/>
                          <a:cs typeface="Arial" pitchFamily="34" charset="0"/>
                        </a:rPr>
                        <a:t>Variety </a:t>
                      </a:r>
                      <a:endParaRPr lang="en-US" sz="3200" b="0" i="0" u="none" strike="noStrike" kern="1200" dirty="0">
                        <a:solidFill>
                          <a:schemeClr val="tx1"/>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algn="ctr">
                        <a:lnSpc>
                          <a:spcPct val="115000"/>
                        </a:lnSpc>
                        <a:spcAft>
                          <a:spcPts val="0"/>
                        </a:spcAft>
                      </a:pPr>
                      <a:r>
                        <a:rPr lang="en-US" sz="3200" b="1" kern="1200" dirty="0" smtClean="0">
                          <a:solidFill>
                            <a:srgbClr val="000000"/>
                          </a:solidFill>
                          <a:latin typeface="Arial" pitchFamily="34" charset="0"/>
                          <a:ea typeface="Times New Roman"/>
                          <a:cs typeface="Arial" pitchFamily="34" charset="0"/>
                        </a:rPr>
                        <a:t>The plantlets</a:t>
                      </a:r>
                    </a:p>
                    <a:p>
                      <a:pPr algn="ctr">
                        <a:lnSpc>
                          <a:spcPct val="115000"/>
                        </a:lnSpc>
                        <a:spcAft>
                          <a:spcPts val="0"/>
                        </a:spcAft>
                      </a:pPr>
                      <a:r>
                        <a:rPr lang="en-US" sz="3200" b="1" kern="1200" dirty="0" smtClean="0">
                          <a:solidFill>
                            <a:srgbClr val="000000"/>
                          </a:solidFill>
                          <a:latin typeface="Arial" pitchFamily="34" charset="0"/>
                          <a:ea typeface="Times New Roman"/>
                          <a:cs typeface="Arial" pitchFamily="34" charset="0"/>
                        </a:rPr>
                        <a:t>height </a:t>
                      </a:r>
                      <a:r>
                        <a:rPr lang="en-US" sz="4000" b="1" i="1" kern="1200" dirty="0" smtClean="0">
                          <a:solidFill>
                            <a:srgbClr val="FFFF00"/>
                          </a:solidFill>
                          <a:latin typeface="Arial" pitchFamily="34" charset="0"/>
                          <a:ea typeface="Times New Roman"/>
                          <a:cs typeface="Arial" pitchFamily="34" charset="0"/>
                        </a:rPr>
                        <a:t>in vitro</a:t>
                      </a:r>
                      <a:endParaRPr lang="en-US" sz="3200" b="1" i="1" kern="1200" dirty="0" smtClean="0">
                        <a:solidFill>
                          <a:srgbClr val="FFFF00"/>
                        </a:solidFill>
                        <a:latin typeface="Arial" pitchFamily="34" charset="0"/>
                        <a:ea typeface="Times New Roman"/>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marL="0" algn="ctr" rtl="0" eaLnBrk="1" fontAlgn="ctr" latinLnBrk="0" hangingPunct="1">
                        <a:lnSpc>
                          <a:spcPct val="115000"/>
                        </a:lnSpc>
                        <a:spcBef>
                          <a:spcPts val="0"/>
                        </a:spcBef>
                        <a:spcAft>
                          <a:spcPts val="0"/>
                        </a:spcAft>
                      </a:pPr>
                      <a:r>
                        <a:rPr lang="en-US" sz="3200" b="1" i="0" u="none" strike="noStrike" kern="1200" dirty="0">
                          <a:solidFill>
                            <a:srgbClr val="000000"/>
                          </a:solidFill>
                          <a:latin typeface="Arial" pitchFamily="34" charset="0"/>
                          <a:ea typeface="Times New Roman"/>
                          <a:cs typeface="Arial" pitchFamily="34" charset="0"/>
                        </a:rPr>
                        <a:t>Diff</a:t>
                      </a:r>
                      <a:r>
                        <a:rPr lang="en-US" sz="3200" b="1" i="0" u="none" strike="noStrike" kern="1200" dirty="0" smtClean="0">
                          <a:solidFill>
                            <a:srgbClr val="000000"/>
                          </a:solidFill>
                          <a:latin typeface="Arial" pitchFamily="34" charset="0"/>
                          <a:ea typeface="Times New Roman"/>
                          <a:cs typeface="Arial" pitchFamily="34" charset="0"/>
                        </a:rPr>
                        <a:t>.</a:t>
                      </a:r>
                      <a:endParaRPr lang="en-US" sz="3200" b="0" i="0" u="none" strike="noStrike" kern="1200" dirty="0">
                        <a:solidFill>
                          <a:schemeClr val="tx1"/>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marL="0" algn="ctr" rtl="0" eaLnBrk="1" fontAlgn="ctr" latinLnBrk="0" hangingPunct="1">
                        <a:lnSpc>
                          <a:spcPct val="115000"/>
                        </a:lnSpc>
                        <a:spcBef>
                          <a:spcPts val="0"/>
                        </a:spcBef>
                        <a:spcAft>
                          <a:spcPts val="0"/>
                        </a:spcAft>
                      </a:pPr>
                      <a:r>
                        <a:rPr lang="en-US" sz="3200" b="1" i="0" u="none" strike="noStrike" kern="1200" dirty="0">
                          <a:solidFill>
                            <a:srgbClr val="000000"/>
                          </a:solidFill>
                          <a:latin typeface="Arial" pitchFamily="34" charset="0"/>
                          <a:ea typeface="Times New Roman"/>
                          <a:cs typeface="Arial" pitchFamily="34" charset="0"/>
                        </a:rPr>
                        <a:t>Sign.</a:t>
                      </a:r>
                      <a:endParaRPr lang="en-US" sz="3200" b="0" i="0" u="none" strike="noStrike" kern="1200" dirty="0">
                        <a:solidFill>
                          <a:schemeClr val="tx1"/>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marL="0" marR="0" lvl="0" indent="0" algn="ctr" defTabSz="2751971" rtl="0" eaLnBrk="1" fontAlgn="auto" latinLnBrk="0" hangingPunct="1">
                        <a:lnSpc>
                          <a:spcPct val="115000"/>
                        </a:lnSpc>
                        <a:spcBef>
                          <a:spcPts val="0"/>
                        </a:spcBef>
                        <a:spcAft>
                          <a:spcPts val="0"/>
                        </a:spcAft>
                        <a:buClrTx/>
                        <a:buSzTx/>
                        <a:buFontTx/>
                        <a:buNone/>
                        <a:tabLst/>
                        <a:defRPr/>
                      </a:pPr>
                      <a:r>
                        <a:rPr lang="en-US" sz="3200" b="1" dirty="0" smtClean="0">
                          <a:latin typeface="Arial" pitchFamily="34" charset="0"/>
                          <a:cs typeface="Arial" pitchFamily="34" charset="0"/>
                        </a:rPr>
                        <a:t>Number of leaves </a:t>
                      </a:r>
                      <a:endParaRPr lang="ro-RO" sz="3200" dirty="0" smtClean="0">
                        <a:latin typeface="Arial" pitchFamily="34" charset="0"/>
                        <a:cs typeface="Arial" pitchFamily="34" charset="0"/>
                      </a:endParaRPr>
                    </a:p>
                    <a:p>
                      <a:pPr algn="ctr">
                        <a:lnSpc>
                          <a:spcPct val="115000"/>
                        </a:lnSpc>
                        <a:spcAft>
                          <a:spcPts val="0"/>
                        </a:spcAft>
                      </a:pPr>
                      <a:r>
                        <a:rPr lang="en-US" sz="4000" b="1" i="1" kern="1200" baseline="0" dirty="0" smtClean="0">
                          <a:solidFill>
                            <a:srgbClr val="FFFF00"/>
                          </a:solidFill>
                          <a:latin typeface="Arial" pitchFamily="34" charset="0"/>
                          <a:ea typeface="Times New Roman"/>
                          <a:cs typeface="Arial" pitchFamily="34" charset="0"/>
                        </a:rPr>
                        <a:t>i</a:t>
                      </a:r>
                      <a:r>
                        <a:rPr lang="en-US" sz="4000" b="1" i="1" kern="1200" dirty="0" smtClean="0">
                          <a:solidFill>
                            <a:srgbClr val="FFFF00"/>
                          </a:solidFill>
                          <a:latin typeface="Arial" pitchFamily="34" charset="0"/>
                          <a:ea typeface="Times New Roman"/>
                          <a:cs typeface="Arial" pitchFamily="34" charset="0"/>
                        </a:rPr>
                        <a:t>n vitro</a:t>
                      </a:r>
                      <a:endParaRPr lang="en-US" sz="4000" b="0" i="0" u="none" strike="noStrike" kern="1200" baseline="0" dirty="0">
                        <a:solidFill>
                          <a:srgbClr val="FFFF00"/>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marL="0" algn="ctr" rtl="0" eaLnBrk="1" fontAlgn="ctr" latinLnBrk="0" hangingPunct="1">
                        <a:lnSpc>
                          <a:spcPct val="115000"/>
                        </a:lnSpc>
                        <a:spcBef>
                          <a:spcPts val="0"/>
                        </a:spcBef>
                        <a:spcAft>
                          <a:spcPts val="0"/>
                        </a:spcAft>
                      </a:pPr>
                      <a:r>
                        <a:rPr lang="en-US" sz="3200" b="1" i="0" u="none" strike="noStrike" kern="1200" dirty="0">
                          <a:solidFill>
                            <a:srgbClr val="000000"/>
                          </a:solidFill>
                          <a:latin typeface="Arial" pitchFamily="34" charset="0"/>
                          <a:ea typeface="Times New Roman"/>
                          <a:cs typeface="Arial" pitchFamily="34" charset="0"/>
                        </a:rPr>
                        <a:t>Sign</a:t>
                      </a:r>
                      <a:endParaRPr lang="en-US" sz="3200" b="0" i="0" u="none" strike="noStrike" kern="1200" dirty="0">
                        <a:solidFill>
                          <a:schemeClr val="tx1"/>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marL="0" algn="ctr" rtl="0" eaLnBrk="1" fontAlgn="ctr" latinLnBrk="0" hangingPunct="1">
                        <a:lnSpc>
                          <a:spcPct val="115000"/>
                        </a:lnSpc>
                        <a:spcBef>
                          <a:spcPts val="0"/>
                        </a:spcBef>
                        <a:spcAft>
                          <a:spcPts val="0"/>
                        </a:spcAft>
                      </a:pPr>
                      <a:r>
                        <a:rPr lang="en-US" sz="3200" b="1" i="0" u="none" strike="noStrike" kern="1200" dirty="0">
                          <a:solidFill>
                            <a:srgbClr val="000000"/>
                          </a:solidFill>
                          <a:latin typeface="Arial" pitchFamily="34" charset="0"/>
                          <a:ea typeface="Times New Roman"/>
                          <a:cs typeface="Arial" pitchFamily="34" charset="0"/>
                        </a:rPr>
                        <a:t>Diff. </a:t>
                      </a:r>
                      <a:endParaRPr lang="en-US" sz="3200" b="1" kern="1200" dirty="0" smtClean="0">
                        <a:solidFill>
                          <a:srgbClr val="000000"/>
                        </a:solidFill>
                        <a:latin typeface="Arial" pitchFamily="34" charset="0"/>
                        <a:ea typeface="Times New Roman"/>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extLst>
                  <a:ext uri="{0D108BD9-81ED-4DB2-BD59-A6C34878D82A}">
                    <a16:rowId xmlns:a16="http://schemas.microsoft.com/office/drawing/2014/main" val="10000"/>
                  </a:ext>
                </a:extLst>
              </a:tr>
              <a:tr h="691147">
                <a:tc>
                  <a:txBody>
                    <a:bodyPr/>
                    <a:lstStyle/>
                    <a:p>
                      <a:pPr>
                        <a:lnSpc>
                          <a:spcPct val="115000"/>
                        </a:lnSpc>
                        <a:spcBef>
                          <a:spcPts val="300"/>
                        </a:spcBef>
                        <a:spcAft>
                          <a:spcPts val="300"/>
                        </a:spcAft>
                      </a:pPr>
                      <a:r>
                        <a:rPr lang="en-US" sz="3200" dirty="0" err="1">
                          <a:latin typeface="Arial" pitchFamily="34" charset="0"/>
                          <a:ea typeface="Calibri"/>
                          <a:cs typeface="Arial" pitchFamily="34" charset="0"/>
                        </a:rPr>
                        <a:t>Asinaria</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8.90</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0.8</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ns</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a:latin typeface="Arial" pitchFamily="34" charset="0"/>
                          <a:ea typeface="Calibri"/>
                          <a:cs typeface="Arial" pitchFamily="34" charset="0"/>
                        </a:rPr>
                        <a:t>8.60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a:latin typeface="Arial" pitchFamily="34" charset="0"/>
                          <a:ea typeface="Calibri"/>
                          <a:cs typeface="Arial" pitchFamily="34" charset="0"/>
                        </a:rPr>
                        <a:t>0.77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a:latin typeface="Arial" pitchFamily="34" charset="0"/>
                          <a:ea typeface="Calibri"/>
                          <a:cs typeface="Arial" pitchFamily="34" charset="0"/>
                        </a:rPr>
                        <a:t>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extLst>
                  <a:ext uri="{0D108BD9-81ED-4DB2-BD59-A6C34878D82A}">
                    <a16:rowId xmlns:a16="http://schemas.microsoft.com/office/drawing/2014/main" val="10001"/>
                  </a:ext>
                </a:extLst>
              </a:tr>
              <a:tr h="691147">
                <a:tc>
                  <a:txBody>
                    <a:bodyPr/>
                    <a:lstStyle/>
                    <a:p>
                      <a:pPr>
                        <a:lnSpc>
                          <a:spcPct val="115000"/>
                        </a:lnSpc>
                        <a:spcBef>
                          <a:spcPts val="300"/>
                        </a:spcBef>
                        <a:spcAft>
                          <a:spcPts val="300"/>
                        </a:spcAft>
                      </a:pPr>
                      <a:r>
                        <a:rPr lang="en-US" sz="3200">
                          <a:latin typeface="Arial" pitchFamily="34" charset="0"/>
                          <a:ea typeface="Calibri"/>
                          <a:cs typeface="Arial" pitchFamily="34" charset="0"/>
                        </a:rPr>
                        <a:t>Darilena</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12.03</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a:latin typeface="Arial" pitchFamily="34" charset="0"/>
                          <a:ea typeface="Calibri"/>
                          <a:cs typeface="Arial" pitchFamily="34" charset="0"/>
                        </a:rPr>
                        <a:t>3.88</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a:latin typeface="Arial" pitchFamily="34" charset="0"/>
                          <a:ea typeface="Calibri"/>
                          <a:cs typeface="Arial" pitchFamily="34" charset="0"/>
                        </a:rPr>
                        <a:t>9.09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a:latin typeface="Arial" pitchFamily="34" charset="0"/>
                          <a:ea typeface="Calibri"/>
                          <a:cs typeface="Arial" pitchFamily="34" charset="0"/>
                        </a:rPr>
                        <a:t>1.26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extLst>
                  <a:ext uri="{0D108BD9-81ED-4DB2-BD59-A6C34878D82A}">
                    <a16:rowId xmlns:a16="http://schemas.microsoft.com/office/drawing/2014/main" val="10002"/>
                  </a:ext>
                </a:extLst>
              </a:tr>
              <a:tr h="691147">
                <a:tc>
                  <a:txBody>
                    <a:bodyPr/>
                    <a:lstStyle/>
                    <a:p>
                      <a:pPr>
                        <a:lnSpc>
                          <a:spcPct val="115000"/>
                        </a:lnSpc>
                        <a:spcBef>
                          <a:spcPts val="300"/>
                        </a:spcBef>
                        <a:spcAft>
                          <a:spcPts val="300"/>
                        </a:spcAft>
                      </a:pPr>
                      <a:r>
                        <a:rPr lang="en-US" sz="3200" dirty="0" err="1">
                          <a:latin typeface="Arial" pitchFamily="34" charset="0"/>
                          <a:ea typeface="Calibri"/>
                          <a:cs typeface="Arial" pitchFamily="34" charset="0"/>
                        </a:rPr>
                        <a:t>Foresta</a:t>
                      </a:r>
                      <a:r>
                        <a:rPr lang="en-US" sz="3200" dirty="0">
                          <a:latin typeface="Arial" pitchFamily="34" charset="0"/>
                          <a:ea typeface="Calibri"/>
                          <a:cs typeface="Arial" pitchFamily="34" charset="0"/>
                        </a:rPr>
                        <a:t> </a:t>
                      </a:r>
                      <a:r>
                        <a:rPr lang="en-US" sz="3200" dirty="0" smtClean="0">
                          <a:latin typeface="Arial" pitchFamily="34" charset="0"/>
                          <a:ea typeface="Calibri"/>
                          <a:cs typeface="Arial" pitchFamily="34" charset="0"/>
                        </a:rPr>
                        <a:t>(Ct</a:t>
                      </a:r>
                      <a:r>
                        <a:rPr lang="en-US" sz="3200" dirty="0">
                          <a:latin typeface="Arial" pitchFamily="34" charset="0"/>
                          <a:ea typeface="Calibri"/>
                          <a:cs typeface="Arial" pitchFamily="34" charset="0"/>
                        </a:rPr>
                        <a:t>.)</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8.15</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a:t>
                      </a: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7.83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extLst>
                  <a:ext uri="{0D108BD9-81ED-4DB2-BD59-A6C34878D82A}">
                    <a16:rowId xmlns:a16="http://schemas.microsoft.com/office/drawing/2014/main" val="10003"/>
                  </a:ext>
                </a:extLst>
              </a:tr>
            </a:tbl>
          </a:graphicData>
        </a:graphic>
      </p:graphicFrame>
      <p:graphicFrame>
        <p:nvGraphicFramePr>
          <p:cNvPr id="28" name="Table 27"/>
          <p:cNvGraphicFramePr>
            <a:graphicFrameLocks noGrp="1"/>
          </p:cNvGraphicFramePr>
          <p:nvPr/>
        </p:nvGraphicFramePr>
        <p:xfrm>
          <a:off x="431493" y="24813770"/>
          <a:ext cx="28637227" cy="3482565"/>
        </p:xfrm>
        <a:graphic>
          <a:graphicData uri="http://schemas.openxmlformats.org/drawingml/2006/table">
            <a:tbl>
              <a:tblPr/>
              <a:tblGrid>
                <a:gridCol w="6804376">
                  <a:extLst>
                    <a:ext uri="{9D8B030D-6E8A-4147-A177-3AD203B41FA5}">
                      <a16:colId xmlns:a16="http://schemas.microsoft.com/office/drawing/2014/main" val="20000"/>
                    </a:ext>
                  </a:extLst>
                </a:gridCol>
                <a:gridCol w="5599548">
                  <a:extLst>
                    <a:ext uri="{9D8B030D-6E8A-4147-A177-3AD203B41FA5}">
                      <a16:colId xmlns:a16="http://schemas.microsoft.com/office/drawing/2014/main" val="20001"/>
                    </a:ext>
                  </a:extLst>
                </a:gridCol>
                <a:gridCol w="2912583">
                  <a:extLst>
                    <a:ext uri="{9D8B030D-6E8A-4147-A177-3AD203B41FA5}">
                      <a16:colId xmlns:a16="http://schemas.microsoft.com/office/drawing/2014/main" val="20002"/>
                    </a:ext>
                  </a:extLst>
                </a:gridCol>
                <a:gridCol w="2729057">
                  <a:extLst>
                    <a:ext uri="{9D8B030D-6E8A-4147-A177-3AD203B41FA5}">
                      <a16:colId xmlns:a16="http://schemas.microsoft.com/office/drawing/2014/main" val="20003"/>
                    </a:ext>
                  </a:extLst>
                </a:gridCol>
                <a:gridCol w="4101709">
                  <a:extLst>
                    <a:ext uri="{9D8B030D-6E8A-4147-A177-3AD203B41FA5}">
                      <a16:colId xmlns:a16="http://schemas.microsoft.com/office/drawing/2014/main" val="20004"/>
                    </a:ext>
                  </a:extLst>
                </a:gridCol>
                <a:gridCol w="3265914">
                  <a:extLst>
                    <a:ext uri="{9D8B030D-6E8A-4147-A177-3AD203B41FA5}">
                      <a16:colId xmlns:a16="http://schemas.microsoft.com/office/drawing/2014/main" val="20005"/>
                    </a:ext>
                  </a:extLst>
                </a:gridCol>
                <a:gridCol w="3224040">
                  <a:extLst>
                    <a:ext uri="{9D8B030D-6E8A-4147-A177-3AD203B41FA5}">
                      <a16:colId xmlns:a16="http://schemas.microsoft.com/office/drawing/2014/main" val="20006"/>
                    </a:ext>
                  </a:extLst>
                </a:gridCol>
              </a:tblGrid>
              <a:tr h="1409124">
                <a:tc>
                  <a:txBody>
                    <a:bodyPr/>
                    <a:lstStyle/>
                    <a:p>
                      <a:pPr marL="0" algn="ctr" rtl="0" eaLnBrk="1" fontAlgn="ctr" latinLnBrk="0" hangingPunct="1">
                        <a:lnSpc>
                          <a:spcPct val="115000"/>
                        </a:lnSpc>
                        <a:spcBef>
                          <a:spcPts val="0"/>
                        </a:spcBef>
                        <a:spcAft>
                          <a:spcPts val="0"/>
                        </a:spcAft>
                      </a:pPr>
                      <a:r>
                        <a:rPr lang="en-US" sz="3200" b="1" i="0" u="none" strike="noStrike" kern="1200" dirty="0" smtClean="0">
                          <a:solidFill>
                            <a:srgbClr val="000000"/>
                          </a:solidFill>
                          <a:latin typeface="Arial" pitchFamily="34" charset="0"/>
                          <a:ea typeface="Times New Roman"/>
                          <a:cs typeface="Arial" pitchFamily="34" charset="0"/>
                        </a:rPr>
                        <a:t>Variety </a:t>
                      </a:r>
                      <a:endParaRPr lang="en-US" sz="3200" b="0" i="0" u="none" strike="noStrike" kern="1200" dirty="0">
                        <a:solidFill>
                          <a:schemeClr val="tx1"/>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algn="ctr">
                        <a:lnSpc>
                          <a:spcPct val="115000"/>
                        </a:lnSpc>
                        <a:spcAft>
                          <a:spcPts val="0"/>
                        </a:spcAft>
                      </a:pPr>
                      <a:r>
                        <a:rPr lang="en-US" sz="3200" b="1" kern="1200" dirty="0" smtClean="0">
                          <a:solidFill>
                            <a:srgbClr val="000000"/>
                          </a:solidFill>
                          <a:latin typeface="Arial" pitchFamily="34" charset="0"/>
                          <a:ea typeface="Times New Roman"/>
                          <a:cs typeface="Arial" pitchFamily="34" charset="0"/>
                        </a:rPr>
                        <a:t>The plantlets</a:t>
                      </a:r>
                    </a:p>
                    <a:p>
                      <a:pPr algn="ctr">
                        <a:lnSpc>
                          <a:spcPct val="115000"/>
                        </a:lnSpc>
                        <a:spcAft>
                          <a:spcPts val="0"/>
                        </a:spcAft>
                      </a:pPr>
                      <a:r>
                        <a:rPr lang="en-US" sz="3200" b="1" kern="1200" dirty="0" smtClean="0">
                          <a:solidFill>
                            <a:srgbClr val="000000"/>
                          </a:solidFill>
                          <a:latin typeface="Arial" pitchFamily="34" charset="0"/>
                          <a:ea typeface="Times New Roman"/>
                          <a:cs typeface="Arial" pitchFamily="34" charset="0"/>
                        </a:rPr>
                        <a:t>height </a:t>
                      </a:r>
                      <a:r>
                        <a:rPr lang="en-US" sz="3200" b="1" kern="1200" baseline="0" dirty="0" smtClean="0">
                          <a:solidFill>
                            <a:srgbClr val="000000"/>
                          </a:solidFill>
                          <a:latin typeface="Arial" pitchFamily="34" charset="0"/>
                          <a:ea typeface="Times New Roman"/>
                          <a:cs typeface="Arial" pitchFamily="34" charset="0"/>
                        </a:rPr>
                        <a:t> </a:t>
                      </a:r>
                      <a:r>
                        <a:rPr lang="en-US" sz="4000" b="1" i="1" kern="1200" baseline="0" dirty="0" smtClean="0">
                          <a:solidFill>
                            <a:srgbClr val="FFFF00"/>
                          </a:solidFill>
                          <a:latin typeface="Arial" pitchFamily="34" charset="0"/>
                          <a:ea typeface="Times New Roman"/>
                          <a:cs typeface="Arial" pitchFamily="34" charset="0"/>
                        </a:rPr>
                        <a:t>in vivo</a:t>
                      </a:r>
                      <a:endParaRPr lang="en-US" sz="3200" b="1" i="1" kern="1200" baseline="0" dirty="0" smtClean="0">
                        <a:solidFill>
                          <a:srgbClr val="FFFF00"/>
                        </a:solidFill>
                        <a:latin typeface="Arial" pitchFamily="34" charset="0"/>
                        <a:ea typeface="Times New Roman"/>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marL="0" algn="ctr" rtl="0" eaLnBrk="1" fontAlgn="ctr" latinLnBrk="0" hangingPunct="1">
                        <a:lnSpc>
                          <a:spcPct val="115000"/>
                        </a:lnSpc>
                        <a:spcBef>
                          <a:spcPts val="0"/>
                        </a:spcBef>
                        <a:spcAft>
                          <a:spcPts val="0"/>
                        </a:spcAft>
                      </a:pPr>
                      <a:r>
                        <a:rPr lang="en-US" sz="3200" b="1" i="0" u="none" strike="noStrike" kern="1200" dirty="0">
                          <a:solidFill>
                            <a:srgbClr val="000000"/>
                          </a:solidFill>
                          <a:latin typeface="Arial" pitchFamily="34" charset="0"/>
                          <a:ea typeface="Times New Roman"/>
                          <a:cs typeface="Arial" pitchFamily="34" charset="0"/>
                        </a:rPr>
                        <a:t>Diff</a:t>
                      </a:r>
                      <a:r>
                        <a:rPr lang="en-US" sz="3200" b="1" i="0" u="none" strike="noStrike" kern="1200" dirty="0" smtClean="0">
                          <a:solidFill>
                            <a:srgbClr val="000000"/>
                          </a:solidFill>
                          <a:latin typeface="Arial" pitchFamily="34" charset="0"/>
                          <a:ea typeface="Times New Roman"/>
                          <a:cs typeface="Arial" pitchFamily="34" charset="0"/>
                        </a:rPr>
                        <a:t>.</a:t>
                      </a:r>
                      <a:endParaRPr lang="en-US" sz="3200" b="0" i="0" u="none" strike="noStrike" kern="1200" dirty="0">
                        <a:solidFill>
                          <a:schemeClr val="tx1"/>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marL="0" algn="ctr" rtl="0" eaLnBrk="1" fontAlgn="ctr" latinLnBrk="0" hangingPunct="1">
                        <a:lnSpc>
                          <a:spcPct val="115000"/>
                        </a:lnSpc>
                        <a:spcBef>
                          <a:spcPts val="0"/>
                        </a:spcBef>
                        <a:spcAft>
                          <a:spcPts val="0"/>
                        </a:spcAft>
                      </a:pPr>
                      <a:r>
                        <a:rPr lang="en-US" sz="3200" b="1" i="0" u="none" strike="noStrike" kern="1200" dirty="0" smtClean="0">
                          <a:solidFill>
                            <a:srgbClr val="000000"/>
                          </a:solidFill>
                          <a:latin typeface="Arial" pitchFamily="34" charset="0"/>
                          <a:ea typeface="Times New Roman"/>
                          <a:cs typeface="Arial" pitchFamily="34" charset="0"/>
                        </a:rPr>
                        <a:t>Sign.</a:t>
                      </a:r>
                      <a:endParaRPr lang="en-US" sz="3200" b="0" i="0" u="none" strike="noStrike" kern="1200" dirty="0">
                        <a:solidFill>
                          <a:schemeClr val="tx1"/>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algn="ctr">
                        <a:lnSpc>
                          <a:spcPct val="115000"/>
                        </a:lnSpc>
                        <a:spcAft>
                          <a:spcPts val="0"/>
                        </a:spcAft>
                      </a:pPr>
                      <a:r>
                        <a:rPr lang="en-US" sz="3200" b="1" kern="1200" dirty="0" smtClean="0">
                          <a:solidFill>
                            <a:srgbClr val="000000"/>
                          </a:solidFill>
                          <a:latin typeface="Arial" pitchFamily="34" charset="0"/>
                          <a:ea typeface="Times New Roman"/>
                          <a:cs typeface="Arial" pitchFamily="34" charset="0"/>
                        </a:rPr>
                        <a:t>Number of</a:t>
                      </a:r>
                    </a:p>
                    <a:p>
                      <a:pPr algn="ctr">
                        <a:lnSpc>
                          <a:spcPct val="115000"/>
                        </a:lnSpc>
                        <a:spcAft>
                          <a:spcPts val="0"/>
                        </a:spcAft>
                      </a:pPr>
                      <a:r>
                        <a:rPr lang="en-US" sz="3200" b="1" kern="1200" dirty="0" smtClean="0">
                          <a:solidFill>
                            <a:srgbClr val="000000"/>
                          </a:solidFill>
                          <a:latin typeface="Arial" pitchFamily="34" charset="0"/>
                          <a:ea typeface="Times New Roman"/>
                          <a:cs typeface="Arial" pitchFamily="34" charset="0"/>
                        </a:rPr>
                        <a:t>leaves</a:t>
                      </a:r>
                      <a:r>
                        <a:rPr lang="en-US" sz="3200" b="1" kern="1200" baseline="0" dirty="0" smtClean="0">
                          <a:solidFill>
                            <a:srgbClr val="000000"/>
                          </a:solidFill>
                          <a:latin typeface="Arial" pitchFamily="34" charset="0"/>
                          <a:ea typeface="Times New Roman"/>
                          <a:cs typeface="Arial" pitchFamily="34" charset="0"/>
                        </a:rPr>
                        <a:t> </a:t>
                      </a:r>
                      <a:r>
                        <a:rPr lang="en-US" sz="4000" b="1" i="1" kern="1200" baseline="0" dirty="0" smtClean="0">
                          <a:solidFill>
                            <a:srgbClr val="FFFF00"/>
                          </a:solidFill>
                          <a:latin typeface="Arial" pitchFamily="34" charset="0"/>
                          <a:ea typeface="Times New Roman"/>
                          <a:cs typeface="Arial" pitchFamily="34" charset="0"/>
                        </a:rPr>
                        <a:t>in vivo</a:t>
                      </a:r>
                      <a:endParaRPr lang="en-US" sz="4000" b="0" i="0" u="none" strike="noStrike" kern="1200" baseline="0" dirty="0">
                        <a:solidFill>
                          <a:srgbClr val="FFFF00"/>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marL="0" algn="ctr" rtl="0" eaLnBrk="1" fontAlgn="ctr" latinLnBrk="0" hangingPunct="1">
                        <a:lnSpc>
                          <a:spcPct val="115000"/>
                        </a:lnSpc>
                        <a:spcBef>
                          <a:spcPts val="0"/>
                        </a:spcBef>
                        <a:spcAft>
                          <a:spcPts val="0"/>
                        </a:spcAft>
                      </a:pPr>
                      <a:r>
                        <a:rPr lang="en-US" sz="3200" b="1" i="0" u="none" strike="noStrike" kern="1200" dirty="0">
                          <a:solidFill>
                            <a:srgbClr val="000000"/>
                          </a:solidFill>
                          <a:latin typeface="Arial" pitchFamily="34" charset="0"/>
                          <a:ea typeface="Times New Roman"/>
                          <a:cs typeface="Arial" pitchFamily="34" charset="0"/>
                        </a:rPr>
                        <a:t>Sign</a:t>
                      </a:r>
                      <a:endParaRPr lang="en-US" sz="3200" b="0" i="0" u="none" strike="noStrike" kern="1200" dirty="0">
                        <a:solidFill>
                          <a:schemeClr val="tx1"/>
                        </a:solidFill>
                        <a:latin typeface="Arial" pitchFamily="34" charset="0"/>
                        <a:ea typeface="Calibri"/>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tc>
                  <a:txBody>
                    <a:bodyPr/>
                    <a:lstStyle/>
                    <a:p>
                      <a:pPr marL="0" algn="ctr" rtl="0" eaLnBrk="1" fontAlgn="ctr" latinLnBrk="0" hangingPunct="1">
                        <a:lnSpc>
                          <a:spcPct val="115000"/>
                        </a:lnSpc>
                        <a:spcBef>
                          <a:spcPts val="0"/>
                        </a:spcBef>
                        <a:spcAft>
                          <a:spcPts val="0"/>
                        </a:spcAft>
                      </a:pPr>
                      <a:r>
                        <a:rPr lang="en-US" sz="3200" b="1" i="0" u="none" strike="noStrike" kern="1200" dirty="0">
                          <a:solidFill>
                            <a:srgbClr val="000000"/>
                          </a:solidFill>
                          <a:latin typeface="Arial" pitchFamily="34" charset="0"/>
                          <a:ea typeface="Times New Roman"/>
                          <a:cs typeface="Arial" pitchFamily="34" charset="0"/>
                        </a:rPr>
                        <a:t>Diff. </a:t>
                      </a:r>
                      <a:endParaRPr lang="en-US" sz="3200" b="1" kern="1200" dirty="0" smtClean="0">
                        <a:solidFill>
                          <a:srgbClr val="000000"/>
                        </a:solidFill>
                        <a:latin typeface="Arial" pitchFamily="34" charset="0"/>
                        <a:ea typeface="Times New Roman"/>
                        <a:cs typeface="Arial" pitchFamily="34" charset="0"/>
                      </a:endParaRPr>
                    </a:p>
                  </a:txBody>
                  <a:tcPr marL="226102" marR="226102" marT="268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shape">
                        <a:fillToRect l="50000" t="50000" r="50000" b="50000"/>
                      </a:path>
                      <a:tileRect/>
                    </a:gradFill>
                  </a:tcPr>
                </a:tc>
                <a:extLst>
                  <a:ext uri="{0D108BD9-81ED-4DB2-BD59-A6C34878D82A}">
                    <a16:rowId xmlns:a16="http://schemas.microsoft.com/office/drawing/2014/main" val="10000"/>
                  </a:ext>
                </a:extLst>
              </a:tr>
              <a:tr h="691147">
                <a:tc>
                  <a:txBody>
                    <a:bodyPr/>
                    <a:lstStyle/>
                    <a:p>
                      <a:pPr>
                        <a:lnSpc>
                          <a:spcPct val="115000"/>
                        </a:lnSpc>
                        <a:spcBef>
                          <a:spcPts val="300"/>
                        </a:spcBef>
                        <a:spcAft>
                          <a:spcPts val="300"/>
                        </a:spcAft>
                      </a:pPr>
                      <a:r>
                        <a:rPr lang="en-US" sz="3200" dirty="0" err="1">
                          <a:latin typeface="Arial" pitchFamily="34" charset="0"/>
                          <a:ea typeface="Calibri"/>
                          <a:cs typeface="Arial" pitchFamily="34" charset="0"/>
                        </a:rPr>
                        <a:t>Asinaria</a:t>
                      </a:r>
                      <a:endParaRPr lang="en-US" sz="3200" dirty="0">
                        <a:latin typeface="Arial" pitchFamily="34" charset="0"/>
                        <a:ea typeface="Calibri"/>
                        <a:cs typeface="Arial" pitchFamily="34" charset="0"/>
                      </a:endParaRPr>
                    </a:p>
                  </a:txBody>
                  <a:tcPr marL="226102" marR="226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smtClean="0">
                          <a:solidFill>
                            <a:srgbClr val="000000"/>
                          </a:solidFill>
                          <a:latin typeface="Arial" pitchFamily="34" charset="0"/>
                          <a:ea typeface="Times New Roman"/>
                          <a:cs typeface="Arial" pitchFamily="34" charset="0"/>
                        </a:rPr>
                        <a:t>36.90</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smtClean="0">
                          <a:solidFill>
                            <a:srgbClr val="000000"/>
                          </a:solidFill>
                          <a:latin typeface="Arial" pitchFamily="34" charset="0"/>
                          <a:ea typeface="Times New Roman"/>
                          <a:cs typeface="Arial" pitchFamily="34" charset="0"/>
                        </a:rPr>
                        <a:t>4.10</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solidFill>
                            <a:srgbClr val="000000"/>
                          </a:solidFill>
                          <a:latin typeface="Arial" pitchFamily="34" charset="0"/>
                          <a:ea typeface="Times New Roman"/>
                          <a:cs typeface="Arial" pitchFamily="34" charset="0"/>
                        </a:rPr>
                        <a:t>ns</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Aft>
                          <a:spcPts val="0"/>
                        </a:spcAft>
                      </a:pPr>
                      <a:r>
                        <a:rPr lang="en-US" sz="3200" dirty="0" smtClean="0">
                          <a:solidFill>
                            <a:srgbClr val="000000"/>
                          </a:solidFill>
                          <a:latin typeface="Times New Roman"/>
                          <a:ea typeface="Calibri"/>
                          <a:cs typeface="Calibri"/>
                        </a:rPr>
                        <a:t>42.00</a:t>
                      </a:r>
                      <a:endParaRPr lang="en-US" sz="3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Aft>
                          <a:spcPts val="0"/>
                        </a:spcAft>
                      </a:pPr>
                      <a:r>
                        <a:rPr lang="en-US" sz="3200" dirty="0">
                          <a:solidFill>
                            <a:srgbClr val="000000"/>
                          </a:solidFill>
                          <a:latin typeface="Times New Roman"/>
                          <a:ea typeface="Calibri"/>
                          <a:cs typeface="Calibri"/>
                        </a:rPr>
                        <a:t>-</a:t>
                      </a:r>
                      <a:r>
                        <a:rPr lang="en-US" sz="3200" dirty="0" smtClean="0">
                          <a:solidFill>
                            <a:srgbClr val="000000"/>
                          </a:solidFill>
                          <a:latin typeface="Times New Roman"/>
                          <a:ea typeface="Calibri"/>
                          <a:cs typeface="Calibri"/>
                        </a:rPr>
                        <a:t>13.00</a:t>
                      </a:r>
                      <a:endParaRPr lang="en-US" sz="3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Aft>
                          <a:spcPts val="0"/>
                        </a:spcAft>
                      </a:pPr>
                      <a:r>
                        <a:rPr lang="en-US" sz="3200">
                          <a:solidFill>
                            <a:srgbClr val="000000"/>
                          </a:solidFill>
                          <a:latin typeface="Times New Roman"/>
                          <a:ea typeface="Times New Roman"/>
                          <a:cs typeface="Calibri"/>
                        </a:rPr>
                        <a:t>ns</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extLst>
                  <a:ext uri="{0D108BD9-81ED-4DB2-BD59-A6C34878D82A}">
                    <a16:rowId xmlns:a16="http://schemas.microsoft.com/office/drawing/2014/main" val="10001"/>
                  </a:ext>
                </a:extLst>
              </a:tr>
              <a:tr h="691147">
                <a:tc>
                  <a:txBody>
                    <a:bodyPr/>
                    <a:lstStyle/>
                    <a:p>
                      <a:pPr>
                        <a:lnSpc>
                          <a:spcPct val="115000"/>
                        </a:lnSpc>
                        <a:spcBef>
                          <a:spcPts val="300"/>
                        </a:spcBef>
                        <a:spcAft>
                          <a:spcPts val="300"/>
                        </a:spcAft>
                      </a:pPr>
                      <a:r>
                        <a:rPr lang="en-US" sz="3200">
                          <a:latin typeface="Arial" pitchFamily="34" charset="0"/>
                          <a:ea typeface="Calibri"/>
                          <a:cs typeface="Arial" pitchFamily="34" charset="0"/>
                        </a:rPr>
                        <a:t>Darilena</a:t>
                      </a:r>
                    </a:p>
                  </a:txBody>
                  <a:tcPr marL="226102" marR="226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smtClean="0">
                          <a:solidFill>
                            <a:srgbClr val="000000"/>
                          </a:solidFill>
                          <a:latin typeface="Arial" pitchFamily="34" charset="0"/>
                          <a:ea typeface="Times New Roman"/>
                          <a:cs typeface="Arial" pitchFamily="34" charset="0"/>
                        </a:rPr>
                        <a:t>41.00</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smtClean="0">
                          <a:solidFill>
                            <a:srgbClr val="000000"/>
                          </a:solidFill>
                          <a:latin typeface="Arial" pitchFamily="34" charset="0"/>
                          <a:ea typeface="Times New Roman"/>
                          <a:cs typeface="Arial" pitchFamily="34" charset="0"/>
                        </a:rPr>
                        <a:t>8.20</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solidFill>
                            <a:srgbClr val="000000"/>
                          </a:solidFill>
                          <a:latin typeface="Arial" pitchFamily="34" charset="0"/>
                          <a:ea typeface="Times New Roman"/>
                          <a:cs typeface="Arial" pitchFamily="34" charset="0"/>
                        </a:rPr>
                        <a:t>ns</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Aft>
                          <a:spcPts val="0"/>
                        </a:spcAft>
                      </a:pPr>
                      <a:r>
                        <a:rPr lang="en-US" sz="3200" dirty="0" smtClean="0">
                          <a:solidFill>
                            <a:srgbClr val="000000"/>
                          </a:solidFill>
                          <a:latin typeface="Times New Roman"/>
                          <a:ea typeface="Calibri"/>
                          <a:cs typeface="Calibri"/>
                        </a:rPr>
                        <a:t>100.20</a:t>
                      </a:r>
                      <a:endParaRPr lang="en-US" sz="3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Aft>
                          <a:spcPts val="0"/>
                        </a:spcAft>
                      </a:pPr>
                      <a:r>
                        <a:rPr lang="en-US" sz="3200" dirty="0" smtClean="0">
                          <a:solidFill>
                            <a:srgbClr val="000000"/>
                          </a:solidFill>
                          <a:latin typeface="Times New Roman"/>
                          <a:ea typeface="Calibri"/>
                          <a:cs typeface="Calibri"/>
                        </a:rPr>
                        <a:t>45.20</a:t>
                      </a:r>
                      <a:endParaRPr lang="en-US" sz="3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Aft>
                          <a:spcPts val="0"/>
                        </a:spcAft>
                      </a:pPr>
                      <a:r>
                        <a:rPr lang="en-US" sz="3200">
                          <a:solidFill>
                            <a:srgbClr val="000000"/>
                          </a:solidFill>
                          <a:latin typeface="Times New Roman"/>
                          <a:ea typeface="Times New Roman"/>
                          <a:cs typeface="Calibri"/>
                        </a:rPr>
                        <a:t>***</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extLst>
                  <a:ext uri="{0D108BD9-81ED-4DB2-BD59-A6C34878D82A}">
                    <a16:rowId xmlns:a16="http://schemas.microsoft.com/office/drawing/2014/main" val="10002"/>
                  </a:ext>
                </a:extLst>
              </a:tr>
              <a:tr h="691147">
                <a:tc>
                  <a:txBody>
                    <a:bodyPr/>
                    <a:lstStyle/>
                    <a:p>
                      <a:pPr>
                        <a:lnSpc>
                          <a:spcPct val="115000"/>
                        </a:lnSpc>
                        <a:spcBef>
                          <a:spcPts val="300"/>
                        </a:spcBef>
                        <a:spcAft>
                          <a:spcPts val="300"/>
                        </a:spcAft>
                      </a:pPr>
                      <a:r>
                        <a:rPr lang="en-US" sz="3900" dirty="0" err="1">
                          <a:latin typeface="+mn-lt"/>
                          <a:ea typeface="Calibri"/>
                          <a:cs typeface="Times New Roman"/>
                        </a:rPr>
                        <a:t>Foresta</a:t>
                      </a:r>
                      <a:r>
                        <a:rPr lang="en-US" sz="3900" dirty="0">
                          <a:latin typeface="+mn-lt"/>
                          <a:ea typeface="Calibri"/>
                          <a:cs typeface="Times New Roman"/>
                        </a:rPr>
                        <a:t> </a:t>
                      </a:r>
                      <a:r>
                        <a:rPr lang="en-US" sz="3900" dirty="0" smtClean="0">
                          <a:latin typeface="+mn-lt"/>
                          <a:ea typeface="Calibri"/>
                          <a:cs typeface="Times New Roman"/>
                        </a:rPr>
                        <a:t>(Ct)</a:t>
                      </a:r>
                      <a:endParaRPr lang="en-US" sz="3900" dirty="0">
                        <a:latin typeface="+mn-lt"/>
                        <a:ea typeface="Calibri"/>
                        <a:cs typeface="Times New Roman"/>
                      </a:endParaRPr>
                    </a:p>
                  </a:txBody>
                  <a:tcPr marL="226102" marR="2261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smtClean="0">
                          <a:solidFill>
                            <a:srgbClr val="000000"/>
                          </a:solidFill>
                          <a:latin typeface="Arial" pitchFamily="34" charset="0"/>
                          <a:ea typeface="Times New Roman"/>
                          <a:cs typeface="Arial" pitchFamily="34" charset="0"/>
                        </a:rPr>
                        <a:t>32.80</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solidFill>
                            <a:srgbClr val="000000"/>
                          </a:solidFill>
                          <a:latin typeface="Arial" pitchFamily="34" charset="0"/>
                          <a:ea typeface="Times New Roman"/>
                          <a:cs typeface="Arial" pitchFamily="34" charset="0"/>
                        </a:rPr>
                        <a:t>-</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Bef>
                          <a:spcPts val="300"/>
                        </a:spcBef>
                        <a:spcAft>
                          <a:spcPts val="300"/>
                        </a:spcAft>
                      </a:pPr>
                      <a:r>
                        <a:rPr lang="en-US" sz="3200" dirty="0">
                          <a:solidFill>
                            <a:srgbClr val="000000"/>
                          </a:solidFill>
                          <a:latin typeface="Arial" pitchFamily="34" charset="0"/>
                          <a:ea typeface="Times New Roman"/>
                          <a:cs typeface="Arial" pitchFamily="34" charset="0"/>
                        </a:rPr>
                        <a:t>-</a:t>
                      </a:r>
                      <a:endParaRPr lang="en-US" sz="3200" dirty="0">
                        <a:latin typeface="Arial" pitchFamily="34" charset="0"/>
                        <a:ea typeface="Calibri"/>
                        <a:cs typeface="Arial" pitchFamily="34" charset="0"/>
                      </a:endParaRPr>
                    </a:p>
                  </a:txBody>
                  <a:tcPr marL="226102" marR="2261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Aft>
                          <a:spcPts val="0"/>
                        </a:spcAft>
                      </a:pPr>
                      <a:r>
                        <a:rPr lang="en-US" sz="3200" dirty="0" smtClean="0">
                          <a:solidFill>
                            <a:srgbClr val="000000"/>
                          </a:solidFill>
                          <a:latin typeface="Times New Roman"/>
                          <a:ea typeface="Calibri"/>
                          <a:cs typeface="Calibri"/>
                        </a:rPr>
                        <a:t>55.00</a:t>
                      </a:r>
                      <a:endParaRPr lang="en-US" sz="3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Aft>
                          <a:spcPts val="0"/>
                        </a:spcAft>
                      </a:pPr>
                      <a:r>
                        <a:rPr lang="en-US" sz="3200" dirty="0">
                          <a:solidFill>
                            <a:srgbClr val="000000"/>
                          </a:solidFill>
                          <a:latin typeface="Times New Roman"/>
                          <a:ea typeface="Calibri"/>
                          <a:cs typeface="Calibri"/>
                        </a:rPr>
                        <a:t>-</a:t>
                      </a:r>
                      <a:endParaRPr lang="en-US" sz="3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tc>
                  <a:txBody>
                    <a:bodyPr/>
                    <a:lstStyle/>
                    <a:p>
                      <a:pPr algn="ctr">
                        <a:lnSpc>
                          <a:spcPct val="115000"/>
                        </a:lnSpc>
                        <a:spcAft>
                          <a:spcPts val="0"/>
                        </a:spcAft>
                      </a:pPr>
                      <a:r>
                        <a:rPr lang="en-US" sz="3200" dirty="0">
                          <a:solidFill>
                            <a:srgbClr val="000000"/>
                          </a:solidFill>
                          <a:latin typeface="Times New Roman"/>
                          <a:ea typeface="Times New Roman"/>
                          <a:cs typeface="Calibri"/>
                        </a:rPr>
                        <a:t>-</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tcPr>
                </a:tc>
                <a:extLst>
                  <a:ext uri="{0D108BD9-81ED-4DB2-BD59-A6C34878D82A}">
                    <a16:rowId xmlns:a16="http://schemas.microsoft.com/office/drawing/2014/main" val="10003"/>
                  </a:ext>
                </a:extLst>
              </a:tr>
            </a:tbl>
          </a:graphicData>
        </a:graphic>
      </p:graphicFrame>
      <p:graphicFrame>
        <p:nvGraphicFramePr>
          <p:cNvPr id="41" name="Chart 40"/>
          <p:cNvGraphicFramePr/>
          <p:nvPr/>
        </p:nvGraphicFramePr>
        <p:xfrm>
          <a:off x="8991600" y="31089599"/>
          <a:ext cx="10607675" cy="6570133"/>
        </p:xfrm>
        <a:graphic>
          <a:graphicData uri="http://schemas.openxmlformats.org/drawingml/2006/chart">
            <c:chart xmlns:c="http://schemas.openxmlformats.org/drawingml/2006/chart" xmlns:r="http://schemas.openxmlformats.org/officeDocument/2006/relationships" r:id="rId4"/>
          </a:graphicData>
        </a:graphic>
      </p:graphicFrame>
      <p:sp>
        <p:nvSpPr>
          <p:cNvPr id="43" name="Rectangle 42"/>
          <p:cNvSpPr/>
          <p:nvPr/>
        </p:nvSpPr>
        <p:spPr>
          <a:xfrm>
            <a:off x="8801100" y="29972000"/>
            <a:ext cx="11315700" cy="1261662"/>
          </a:xfrm>
          <a:prstGeom prst="rect">
            <a:avLst/>
          </a:prstGeom>
        </p:spPr>
        <p:txBody>
          <a:bodyPr wrap="square" lIns="274101" tIns="137050" rIns="274101" bIns="137050">
            <a:spAutoFit/>
          </a:bodyPr>
          <a:lstStyle/>
          <a:p>
            <a:pPr algn="ctr" fontAlgn="base">
              <a:spcBef>
                <a:spcPct val="0"/>
              </a:spcBef>
              <a:spcAft>
                <a:spcPct val="0"/>
              </a:spcAft>
            </a:pPr>
            <a:r>
              <a:rPr lang="en-US" sz="3200" b="1" dirty="0" smtClean="0">
                <a:latin typeface="Arial" pitchFamily="34" charset="0"/>
                <a:cs typeface="Arial" pitchFamily="34" charset="0"/>
              </a:rPr>
              <a:t>Fig . 2.</a:t>
            </a:r>
            <a:r>
              <a:rPr lang="en-US" sz="3200" dirty="0" smtClean="0">
                <a:latin typeface="Arial" pitchFamily="34" charset="0"/>
                <a:cs typeface="Arial" pitchFamily="34" charset="0"/>
              </a:rPr>
              <a:t> </a:t>
            </a:r>
            <a:r>
              <a:rPr lang="en-US" sz="3200" b="1" dirty="0" smtClean="0">
                <a:latin typeface="Arial" pitchFamily="34" charset="0"/>
                <a:cs typeface="Arial" pitchFamily="34" charset="0"/>
              </a:rPr>
              <a:t>Comparison of SPAD values of potato plants grown in greenhouse (after the acclimatization period)</a:t>
            </a:r>
            <a:endParaRPr lang="en-US" sz="3200" dirty="0" smtClean="0">
              <a:latin typeface="Arial" pitchFamily="34" charset="0"/>
              <a:cs typeface="Arial" pitchFamily="34" charset="0"/>
            </a:endParaRPr>
          </a:p>
        </p:txBody>
      </p:sp>
      <p:graphicFrame>
        <p:nvGraphicFramePr>
          <p:cNvPr id="44" name="Chart 43"/>
          <p:cNvGraphicFramePr/>
          <p:nvPr/>
        </p:nvGraphicFramePr>
        <p:xfrm>
          <a:off x="18059401" y="30293118"/>
          <a:ext cx="12207874" cy="7468215"/>
        </p:xfrm>
        <a:graphic>
          <a:graphicData uri="http://schemas.openxmlformats.org/drawingml/2006/chart">
            <c:chart xmlns:c="http://schemas.openxmlformats.org/drawingml/2006/chart" xmlns:r="http://schemas.openxmlformats.org/officeDocument/2006/relationships" r:id="rId5"/>
          </a:graphicData>
        </a:graphic>
      </p:graphicFrame>
      <p:pic>
        <p:nvPicPr>
          <p:cNvPr id="45" name="Picture 21"/>
          <p:cNvPicPr>
            <a:picLocks noChangeAspect="1" noChangeArrowheads="1"/>
          </p:cNvPicPr>
          <p:nvPr/>
        </p:nvPicPr>
        <p:blipFill>
          <a:blip r:embed="rId6"/>
          <a:srcRect/>
          <a:stretch>
            <a:fillRect/>
          </a:stretch>
        </p:blipFill>
        <p:spPr bwMode="auto">
          <a:xfrm>
            <a:off x="26991734" y="457430"/>
            <a:ext cx="2718192" cy="3970876"/>
          </a:xfrm>
          <a:prstGeom prst="rect">
            <a:avLst/>
          </a:prstGeom>
          <a:solidFill>
            <a:srgbClr val="FFFFFF">
              <a:alpha val="0"/>
            </a:srgbClr>
          </a:solidFill>
          <a:ln w="9525">
            <a:noFill/>
            <a:miter lim="800000"/>
            <a:headEnd/>
            <a:tailEnd/>
          </a:ln>
        </p:spPr>
      </p:pic>
      <p:cxnSp>
        <p:nvCxnSpPr>
          <p:cNvPr id="48" name="Straight Connector 47"/>
          <p:cNvCxnSpPr/>
          <p:nvPr/>
        </p:nvCxnSpPr>
        <p:spPr>
          <a:xfrm>
            <a:off x="0" y="7028877"/>
            <a:ext cx="30257754"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0" y="7168607"/>
            <a:ext cx="30257754"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521" y="7285240"/>
            <a:ext cx="30257754"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itle 1"/>
          <p:cNvSpPr txBox="1">
            <a:spLocks/>
          </p:cNvSpPr>
          <p:nvPr/>
        </p:nvSpPr>
        <p:spPr>
          <a:xfrm>
            <a:off x="10077450" y="4883528"/>
            <a:ext cx="16506644" cy="2096392"/>
          </a:xfrm>
          <a:prstGeom prst="rect">
            <a:avLst/>
          </a:prstGeom>
          <a:ln w="22225">
            <a:noFill/>
          </a:ln>
        </p:spPr>
        <p:txBody>
          <a:bodyPr vert="horz" lIns="274101" tIns="137050" rIns="274101" bIns="13705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r"/>
            <a:r>
              <a:rPr lang="en-US" sz="3600" b="1" dirty="0" smtClean="0">
                <a:latin typeface="Arial" pitchFamily="34" charset="0"/>
                <a:cs typeface="Arial" pitchFamily="34" charset="0"/>
              </a:rPr>
              <a:t>Authors: </a:t>
            </a:r>
            <a:r>
              <a:rPr lang="ro-RO" sz="3600" b="1" dirty="0" smtClean="0"/>
              <a:t>POPA Monica, CIOLOCA Mihaela, TICAN Andreea</a:t>
            </a:r>
            <a:endParaRPr lang="en-US" sz="3600" dirty="0" smtClean="0"/>
          </a:p>
        </p:txBody>
      </p:sp>
      <p:pic>
        <p:nvPicPr>
          <p:cNvPr id="27" name="Picture 6"/>
          <p:cNvPicPr>
            <a:picLocks noChangeAspect="1" noChangeArrowheads="1"/>
          </p:cNvPicPr>
          <p:nvPr/>
        </p:nvPicPr>
        <p:blipFill>
          <a:blip r:embed="rId7"/>
          <a:srcRect/>
          <a:stretch>
            <a:fillRect/>
          </a:stretch>
        </p:blipFill>
        <p:spPr bwMode="auto">
          <a:xfrm>
            <a:off x="17765486" y="10327842"/>
            <a:ext cx="11838214" cy="7274358"/>
          </a:xfrm>
          <a:prstGeom prst="rect">
            <a:avLst/>
          </a:prstGeom>
          <a:noFill/>
          <a:ln w="9525">
            <a:noFill/>
            <a:miter lim="800000"/>
            <a:headEnd/>
            <a:tailEnd/>
          </a:ln>
        </p:spPr>
      </p:pic>
      <p:grpSp>
        <p:nvGrpSpPr>
          <p:cNvPr id="47" name="Group 46"/>
          <p:cNvGrpSpPr/>
          <p:nvPr/>
        </p:nvGrpSpPr>
        <p:grpSpPr>
          <a:xfrm>
            <a:off x="1501776" y="11515728"/>
            <a:ext cx="15944394" cy="4065059"/>
            <a:chOff x="1501776" y="11515728"/>
            <a:chExt cx="15944394" cy="4065059"/>
          </a:xfrm>
        </p:grpSpPr>
        <p:pic>
          <p:nvPicPr>
            <p:cNvPr id="30" name="Picture 29" descr="C:\DOCUME~1\user\LOCALS~1\Temp\20250424_082704.jpg"/>
            <p:cNvPicPr/>
            <p:nvPr/>
          </p:nvPicPr>
          <p:blipFill>
            <a:blip r:embed="rId8">
              <a:lum bright="2000" contrast="-1000"/>
            </a:blip>
            <a:srcRect l="12206" t="27300" r="39637" b="34118"/>
            <a:stretch>
              <a:fillRect/>
            </a:stretch>
          </p:blipFill>
          <p:spPr bwMode="auto">
            <a:xfrm rot="10800000">
              <a:off x="10630354" y="11578066"/>
              <a:ext cx="4606290" cy="3971420"/>
            </a:xfrm>
            <a:prstGeom prst="rect">
              <a:avLst/>
            </a:prstGeom>
            <a:noFill/>
            <a:ln w="9525">
              <a:solidFill>
                <a:schemeClr val="bg1">
                  <a:lumMod val="65000"/>
                </a:schemeClr>
              </a:solidFill>
              <a:miter lim="800000"/>
              <a:headEnd/>
              <a:tailEnd/>
            </a:ln>
          </p:spPr>
        </p:pic>
        <p:pic>
          <p:nvPicPr>
            <p:cNvPr id="31" name="Picture 30" descr="C:\DOCUME~1\user\LOCALS~1\Temp\20250415_100322.jpg"/>
            <p:cNvPicPr/>
            <p:nvPr/>
          </p:nvPicPr>
          <p:blipFill>
            <a:blip r:embed="rId9">
              <a:lum bright="2000" contrast="-1000"/>
            </a:blip>
            <a:srcRect l="15035" t="36414" r="32366"/>
            <a:stretch>
              <a:fillRect/>
            </a:stretch>
          </p:blipFill>
          <p:spPr bwMode="auto">
            <a:xfrm rot="16200000" flipH="1">
              <a:off x="6244382" y="11236541"/>
              <a:ext cx="4065059" cy="4623434"/>
            </a:xfrm>
            <a:prstGeom prst="rect">
              <a:avLst/>
            </a:prstGeom>
            <a:noFill/>
            <a:ln w="9525">
              <a:solidFill>
                <a:schemeClr val="bg1">
                  <a:lumMod val="65000"/>
                </a:schemeClr>
              </a:solidFill>
              <a:miter lim="800000"/>
              <a:headEnd/>
              <a:tailEnd/>
            </a:ln>
          </p:spPr>
        </p:pic>
        <p:pic>
          <p:nvPicPr>
            <p:cNvPr id="32" name="Picture 31" descr="C:\DOCUME~1\user\LOCALS~1\Temp\IMG-20250214-WA0004.jpg"/>
            <p:cNvPicPr/>
            <p:nvPr/>
          </p:nvPicPr>
          <p:blipFill>
            <a:blip r:embed="rId10" cstate="print">
              <a:lum bright="2000" contrast="-1000"/>
            </a:blip>
            <a:srcRect l="15041" t="18387" r="14753" b="21409"/>
            <a:stretch>
              <a:fillRect/>
            </a:stretch>
          </p:blipFill>
          <p:spPr bwMode="auto">
            <a:xfrm>
              <a:off x="1501776" y="11544300"/>
              <a:ext cx="4489450" cy="4029076"/>
            </a:xfrm>
            <a:prstGeom prst="rect">
              <a:avLst/>
            </a:prstGeom>
            <a:noFill/>
            <a:ln w="9525">
              <a:solidFill>
                <a:schemeClr val="bg1">
                  <a:lumMod val="65000"/>
                </a:schemeClr>
              </a:solidFill>
              <a:miter lim="800000"/>
              <a:headEnd/>
              <a:tailEnd/>
            </a:ln>
          </p:spPr>
        </p:pic>
        <p:pic>
          <p:nvPicPr>
            <p:cNvPr id="33" name="Picture 32"/>
            <p:cNvPicPr/>
            <p:nvPr/>
          </p:nvPicPr>
          <p:blipFill>
            <a:blip r:embed="rId11" cstate="print">
              <a:lum bright="2000" contrast="-1000"/>
            </a:blip>
            <a:srcRect l="17381" t="5118" r="13086" b="5118"/>
            <a:stretch>
              <a:fillRect/>
            </a:stretch>
          </p:blipFill>
          <p:spPr bwMode="auto">
            <a:xfrm>
              <a:off x="15267621" y="11567742"/>
              <a:ext cx="2178549" cy="4001247"/>
            </a:xfrm>
            <a:prstGeom prst="rect">
              <a:avLst/>
            </a:prstGeom>
            <a:noFill/>
            <a:ln>
              <a:solidFill>
                <a:schemeClr val="bg1">
                  <a:lumMod val="65000"/>
                </a:schemeClr>
              </a:solidFill>
            </a:ln>
          </p:spPr>
        </p:pic>
      </p:grpSp>
      <p:sp>
        <p:nvSpPr>
          <p:cNvPr id="34" name="object 32"/>
          <p:cNvSpPr txBox="1">
            <a:spLocks noChangeArrowheads="1"/>
          </p:cNvSpPr>
          <p:nvPr/>
        </p:nvSpPr>
        <p:spPr bwMode="auto">
          <a:xfrm>
            <a:off x="17600613" y="10539413"/>
            <a:ext cx="11698287" cy="6948056"/>
          </a:xfrm>
          <a:prstGeom prst="rect">
            <a:avLst/>
          </a:prstGeom>
          <a:noFill/>
          <a:ln w="9525">
            <a:noFill/>
            <a:miter lim="800000"/>
            <a:headEnd/>
            <a:tailEnd/>
          </a:ln>
        </p:spPr>
        <p:txBody>
          <a:bodyPr wrap="square" lIns="0" tIns="15240" rIns="0" bIns="0">
            <a:spAutoFit/>
          </a:bodyPr>
          <a:lstStyle/>
          <a:p>
            <a:pPr marL="452438" algn="just">
              <a:spcBef>
                <a:spcPts val="125"/>
              </a:spcBef>
            </a:pPr>
            <a:r>
              <a:rPr lang="en-US" altLang="en-US" sz="3200" b="1" dirty="0" smtClean="0">
                <a:solidFill>
                  <a:srgbClr val="FB5911"/>
                </a:solidFill>
                <a:latin typeface="Arial" pitchFamily="34" charset="0"/>
                <a:cs typeface="Arial" pitchFamily="34" charset="0"/>
              </a:rPr>
              <a:t>        </a:t>
            </a:r>
            <a:r>
              <a:rPr lang="en-US" sz="3200" b="1" dirty="0" smtClean="0">
                <a:solidFill>
                  <a:srgbClr val="FB594C"/>
                </a:solidFill>
                <a:latin typeface="Arial" pitchFamily="34" charset="0"/>
                <a:cs typeface="Arial" pitchFamily="34" charset="0"/>
              </a:rPr>
              <a:t>MATERIAL AND METHOD</a:t>
            </a:r>
            <a:endParaRPr lang="en-US" sz="3200" dirty="0" smtClean="0">
              <a:solidFill>
                <a:srgbClr val="FB594C"/>
              </a:solidFill>
              <a:latin typeface="Arial" pitchFamily="34" charset="0"/>
              <a:cs typeface="Arial" pitchFamily="34" charset="0"/>
            </a:endParaRPr>
          </a:p>
          <a:p>
            <a:pPr marL="452438" algn="just">
              <a:spcBef>
                <a:spcPts val="125"/>
              </a:spcBef>
            </a:pPr>
            <a:endParaRPr lang="ro-RO" altLang="en-US" sz="3200" b="1" dirty="0" smtClean="0">
              <a:solidFill>
                <a:srgbClr val="FB5911"/>
              </a:solidFill>
              <a:latin typeface="Arial" pitchFamily="34" charset="0"/>
              <a:cs typeface="Arial" pitchFamily="34" charset="0"/>
            </a:endParaRPr>
          </a:p>
          <a:p>
            <a:pPr marL="452438" algn="just">
              <a:spcBef>
                <a:spcPts val="125"/>
              </a:spcBef>
            </a:pPr>
            <a:r>
              <a:rPr lang="en-US" sz="3200" i="1" dirty="0" smtClean="0">
                <a:latin typeface="Arial" pitchFamily="34" charset="0"/>
                <a:cs typeface="Arial" pitchFamily="34" charset="0"/>
              </a:rPr>
              <a:t>      The </a:t>
            </a:r>
            <a:r>
              <a:rPr lang="en-US" sz="3200" i="1" dirty="0" err="1" smtClean="0">
                <a:latin typeface="Arial" pitchFamily="34" charset="0"/>
                <a:cs typeface="Arial" pitchFamily="34" charset="0"/>
              </a:rPr>
              <a:t>microplants</a:t>
            </a:r>
            <a:r>
              <a:rPr lang="en-US" sz="3200" i="1" dirty="0" smtClean="0">
                <a:latin typeface="Arial" pitchFamily="34" charset="0"/>
                <a:cs typeface="Arial" pitchFamily="34" charset="0"/>
              </a:rPr>
              <a:t> obtained from </a:t>
            </a:r>
            <a:r>
              <a:rPr lang="en-US" sz="3200" i="1" dirty="0" err="1" smtClean="0">
                <a:latin typeface="Arial" pitchFamily="34" charset="0"/>
                <a:cs typeface="Arial" pitchFamily="34" charset="0"/>
              </a:rPr>
              <a:t>meristems</a:t>
            </a:r>
            <a:r>
              <a:rPr lang="en-US" sz="3200" i="1" dirty="0" smtClean="0">
                <a:latin typeface="Arial" pitchFamily="34" charset="0"/>
                <a:cs typeface="Arial" pitchFamily="34" charset="0"/>
              </a:rPr>
              <a:t> were transplanted, after acclimatization, into an "insect-proof" protected space to obtain planting material of superior </a:t>
            </a:r>
            <a:r>
              <a:rPr lang="en-US" sz="3200" i="1" dirty="0" err="1" smtClean="0">
                <a:latin typeface="Arial" pitchFamily="34" charset="0"/>
                <a:cs typeface="Arial" pitchFamily="34" charset="0"/>
              </a:rPr>
              <a:t>phytosanitary</a:t>
            </a:r>
            <a:r>
              <a:rPr lang="en-US" sz="3200" i="1" dirty="0" smtClean="0">
                <a:latin typeface="Arial" pitchFamily="34" charset="0"/>
                <a:cs typeface="Arial" pitchFamily="34" charset="0"/>
              </a:rPr>
              <a:t> quality.</a:t>
            </a:r>
          </a:p>
          <a:p>
            <a:pPr marL="452438" algn="just">
              <a:spcBef>
                <a:spcPts val="125"/>
              </a:spcBef>
            </a:pPr>
            <a:r>
              <a:rPr lang="en-US" sz="3200" i="1" dirty="0" smtClean="0">
                <a:latin typeface="Arial" pitchFamily="34" charset="0"/>
                <a:cs typeface="Arial" pitchFamily="34" charset="0"/>
              </a:rPr>
              <a:t>      </a:t>
            </a:r>
            <a:r>
              <a:rPr lang="ro-RO" sz="3200" i="1" dirty="0" smtClean="0">
                <a:latin typeface="Arial" pitchFamily="34" charset="0"/>
                <a:cs typeface="Arial" pitchFamily="34" charset="0"/>
              </a:rPr>
              <a:t>Biometric observations were made on the biological material taken into study, </a:t>
            </a:r>
            <a:r>
              <a:rPr lang="en-US" sz="3200" i="1" dirty="0" smtClean="0">
                <a:latin typeface="Arial" pitchFamily="34" charset="0"/>
                <a:cs typeface="Arial" pitchFamily="34" charset="0"/>
              </a:rPr>
              <a:t>for three Romanian potato varieties - </a:t>
            </a:r>
            <a:r>
              <a:rPr lang="en-US" sz="3200" i="1" dirty="0" err="1" smtClean="0">
                <a:latin typeface="Arial" pitchFamily="34" charset="0"/>
                <a:cs typeface="Arial" pitchFamily="34" charset="0"/>
              </a:rPr>
              <a:t>Asinaria</a:t>
            </a:r>
            <a:r>
              <a:rPr lang="en-US" sz="3200" i="1" dirty="0" smtClean="0">
                <a:latin typeface="Arial" pitchFamily="34" charset="0"/>
                <a:cs typeface="Arial" pitchFamily="34" charset="0"/>
              </a:rPr>
              <a:t>, </a:t>
            </a:r>
            <a:r>
              <a:rPr lang="en-US" sz="3200" i="1" dirty="0" err="1" smtClean="0">
                <a:latin typeface="Arial" pitchFamily="34" charset="0"/>
                <a:cs typeface="Arial" pitchFamily="34" charset="0"/>
              </a:rPr>
              <a:t>Darilena</a:t>
            </a:r>
            <a:r>
              <a:rPr lang="en-US" sz="3200" i="1" dirty="0" smtClean="0">
                <a:latin typeface="Arial" pitchFamily="34" charset="0"/>
                <a:cs typeface="Arial" pitchFamily="34" charset="0"/>
              </a:rPr>
              <a:t> and </a:t>
            </a:r>
            <a:r>
              <a:rPr lang="en-US" sz="3200" i="1" dirty="0" err="1" smtClean="0">
                <a:latin typeface="Arial" pitchFamily="34" charset="0"/>
                <a:cs typeface="Arial" pitchFamily="34" charset="0"/>
              </a:rPr>
              <a:t>Foresta</a:t>
            </a:r>
            <a:r>
              <a:rPr lang="en-US" sz="3200" i="1" dirty="0" smtClean="0">
                <a:latin typeface="Arial" pitchFamily="34" charset="0"/>
                <a:cs typeface="Arial" pitchFamily="34" charset="0"/>
              </a:rPr>
              <a:t>,</a:t>
            </a:r>
            <a:r>
              <a:rPr lang="ro-RO" sz="3200" i="1" dirty="0" smtClean="0">
                <a:latin typeface="Arial" pitchFamily="34" charset="0"/>
                <a:cs typeface="Arial" pitchFamily="34" charset="0"/>
              </a:rPr>
              <a:t> regarding the average height of the plant, the average number of shoots and leaves, and by using the SPAD device, measurements were made on the chlorophyll content of potato leaves at the time of transplanting the vitroplants and after the acclimatization </a:t>
            </a:r>
            <a:r>
              <a:rPr lang="en-US" sz="3200" i="1" dirty="0" smtClean="0">
                <a:latin typeface="Arial" pitchFamily="34" charset="0"/>
                <a:cs typeface="Arial" pitchFamily="34" charset="0"/>
              </a:rPr>
              <a:t>     </a:t>
            </a:r>
          </a:p>
          <a:p>
            <a:pPr marL="452438" algn="just">
              <a:spcBef>
                <a:spcPts val="125"/>
              </a:spcBef>
            </a:pPr>
            <a:r>
              <a:rPr lang="en-US" sz="3200" i="1" dirty="0" smtClean="0">
                <a:latin typeface="Arial" pitchFamily="34" charset="0"/>
                <a:cs typeface="Arial" pitchFamily="34" charset="0"/>
              </a:rPr>
              <a:t>     </a:t>
            </a:r>
            <a:r>
              <a:rPr lang="ro-RO" sz="3200" i="1" dirty="0" smtClean="0">
                <a:latin typeface="Arial" pitchFamily="34" charset="0"/>
                <a:cs typeface="Arial" pitchFamily="34" charset="0"/>
              </a:rPr>
              <a:t>period</a:t>
            </a:r>
            <a:r>
              <a:rPr lang="en-US" sz="3200" i="1" dirty="0" smtClean="0">
                <a:latin typeface="Arial" pitchFamily="34" charset="0"/>
                <a:cs typeface="Arial" pitchFamily="34" charset="0"/>
              </a:rPr>
              <a:t>.</a:t>
            </a:r>
            <a:endParaRPr lang="ro-RO" altLang="en-US" sz="3200" dirty="0">
              <a:latin typeface="Arial" pitchFamily="34" charset="0"/>
              <a:cs typeface="Arial" pitchFamily="34" charset="0"/>
            </a:endParaRPr>
          </a:p>
        </p:txBody>
      </p:sp>
      <p:sp>
        <p:nvSpPr>
          <p:cNvPr id="39" name="Rectangle 38"/>
          <p:cNvSpPr/>
          <p:nvPr/>
        </p:nvSpPr>
        <p:spPr>
          <a:xfrm>
            <a:off x="0" y="23815956"/>
            <a:ext cx="30267275" cy="843086"/>
          </a:xfrm>
          <a:prstGeom prst="rect">
            <a:avLst/>
          </a:prstGeom>
        </p:spPr>
        <p:txBody>
          <a:bodyPr wrap="square" lIns="274101" tIns="137050" rIns="274101" bIns="137050">
            <a:spAutoFit/>
          </a:bodyPr>
          <a:lstStyle/>
          <a:p>
            <a:pPr algn="ctr">
              <a:lnSpc>
                <a:spcPct val="115000"/>
              </a:lnSpc>
              <a:spcAft>
                <a:spcPts val="0"/>
              </a:spcAft>
            </a:pPr>
            <a:r>
              <a:rPr lang="ro-RO" sz="3200" b="1" dirty="0" smtClean="0">
                <a:latin typeface="Arial" pitchFamily="34" charset="0"/>
                <a:ea typeface="Calibri" pitchFamily="34" charset="0"/>
                <a:cs typeface="Arial" pitchFamily="34" charset="0"/>
              </a:rPr>
              <a:t>Table </a:t>
            </a:r>
            <a:r>
              <a:rPr lang="en-US" sz="3200" b="1" dirty="0" smtClean="0">
                <a:latin typeface="Arial" pitchFamily="34" charset="0"/>
                <a:ea typeface="Calibri" pitchFamily="34" charset="0"/>
                <a:cs typeface="Arial" pitchFamily="34" charset="0"/>
              </a:rPr>
              <a:t>2</a:t>
            </a:r>
            <a:r>
              <a:rPr lang="ro-RO" sz="3200" b="1" dirty="0" smtClean="0">
                <a:latin typeface="Arial" pitchFamily="34" charset="0"/>
                <a:ea typeface="Calibri" pitchFamily="34" charset="0"/>
                <a:cs typeface="Arial" pitchFamily="34" charset="0"/>
              </a:rPr>
              <a:t>.</a:t>
            </a:r>
            <a:r>
              <a:rPr lang="en-US" sz="3200" b="1" dirty="0" smtClean="0">
                <a:latin typeface="Arial" pitchFamily="34" charset="0"/>
                <a:ea typeface="Calibri" pitchFamily="34" charset="0"/>
                <a:cs typeface="Arial" pitchFamily="34" charset="0"/>
              </a:rPr>
              <a:t> The influence of variety  the average plantlets height (cm) and the n</a:t>
            </a:r>
            <a:r>
              <a:rPr lang="en-US" sz="3200" b="1" dirty="0" smtClean="0">
                <a:solidFill>
                  <a:srgbClr val="000000"/>
                </a:solidFill>
                <a:latin typeface="Arial" pitchFamily="34" charset="0"/>
                <a:ea typeface="Times New Roman"/>
                <a:cs typeface="Arial" pitchFamily="34" charset="0"/>
              </a:rPr>
              <a:t>umber of leaves (</a:t>
            </a:r>
            <a:r>
              <a:rPr lang="en-US" sz="3200" b="1" dirty="0" smtClean="0">
                <a:latin typeface="Arial" pitchFamily="34" charset="0"/>
                <a:cs typeface="Arial" pitchFamily="34" charset="0"/>
              </a:rPr>
              <a:t>acclimatized </a:t>
            </a:r>
            <a:r>
              <a:rPr lang="en-US" sz="3200" b="1" i="1" dirty="0" smtClean="0">
                <a:latin typeface="Arial" pitchFamily="34" charset="0"/>
                <a:cs typeface="Arial" pitchFamily="34" charset="0"/>
              </a:rPr>
              <a:t>in vivo</a:t>
            </a:r>
            <a:r>
              <a:rPr lang="en-US" sz="3200" b="1" dirty="0" smtClean="0">
                <a:latin typeface="Arial" pitchFamily="34" charset="0"/>
                <a:cs typeface="Arial" pitchFamily="34" charset="0"/>
              </a:rPr>
              <a:t>)</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2676149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681</TotalTime>
  <Words>571</Words>
  <Application>Microsoft Office PowerPoint</Application>
  <PresentationFormat>Custom</PresentationFormat>
  <Paragraphs>96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ESTIMATION OF CHLOROPHYLL CONCENTRATION IN POTATO  LEAVES BASED ON SPAD MEASUREMENTS  UNDER CONTROLLED CONDITIONS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92</cp:revision>
  <dcterms:created xsi:type="dcterms:W3CDTF">2024-02-27T07:52:51Z</dcterms:created>
  <dcterms:modified xsi:type="dcterms:W3CDTF">2025-05-05T10:05:23Z</dcterms:modified>
</cp:coreProperties>
</file>