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20" d="100"/>
          <a:sy n="20" d="100"/>
        </p:scale>
        <p:origin x="2916" y="96"/>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550353"/>
            <a:ext cx="28776842" cy="2862322"/>
          </a:xfrm>
          <a:prstGeom prst="rect">
            <a:avLst/>
          </a:prstGeom>
          <a:noFill/>
        </p:spPr>
        <p:txBody>
          <a:bodyPr wrap="square" rtlCol="0">
            <a:spAutoFit/>
          </a:bodyPr>
          <a:lstStyle/>
          <a:p>
            <a:pPr algn="ctr"/>
            <a:r>
              <a:rPr lang="ro-RO" sz="6000" b="1" dirty="0">
                <a:effectLst/>
                <a:latin typeface="Times New Roman" panose="02020603050405020304" pitchFamily="18" charset="0"/>
                <a:ea typeface="Times New Roman" panose="02020603050405020304" pitchFamily="18" charset="0"/>
              </a:rPr>
              <a:t>RESEARCH ON THE INFLUENCE OF SOME TECHNOLOGICAL SEQUENCES ON PRODUCTIVITY IN DRACOCEPHALUM MOLDAVICA UNDER ORGANIC FARMING </a:t>
            </a:r>
            <a:endParaRPr lang="en-US" sz="5400" dirty="0">
              <a:effectLst/>
              <a:latin typeface="Times New Roman" panose="02020603050405020304" pitchFamily="18" charset="0"/>
              <a:ea typeface="Times New Roman" panose="02020603050405020304" pitchFamily="18" charset="0"/>
            </a:endParaRPr>
          </a:p>
        </p:txBody>
      </p:sp>
      <p:sp>
        <p:nvSpPr>
          <p:cNvPr id="19" name="TextBox 18"/>
          <p:cNvSpPr txBox="1"/>
          <p:nvPr/>
        </p:nvSpPr>
        <p:spPr>
          <a:xfrm>
            <a:off x="1846465" y="9443795"/>
            <a:ext cx="28359197" cy="1200329"/>
          </a:xfrm>
          <a:prstGeom prst="rect">
            <a:avLst/>
          </a:prstGeom>
          <a:noFill/>
        </p:spPr>
        <p:txBody>
          <a:bodyPr wrap="square" rtlCol="0">
            <a:spAutoFit/>
          </a:bodyPr>
          <a:lstStyle/>
          <a:p>
            <a:pPr algn="ctr"/>
            <a:r>
              <a:rPr lang="en-US" sz="3600" b="1" dirty="0" err="1">
                <a:latin typeface="Arial" charset="0"/>
                <a:ea typeface="Arial" charset="0"/>
                <a:cs typeface="Arial" charset="0"/>
              </a:rPr>
              <a:t>Autori</a:t>
            </a:r>
            <a:r>
              <a:rPr lang="ro-RO" sz="3600" b="1" dirty="0">
                <a:latin typeface="Arial" charset="0"/>
                <a:ea typeface="Arial" charset="0"/>
                <a:cs typeface="Arial" charset="0"/>
              </a:rPr>
              <a:t>: </a:t>
            </a:r>
            <a:r>
              <a:rPr lang="ro-RO" sz="3600" b="1" dirty="0">
                <a:effectLst/>
                <a:latin typeface="Times New Roman" panose="02020603050405020304" pitchFamily="18" charset="0"/>
                <a:ea typeface="Times New Roman" panose="02020603050405020304" pitchFamily="18" charset="0"/>
              </a:rPr>
              <a:t>MÎRZAN OANA, NAIE MARGARETA, LEONTE ALEXANDRA, ISTICIOAIA SIMONA, PINTILIE SABINA ANDREEA</a:t>
            </a:r>
            <a:endParaRPr lang="en-US" sz="4000" dirty="0">
              <a:effectLst/>
              <a:latin typeface="Times New Roman" panose="02020603050405020304" pitchFamily="18" charset="0"/>
              <a:ea typeface="Times New Roman" panose="02020603050405020304" pitchFamily="18" charset="0"/>
            </a:endParaRPr>
          </a:p>
          <a:p>
            <a:pPr algn="r"/>
            <a:endParaRPr lang="ro-RO" sz="3600" b="1" i="1" dirty="0">
              <a:latin typeface="Arial" charset="0"/>
              <a:ea typeface="Arial" charset="0"/>
              <a:cs typeface="Arial" charset="0"/>
            </a:endParaRPr>
          </a:p>
        </p:txBody>
      </p:sp>
      <p:sp>
        <p:nvSpPr>
          <p:cNvPr id="20" name="TextBox 19"/>
          <p:cNvSpPr txBox="1"/>
          <p:nvPr/>
        </p:nvSpPr>
        <p:spPr>
          <a:xfrm>
            <a:off x="1891896" y="11131520"/>
            <a:ext cx="28776842" cy="5139869"/>
          </a:xfrm>
          <a:prstGeom prst="rect">
            <a:avLst/>
          </a:prstGeom>
          <a:noFill/>
        </p:spPr>
        <p:txBody>
          <a:bodyPr wrap="square" rtlCol="0">
            <a:spAutoFit/>
          </a:bodyPr>
          <a:lstStyle/>
          <a:p>
            <a:pPr algn="just"/>
            <a:r>
              <a:rPr lang="ro-RO" sz="4000" b="1" dirty="0">
                <a:latin typeface="Arial" charset="0"/>
                <a:ea typeface="Arial" charset="0"/>
                <a:cs typeface="Arial" charset="0"/>
              </a:rPr>
              <a:t>INTRODUCTION</a:t>
            </a:r>
          </a:p>
          <a:p>
            <a:pPr algn="just"/>
            <a:r>
              <a:rPr lang="en-US" sz="3200" dirty="0">
                <a:effectLst/>
                <a:latin typeface="Arial" panose="020B0604020202020204" pitchFamily="34" charset="0"/>
                <a:ea typeface="Times New Roman" panose="02020603050405020304" pitchFamily="18" charset="0"/>
                <a:cs typeface="Arial" panose="020B0604020202020204" pitchFamily="34" charset="0"/>
              </a:rPr>
              <a:t>The </a:t>
            </a:r>
            <a:r>
              <a:rPr lang="en-US" sz="3200" dirty="0" err="1">
                <a:effectLst/>
                <a:latin typeface="Arial" panose="020B0604020202020204" pitchFamily="34" charset="0"/>
                <a:ea typeface="Times New Roman" panose="02020603050405020304" pitchFamily="18" charset="0"/>
                <a:cs typeface="Arial" panose="020B0604020202020204" pitchFamily="34" charset="0"/>
              </a:rPr>
              <a:t>moldavian</a:t>
            </a:r>
            <a:r>
              <a:rPr lang="en-US" sz="3200" dirty="0">
                <a:effectLst/>
                <a:latin typeface="Arial" panose="020B0604020202020204" pitchFamily="34" charset="0"/>
                <a:ea typeface="Times New Roman" panose="02020603050405020304" pitchFamily="18" charset="0"/>
                <a:cs typeface="Arial" panose="020B0604020202020204" pitchFamily="34" charset="0"/>
              </a:rPr>
              <a:t> dragonhead is an annual species native to the Himalayas, which is cultivated for its aerial part (herb) which contains a volatile oil similar to lemon balm oil, rich in </a:t>
            </a:r>
            <a:r>
              <a:rPr lang="en-US" sz="3200" dirty="0" err="1">
                <a:effectLst/>
                <a:latin typeface="Arial" panose="020B0604020202020204" pitchFamily="34" charset="0"/>
                <a:ea typeface="Times New Roman" panose="02020603050405020304" pitchFamily="18" charset="0"/>
                <a:cs typeface="Arial" panose="020B0604020202020204" pitchFamily="34" charset="0"/>
              </a:rPr>
              <a:t>citral</a:t>
            </a:r>
            <a:r>
              <a:rPr lang="en-US" sz="3200" dirty="0">
                <a:effectLst/>
                <a:latin typeface="Arial" panose="020B0604020202020204" pitchFamily="34" charset="0"/>
                <a:ea typeface="Times New Roman" panose="02020603050405020304" pitchFamily="18" charset="0"/>
                <a:cs typeface="Arial" panose="020B0604020202020204" pitchFamily="34" charset="0"/>
              </a:rPr>
              <a:t> a and b (up to 80%), geranyl acetate, linalool, </a:t>
            </a:r>
            <a:r>
              <a:rPr lang="en-US" sz="3200" dirty="0" err="1">
                <a:effectLst/>
                <a:latin typeface="Arial" panose="020B0604020202020204" pitchFamily="34" charset="0"/>
                <a:ea typeface="Times New Roman" panose="02020603050405020304" pitchFamily="18" charset="0"/>
                <a:cs typeface="Arial" panose="020B0604020202020204" pitchFamily="34" charset="0"/>
              </a:rPr>
              <a:t>nerol</a:t>
            </a:r>
            <a:r>
              <a:rPr lang="en-US" sz="3200" dirty="0">
                <a:effectLst/>
                <a:latin typeface="Arial" panose="020B0604020202020204" pitchFamily="34" charset="0"/>
                <a:ea typeface="Times New Roman" panose="02020603050405020304" pitchFamily="18" charset="0"/>
                <a:cs typeface="Arial" panose="020B0604020202020204" pitchFamily="34" charset="0"/>
              </a:rPr>
              <a:t>, etc. Among the chemical elements contained are: </a:t>
            </a:r>
            <a:r>
              <a:rPr lang="en-US" sz="3200" dirty="0" err="1">
                <a:effectLst/>
                <a:latin typeface="Arial" panose="020B0604020202020204" pitchFamily="34" charset="0"/>
                <a:ea typeface="Times New Roman" panose="02020603050405020304" pitchFamily="18" charset="0"/>
                <a:cs typeface="Arial" panose="020B0604020202020204" pitchFamily="34" charset="0"/>
              </a:rPr>
              <a:t>gallo</a:t>
            </a:r>
            <a:r>
              <a:rPr lang="en-US" sz="3200" dirty="0">
                <a:effectLst/>
                <a:latin typeface="Arial" panose="020B0604020202020204" pitchFamily="34" charset="0"/>
                <a:ea typeface="Times New Roman" panose="02020603050405020304" pitchFamily="18" charset="0"/>
                <a:cs typeface="Arial" panose="020B0604020202020204" pitchFamily="34" charset="0"/>
              </a:rPr>
              <a:t>-tannins (5-10%), </a:t>
            </a:r>
            <a:r>
              <a:rPr lang="en-US" sz="3200" dirty="0" err="1">
                <a:effectLst/>
                <a:latin typeface="Arial" panose="020B0604020202020204" pitchFamily="34" charset="0"/>
                <a:ea typeface="Times New Roman" panose="02020603050405020304" pitchFamily="18" charset="0"/>
                <a:cs typeface="Arial" panose="020B0604020202020204" pitchFamily="34" charset="0"/>
              </a:rPr>
              <a:t>salicarin</a:t>
            </a:r>
            <a:r>
              <a:rPr lang="en-US" sz="3200" dirty="0">
                <a:effectLst/>
                <a:latin typeface="Arial" panose="020B0604020202020204" pitchFamily="34" charset="0"/>
                <a:ea typeface="Times New Roman" panose="02020603050405020304" pitchFamily="18" charset="0"/>
                <a:cs typeface="Arial" panose="020B0604020202020204" pitchFamily="34" charset="0"/>
              </a:rPr>
              <a:t>, ferric hydroxide, flavonoid substances, </a:t>
            </a:r>
            <a:r>
              <a:rPr lang="en-US" sz="3200" dirty="0" err="1">
                <a:effectLst/>
                <a:latin typeface="Arial" panose="020B0604020202020204" pitchFamily="34" charset="0"/>
                <a:ea typeface="Times New Roman" panose="02020603050405020304" pitchFamily="18" charset="0"/>
                <a:cs typeface="Arial" panose="020B0604020202020204" pitchFamily="34" charset="0"/>
              </a:rPr>
              <a:t>heterosides</a:t>
            </a:r>
            <a:r>
              <a:rPr lang="en-US" sz="3200" dirty="0">
                <a:effectLst/>
                <a:latin typeface="Arial" panose="020B0604020202020204" pitchFamily="34" charset="0"/>
                <a:ea typeface="Times New Roman" panose="02020603050405020304" pitchFamily="18" charset="0"/>
                <a:cs typeface="Arial" panose="020B0604020202020204" pitchFamily="34" charset="0"/>
              </a:rPr>
              <a:t>, orientin, anthocyanin pigments-</a:t>
            </a:r>
            <a:r>
              <a:rPr lang="en-US" sz="3200" dirty="0" err="1">
                <a:effectLst/>
                <a:latin typeface="Arial" panose="020B0604020202020204" pitchFamily="34" charset="0"/>
                <a:ea typeface="Times New Roman" panose="02020603050405020304" pitchFamily="18" charset="0"/>
                <a:cs typeface="Arial" panose="020B0604020202020204" pitchFamily="34" charset="0"/>
              </a:rPr>
              <a:t>diglycosides</a:t>
            </a:r>
            <a:r>
              <a:rPr lang="en-US" sz="3200" dirty="0">
                <a:effectLst/>
                <a:latin typeface="Arial" panose="020B0604020202020204" pitchFamily="34" charset="0"/>
                <a:ea typeface="Times New Roman" panose="02020603050405020304" pitchFamily="18" charset="0"/>
                <a:cs typeface="Arial" panose="020B0604020202020204" pitchFamily="34" charset="0"/>
              </a:rPr>
              <a:t> of </a:t>
            </a:r>
            <a:r>
              <a:rPr lang="en-US" sz="3200" dirty="0" err="1">
                <a:effectLst/>
                <a:latin typeface="Arial" panose="020B0604020202020204" pitchFamily="34" charset="0"/>
                <a:ea typeface="Times New Roman" panose="02020603050405020304" pitchFamily="18" charset="0"/>
                <a:cs typeface="Arial" panose="020B0604020202020204" pitchFamily="34" charset="0"/>
              </a:rPr>
              <a:t>malvidol</a:t>
            </a:r>
            <a:r>
              <a:rPr lang="en-US" sz="3200" dirty="0">
                <a:effectLst/>
                <a:latin typeface="Arial" panose="020B0604020202020204" pitchFamily="34" charset="0"/>
                <a:ea typeface="Times New Roman" panose="02020603050405020304" pitchFamily="18" charset="0"/>
                <a:cs typeface="Arial" panose="020B0604020202020204" pitchFamily="34" charset="0"/>
              </a:rPr>
              <a:t> and </a:t>
            </a:r>
            <a:r>
              <a:rPr lang="en-US" sz="3200" dirty="0" err="1">
                <a:effectLst/>
                <a:latin typeface="Arial" panose="020B0604020202020204" pitchFamily="34" charset="0"/>
                <a:ea typeface="Times New Roman" panose="02020603050405020304" pitchFamily="18" charset="0"/>
                <a:cs typeface="Arial" panose="020B0604020202020204" pitchFamily="34" charset="0"/>
              </a:rPr>
              <a:t>galactosides</a:t>
            </a:r>
            <a:r>
              <a:rPr lang="en-US" sz="3200" dirty="0">
                <a:effectLst/>
                <a:latin typeface="Arial" panose="020B0604020202020204" pitchFamily="34" charset="0"/>
                <a:ea typeface="Times New Roman" panose="02020603050405020304" pitchFamily="18" charset="0"/>
                <a:cs typeface="Arial" panose="020B0604020202020204" pitchFamily="34" charset="0"/>
              </a:rPr>
              <a:t> of cyanidol, choline, glucose, starch, choline, a phytoncide with antibiotic activity, antibiotic substances, </a:t>
            </a:r>
            <a:r>
              <a:rPr lang="en-US" sz="3200" dirty="0" err="1">
                <a:effectLst/>
                <a:latin typeface="Arial" panose="020B0604020202020204" pitchFamily="34" charset="0"/>
                <a:ea typeface="Times New Roman" panose="02020603050405020304" pitchFamily="18" charset="0"/>
                <a:cs typeface="Arial" panose="020B0604020202020204" pitchFamily="34" charset="0"/>
              </a:rPr>
              <a:t>pectins</a:t>
            </a:r>
            <a:r>
              <a:rPr lang="en-US" sz="3200" dirty="0">
                <a:effectLst/>
                <a:latin typeface="Arial" panose="020B0604020202020204" pitchFamily="34" charset="0"/>
                <a:ea typeface="Times New Roman" panose="02020603050405020304" pitchFamily="18" charset="0"/>
                <a:cs typeface="Arial" panose="020B0604020202020204" pitchFamily="34" charset="0"/>
              </a:rPr>
              <a:t>, carotenoids, mineral substances, traces of volatile oil. The butterbur is part of some medicinal teas used in diseases of the digestive system and the nervous system (Abedi et al.,2015; El-Baky et al., 2007).</a:t>
            </a:r>
          </a:p>
          <a:p>
            <a:pPr algn="just"/>
            <a:r>
              <a:rPr lang="en-US" sz="3200" dirty="0">
                <a:effectLst/>
                <a:latin typeface="Arial" panose="020B0604020202020204" pitchFamily="34" charset="0"/>
                <a:ea typeface="Times New Roman" panose="02020603050405020304" pitchFamily="18" charset="0"/>
                <a:cs typeface="Arial" panose="020B0604020202020204" pitchFamily="34" charset="0"/>
              </a:rPr>
              <a:t>The species </a:t>
            </a:r>
            <a:r>
              <a:rPr lang="en-US" sz="3200" dirty="0" err="1">
                <a:effectLst/>
                <a:latin typeface="Arial" panose="020B0604020202020204" pitchFamily="34" charset="0"/>
                <a:ea typeface="Times New Roman" panose="02020603050405020304" pitchFamily="18" charset="0"/>
                <a:cs typeface="Arial" panose="020B0604020202020204" pitchFamily="34" charset="0"/>
              </a:rPr>
              <a:t>Dracocephalum</a:t>
            </a:r>
            <a:r>
              <a:rPr lang="en-US" sz="3200" dirty="0">
                <a:effectLst/>
                <a:latin typeface="Arial" panose="020B0604020202020204" pitchFamily="34" charset="0"/>
                <a:ea typeface="Times New Roman" panose="02020603050405020304" pitchFamily="18" charset="0"/>
                <a:cs typeface="Arial" panose="020B0604020202020204" pitchFamily="34" charset="0"/>
              </a:rPr>
              <a:t> </a:t>
            </a:r>
            <a:r>
              <a:rPr lang="en-US" sz="3200" dirty="0" err="1">
                <a:effectLst/>
                <a:latin typeface="Arial" panose="020B0604020202020204" pitchFamily="34" charset="0"/>
                <a:ea typeface="Times New Roman" panose="02020603050405020304" pitchFamily="18" charset="0"/>
                <a:cs typeface="Arial" panose="020B0604020202020204" pitchFamily="34" charset="0"/>
              </a:rPr>
              <a:t>moldavica</a:t>
            </a:r>
            <a:r>
              <a:rPr lang="en-US" sz="3200" dirty="0">
                <a:effectLst/>
                <a:latin typeface="Arial" panose="020B0604020202020204" pitchFamily="34" charset="0"/>
                <a:ea typeface="Times New Roman" panose="02020603050405020304" pitchFamily="18" charset="0"/>
                <a:cs typeface="Arial" panose="020B0604020202020204" pitchFamily="34" charset="0"/>
              </a:rPr>
              <a:t> L. has antimicrobial and antibacterial properties, being widely used in the pharmaceutical, cosmetic, food and perfumery industries. In the form of tea it is used to alleviate headaches, abdominal pain, remedy in treating flu, nervous system pain, kidney pain, gastrointestinal and tooth pain. This plant can also be used as a poultice in rheumatic pain (Galambosi, 1989; Hassani, 2006; Omidbaigi, 2006).</a:t>
            </a:r>
          </a:p>
          <a:p>
            <a:pPr algn="just"/>
            <a:endParaRPr lang="ro-RO" sz="3200" dirty="0">
              <a:latin typeface="Arial" panose="020B0604020202020204" pitchFamily="34" charset="0"/>
              <a:ea typeface="Arial" charset="0"/>
              <a:cs typeface="Arial" panose="020B0604020202020204" pitchFamily="34" charset="0"/>
            </a:endParaRPr>
          </a:p>
        </p:txBody>
      </p:sp>
      <p:sp>
        <p:nvSpPr>
          <p:cNvPr id="21" name="TextBox 20"/>
          <p:cNvSpPr txBox="1"/>
          <p:nvPr/>
        </p:nvSpPr>
        <p:spPr>
          <a:xfrm>
            <a:off x="1891896" y="15893197"/>
            <a:ext cx="28359197" cy="8586966"/>
          </a:xfrm>
          <a:prstGeom prst="rect">
            <a:avLst/>
          </a:prstGeom>
          <a:noFill/>
        </p:spPr>
        <p:txBody>
          <a:bodyPr wrap="square" rtlCol="0">
            <a:spAutoFit/>
          </a:bodyPr>
          <a:lstStyle/>
          <a:p>
            <a:r>
              <a:rPr lang="ro-RO" sz="4000" b="1" dirty="0">
                <a:latin typeface="Arial" charset="0"/>
                <a:ea typeface="Arial" charset="0"/>
                <a:cs typeface="Arial" charset="0"/>
              </a:rPr>
              <a:t>MATERIAL AND METHODS</a:t>
            </a:r>
          </a:p>
          <a:p>
            <a:pPr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In the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Dracocephalum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moldavica</a:t>
            </a:r>
            <a:r>
              <a:rPr lang="en-US" sz="3200" dirty="0">
                <a:effectLst/>
                <a:latin typeface="Arial" panose="020B0604020202020204" pitchFamily="34" charset="0"/>
                <a:ea typeface="Times New Roman" panose="02020603050405020304" pitchFamily="18" charset="0"/>
                <a:cs typeface="Arial" panose="020B0604020202020204" pitchFamily="34" charset="0"/>
              </a:rPr>
              <a:t> species (Moldavian dragonhead), the establishment of technological links in the organic farming system was aimed at represented by the sowing period and the establishment of the optimal nutrition space.</a:t>
            </a:r>
          </a:p>
          <a:p>
            <a:pPr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Under the conditions at A.R.D.S. Secuieni, three sowing periods were experimented in a </a:t>
            </a:r>
            <a:r>
              <a:rPr lang="en-US" sz="3200" dirty="0" err="1">
                <a:effectLst/>
                <a:latin typeface="Arial" panose="020B0604020202020204" pitchFamily="34" charset="0"/>
                <a:ea typeface="Times New Roman" panose="02020603050405020304" pitchFamily="18" charset="0"/>
                <a:cs typeface="Arial" panose="020B0604020202020204" pitchFamily="34" charset="0"/>
              </a:rPr>
              <a:t>monofactorial</a:t>
            </a:r>
            <a:r>
              <a:rPr lang="en-US" sz="3200" dirty="0">
                <a:effectLst/>
                <a:latin typeface="Arial" panose="020B0604020202020204" pitchFamily="34" charset="0"/>
                <a:ea typeface="Times New Roman" panose="02020603050405020304" pitchFamily="18" charset="0"/>
                <a:cs typeface="Arial" panose="020B0604020202020204" pitchFamily="34" charset="0"/>
              </a:rPr>
              <a:t> experiment:</a:t>
            </a:r>
          </a:p>
          <a:p>
            <a:pPr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V1 – Epoch I - sowing in the first emergency (third decade of March - beginning of April - control);</a:t>
            </a:r>
          </a:p>
          <a:p>
            <a:pPr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V2 – Epoch II - sowing in the second emergency (second decade of April - third decade of April);</a:t>
            </a:r>
          </a:p>
          <a:p>
            <a:pPr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V3 – Epoch III - late sowing (last decade of April - beginning of May).</a:t>
            </a:r>
          </a:p>
          <a:p>
            <a:pPr algn="just">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To establish the optimal nutrition space, a bifactorial experiment was set up, set up according to the method of plots subdivided into 3 repetitions in which the following factors were experimented:</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Factor A – distance between rows, with 3 graduations:</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a1 – 25 cm,</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a2 – 50 cm,</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a3 – 70 cm.</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Factor B – distance between plants per row, with 3 graduations:</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b1 – continuous row (approx. 5 cm between plants/row),</a:t>
            </a:r>
          </a:p>
          <a:p>
            <a:pPr>
              <a:buNone/>
            </a:pPr>
            <a:r>
              <a:rPr lang="en-US" sz="3200" dirty="0">
                <a:effectLst/>
                <a:latin typeface="Arial" panose="020B0604020202020204" pitchFamily="34" charset="0"/>
                <a:ea typeface="Times New Roman" panose="02020603050405020304" pitchFamily="18" charset="0"/>
                <a:cs typeface="Arial" panose="020B0604020202020204" pitchFamily="34" charset="0"/>
              </a:rPr>
              <a:t>b2 – 15 cm,</a:t>
            </a:r>
          </a:p>
          <a:p>
            <a:r>
              <a:rPr lang="en-US" sz="3200" dirty="0">
                <a:effectLst/>
                <a:latin typeface="Arial" panose="020B0604020202020204" pitchFamily="34" charset="0"/>
                <a:ea typeface="Times New Roman" panose="02020603050405020304" pitchFamily="18" charset="0"/>
                <a:cs typeface="Arial" panose="020B0604020202020204" pitchFamily="34" charset="0"/>
              </a:rPr>
              <a:t>b3 – 25 cm.</a:t>
            </a:r>
          </a:p>
        </p:txBody>
      </p:sp>
      <p:sp>
        <p:nvSpPr>
          <p:cNvPr id="22" name="TextBox 21"/>
          <p:cNvSpPr txBox="1"/>
          <p:nvPr/>
        </p:nvSpPr>
        <p:spPr>
          <a:xfrm>
            <a:off x="1735760" y="24409899"/>
            <a:ext cx="29438061" cy="12957393"/>
          </a:xfrm>
          <a:prstGeom prst="rect">
            <a:avLst/>
          </a:prstGeom>
          <a:noFill/>
        </p:spPr>
        <p:txBody>
          <a:bodyPr wrap="square" rtlCol="0">
            <a:spAutoFit/>
          </a:bodyPr>
          <a:lstStyle/>
          <a:p>
            <a:r>
              <a:rPr lang="ro-RO" sz="3600" b="1" dirty="0">
                <a:latin typeface="Arial" charset="0"/>
                <a:ea typeface="Arial" charset="0"/>
                <a:cs typeface="Arial" charset="0"/>
              </a:rPr>
              <a:t>RESULTS OBTAINED</a:t>
            </a:r>
          </a:p>
          <a:p>
            <a:pPr algn="just"/>
            <a:r>
              <a:rPr lang="ro-RO" sz="3200" dirty="0" err="1">
                <a:effectLst/>
                <a:latin typeface="Arial" panose="020B0604020202020204" pitchFamily="34" charset="0"/>
                <a:ea typeface="Times New Roman" panose="02020603050405020304" pitchFamily="18" charset="0"/>
                <a:cs typeface="Arial" panose="020B0604020202020204" pitchFamily="34" charset="0"/>
              </a:rPr>
              <a:t>Following</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determinations</a:t>
            </a:r>
            <a:r>
              <a:rPr lang="ro-RO" sz="3200" dirty="0">
                <a:effectLst/>
                <a:latin typeface="Arial" panose="020B0604020202020204" pitchFamily="34" charset="0"/>
                <a:ea typeface="Times New Roman" panose="02020603050405020304" pitchFamily="18" charset="0"/>
                <a:cs typeface="Arial" panose="020B0604020202020204" pitchFamily="34" charset="0"/>
              </a:rPr>
              <a:t> made on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plants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from</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three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sowing</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periods</a:t>
            </a:r>
            <a:r>
              <a:rPr lang="ro-RO" sz="3200" dirty="0">
                <a:effectLst/>
                <a:latin typeface="Arial" panose="020B0604020202020204" pitchFamily="34" charset="0"/>
                <a:ea typeface="Times New Roman" panose="02020603050405020304" pitchFamily="18" charset="0"/>
                <a:cs typeface="Arial" panose="020B0604020202020204" pitchFamily="34" charset="0"/>
              </a:rPr>
              <a:t>, it </a:t>
            </a:r>
            <a:r>
              <a:rPr lang="ro-RO" sz="3200" dirty="0" err="1">
                <a:effectLst/>
                <a:latin typeface="Arial" panose="020B0604020202020204" pitchFamily="34" charset="0"/>
                <a:ea typeface="Times New Roman" panose="02020603050405020304" pitchFamily="18" charset="0"/>
                <a:cs typeface="Arial" panose="020B0604020202020204" pitchFamily="34" charset="0"/>
              </a:rPr>
              <a:t>was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found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that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average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height</a:t>
            </a:r>
            <a:r>
              <a:rPr lang="ro-RO" sz="3200" dirty="0">
                <a:effectLst/>
                <a:latin typeface="Arial" panose="020B0604020202020204" pitchFamily="34" charset="0"/>
                <a:ea typeface="Times New Roman" panose="02020603050405020304" pitchFamily="18" charset="0"/>
                <a:cs typeface="Arial" panose="020B0604020202020204" pitchFamily="34" charset="0"/>
              </a:rPr>
              <a:t>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plants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was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between</a:t>
            </a:r>
            <a:r>
              <a:rPr lang="ro-RO" sz="3200" dirty="0">
                <a:effectLst/>
                <a:latin typeface="Arial" panose="020B0604020202020204" pitchFamily="34" charset="0"/>
                <a:ea typeface="Times New Roman" panose="02020603050405020304" pitchFamily="18" charset="0"/>
                <a:cs typeface="Arial" panose="020B0604020202020204" pitchFamily="34" charset="0"/>
              </a:rPr>
              <a:t> 60.50 cm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3</a:t>
            </a:r>
            <a:r>
              <a:rPr lang="ro-RO" sz="3200" baseline="30000" dirty="0">
                <a:effectLst/>
                <a:latin typeface="Arial" panose="020B0604020202020204" pitchFamily="34" charset="0"/>
                <a:ea typeface="Times New Roman" panose="02020603050405020304" pitchFamily="18" charset="0"/>
                <a:cs typeface="Arial" panose="020B0604020202020204" pitchFamily="34" charset="0"/>
              </a:rPr>
              <a:t>rd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sowing</a:t>
            </a:r>
            <a:r>
              <a:rPr lang="ro-RO" sz="3200" dirty="0">
                <a:effectLst/>
                <a:latin typeface="Arial" panose="020B0604020202020204" pitchFamily="34" charset="0"/>
                <a:ea typeface="Times New Roman" panose="02020603050405020304" pitchFamily="18" charset="0"/>
                <a:cs typeface="Arial" panose="020B0604020202020204" pitchFamily="34" charset="0"/>
              </a:rPr>
              <a:t> period </a:t>
            </a:r>
            <a:r>
              <a:rPr lang="ro-RO" sz="3200" dirty="0" err="1">
                <a:effectLst/>
                <a:latin typeface="Arial" panose="020B0604020202020204" pitchFamily="34" charset="0"/>
                <a:ea typeface="Times New Roman" panose="02020603050405020304" pitchFamily="18" charset="0"/>
                <a:cs typeface="Arial" panose="020B0604020202020204" pitchFamily="34" charset="0"/>
              </a:rPr>
              <a:t>and</a:t>
            </a:r>
            <a:r>
              <a:rPr lang="ro-RO" sz="3200" dirty="0">
                <a:effectLst/>
                <a:latin typeface="Arial" panose="020B0604020202020204" pitchFamily="34" charset="0"/>
                <a:ea typeface="Times New Roman" panose="02020603050405020304" pitchFamily="18" charset="0"/>
                <a:cs typeface="Arial" panose="020B0604020202020204" pitchFamily="34" charset="0"/>
              </a:rPr>
              <a:t> 86.12 cm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2</a:t>
            </a:r>
            <a:r>
              <a:rPr lang="ro-RO" sz="3200" baseline="30000" dirty="0">
                <a:effectLst/>
                <a:latin typeface="Arial" panose="020B0604020202020204" pitchFamily="34" charset="0"/>
                <a:ea typeface="Times New Roman" panose="02020603050405020304" pitchFamily="18" charset="0"/>
                <a:cs typeface="Arial" panose="020B0604020202020204" pitchFamily="34" charset="0"/>
              </a:rPr>
              <a:t>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sowing</a:t>
            </a:r>
            <a:r>
              <a:rPr lang="ro-RO" sz="3200" dirty="0">
                <a:effectLst/>
                <a:latin typeface="Arial" panose="020B0604020202020204" pitchFamily="34" charset="0"/>
                <a:ea typeface="Times New Roman" panose="02020603050405020304" pitchFamily="18" charset="0"/>
                <a:cs typeface="Arial" panose="020B0604020202020204" pitchFamily="34" charset="0"/>
              </a:rPr>
              <a:t> period. The </a:t>
            </a:r>
            <a:r>
              <a:rPr lang="ro-RO" sz="3200" dirty="0" err="1">
                <a:effectLst/>
                <a:latin typeface="Arial" panose="020B0604020202020204" pitchFamily="34" charset="0"/>
                <a:ea typeface="Times New Roman" panose="02020603050405020304" pitchFamily="18" charset="0"/>
                <a:cs typeface="Arial" panose="020B0604020202020204" pitchFamily="34" charset="0"/>
              </a:rPr>
              <a:t>average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number</a:t>
            </a:r>
            <a:r>
              <a:rPr lang="ro-RO" sz="3200" dirty="0">
                <a:effectLst/>
                <a:latin typeface="Arial" panose="020B0604020202020204" pitchFamily="34" charset="0"/>
                <a:ea typeface="Times New Roman" panose="02020603050405020304" pitchFamily="18" charset="0"/>
                <a:cs typeface="Arial" panose="020B0604020202020204" pitchFamily="34" charset="0"/>
              </a:rPr>
              <a:t>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branches</a:t>
            </a:r>
            <a:r>
              <a:rPr lang="ro-RO" sz="3200" dirty="0">
                <a:effectLst/>
                <a:latin typeface="Arial" panose="020B0604020202020204" pitchFamily="34" charset="0"/>
                <a:ea typeface="Times New Roman" panose="02020603050405020304" pitchFamily="18" charset="0"/>
                <a:cs typeface="Arial" panose="020B0604020202020204" pitchFamily="34" charset="0"/>
              </a:rPr>
              <a:t>/</a:t>
            </a:r>
            <a:r>
              <a:rPr lang="ro-RO" sz="3200" dirty="0" err="1">
                <a:effectLst/>
                <a:latin typeface="Arial" panose="020B0604020202020204" pitchFamily="34" charset="0"/>
                <a:ea typeface="Times New Roman" panose="02020603050405020304" pitchFamily="18" charset="0"/>
                <a:cs typeface="Arial" panose="020B0604020202020204" pitchFamily="34" charset="0"/>
              </a:rPr>
              <a:t>plant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ranged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between</a:t>
            </a:r>
            <a:r>
              <a:rPr lang="ro-RO" sz="3200" dirty="0">
                <a:effectLst/>
                <a:latin typeface="Arial" panose="020B0604020202020204" pitchFamily="34" charset="0"/>
                <a:ea typeface="Times New Roman" panose="02020603050405020304" pitchFamily="18" charset="0"/>
                <a:cs typeface="Arial" panose="020B0604020202020204" pitchFamily="34" charset="0"/>
              </a:rPr>
              <a:t> 12.3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3</a:t>
            </a:r>
            <a:r>
              <a:rPr lang="ro-RO" sz="3200" baseline="30000" dirty="0">
                <a:effectLst/>
                <a:latin typeface="Arial" panose="020B0604020202020204" pitchFamily="34" charset="0"/>
                <a:ea typeface="Times New Roman" panose="02020603050405020304" pitchFamily="18" charset="0"/>
                <a:cs typeface="Arial" panose="020B0604020202020204" pitchFamily="34" charset="0"/>
              </a:rPr>
              <a:t>rd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sowing</a:t>
            </a:r>
            <a:r>
              <a:rPr lang="ro-RO" sz="3200" dirty="0">
                <a:effectLst/>
                <a:latin typeface="Arial" panose="020B0604020202020204" pitchFamily="34" charset="0"/>
                <a:ea typeface="Times New Roman" panose="02020603050405020304" pitchFamily="18" charset="0"/>
                <a:cs typeface="Arial" panose="020B0604020202020204" pitchFamily="34" charset="0"/>
              </a:rPr>
              <a:t> period </a:t>
            </a:r>
            <a:r>
              <a:rPr lang="ro-RO" sz="3200" dirty="0" err="1">
                <a:effectLst/>
                <a:latin typeface="Arial" panose="020B0604020202020204" pitchFamily="34" charset="0"/>
                <a:ea typeface="Times New Roman" panose="02020603050405020304" pitchFamily="18" charset="0"/>
                <a:cs typeface="Arial" panose="020B0604020202020204" pitchFamily="34" charset="0"/>
              </a:rPr>
              <a:t>and</a:t>
            </a:r>
            <a:r>
              <a:rPr lang="ro-RO" sz="3200" dirty="0">
                <a:effectLst/>
                <a:latin typeface="Arial" panose="020B0604020202020204" pitchFamily="34" charset="0"/>
                <a:ea typeface="Times New Roman" panose="02020603050405020304" pitchFamily="18" charset="0"/>
                <a:cs typeface="Arial" panose="020B0604020202020204" pitchFamily="34" charset="0"/>
              </a:rPr>
              <a:t> 15.1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2</a:t>
            </a:r>
            <a:r>
              <a:rPr lang="ro-RO" sz="3200" baseline="30000" dirty="0">
                <a:effectLst/>
                <a:latin typeface="Arial" panose="020B0604020202020204" pitchFamily="34" charset="0"/>
                <a:ea typeface="Times New Roman" panose="02020603050405020304" pitchFamily="18" charset="0"/>
                <a:cs typeface="Arial" panose="020B0604020202020204" pitchFamily="34" charset="0"/>
              </a:rPr>
              <a:t>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sowing</a:t>
            </a:r>
            <a:r>
              <a:rPr lang="ro-RO" sz="3200" dirty="0">
                <a:effectLst/>
                <a:latin typeface="Arial" panose="020B0604020202020204" pitchFamily="34" charset="0"/>
                <a:ea typeface="Times New Roman" panose="02020603050405020304" pitchFamily="18" charset="0"/>
                <a:cs typeface="Arial" panose="020B0604020202020204" pitchFamily="34" charset="0"/>
              </a:rPr>
              <a:t> period. </a:t>
            </a:r>
            <a:r>
              <a:rPr lang="ro-RO" sz="3200" dirty="0" err="1">
                <a:effectLst/>
                <a:latin typeface="Arial" panose="020B0604020202020204" pitchFamily="34" charset="0"/>
                <a:ea typeface="Times New Roman" panose="02020603050405020304" pitchFamily="18" charset="0"/>
                <a:cs typeface="Arial" panose="020B0604020202020204" pitchFamily="34" charset="0"/>
              </a:rPr>
              <a:t>Distinctly</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significant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positive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differences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compared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to</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control (13.6) </a:t>
            </a:r>
            <a:r>
              <a:rPr lang="ro-RO" sz="3200" dirty="0" err="1">
                <a:effectLst/>
                <a:latin typeface="Arial" panose="020B0604020202020204" pitchFamily="34" charset="0"/>
                <a:ea typeface="Times New Roman" panose="02020603050405020304" pitchFamily="18" charset="0"/>
                <a:cs typeface="Arial" panose="020B0604020202020204" pitchFamily="34" charset="0"/>
              </a:rPr>
              <a:t>were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recorded</a:t>
            </a:r>
            <a:r>
              <a:rPr lang="ro-RO" sz="3200" dirty="0">
                <a:effectLst/>
                <a:latin typeface="Arial" panose="020B0604020202020204" pitchFamily="34" charset="0"/>
                <a:ea typeface="Times New Roman" panose="02020603050405020304" pitchFamily="18" charset="0"/>
                <a:cs typeface="Arial" panose="020B0604020202020204" pitchFamily="34" charset="0"/>
              </a:rPr>
              <a:t> for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variant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sown</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2</a:t>
            </a:r>
            <a:r>
              <a:rPr lang="ro-RO" sz="3200" baseline="30000" dirty="0">
                <a:effectLst/>
                <a:latin typeface="Arial" panose="020B0604020202020204" pitchFamily="34" charset="0"/>
                <a:ea typeface="Times New Roman" panose="02020603050405020304" pitchFamily="18" charset="0"/>
                <a:cs typeface="Arial" panose="020B0604020202020204" pitchFamily="34" charset="0"/>
              </a:rPr>
              <a:t>nd</a:t>
            </a:r>
            <a:r>
              <a:rPr lang="ro-RO" sz="3200" dirty="0">
                <a:effectLst/>
                <a:latin typeface="Arial" panose="020B0604020202020204" pitchFamily="34" charset="0"/>
                <a:ea typeface="Times New Roman" panose="02020603050405020304" pitchFamily="18" charset="0"/>
                <a:cs typeface="Arial" panose="020B0604020202020204" pitchFamily="34" charset="0"/>
              </a:rPr>
              <a:t> decade of April (1.5) (table 1). </a:t>
            </a:r>
            <a:r>
              <a:rPr lang="ro-RO" sz="3200" dirty="0" err="1">
                <a:effectLst/>
                <a:latin typeface="Arial" panose="020B0604020202020204" pitchFamily="34" charset="0"/>
                <a:ea typeface="Times New Roman" panose="02020603050405020304" pitchFamily="18" charset="0"/>
                <a:cs typeface="Arial" panose="020B0604020202020204" pitchFamily="34" charset="0"/>
              </a:rPr>
              <a:t>During</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period </a:t>
            </a:r>
            <a:r>
              <a:rPr lang="ro-RO" sz="3200" dirty="0" err="1">
                <a:effectLst/>
                <a:latin typeface="Arial" panose="020B0604020202020204" pitchFamily="34" charset="0"/>
                <a:ea typeface="Times New Roman" panose="02020603050405020304" pitchFamily="18" charset="0"/>
                <a:cs typeface="Arial" panose="020B0604020202020204" pitchFamily="34" charset="0"/>
              </a:rPr>
              <a:t>under</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study</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average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seed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production</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varied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between</a:t>
            </a:r>
            <a:r>
              <a:rPr lang="ro-RO" sz="3200" dirty="0">
                <a:effectLst/>
                <a:latin typeface="Arial" panose="020B0604020202020204" pitchFamily="34" charset="0"/>
                <a:ea typeface="Times New Roman" panose="02020603050405020304" pitchFamily="18" charset="0"/>
                <a:cs typeface="Arial" panose="020B0604020202020204" pitchFamily="34" charset="0"/>
              </a:rPr>
              <a:t> 750 kg/ha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third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epoch</a:t>
            </a:r>
            <a:r>
              <a:rPr lang="ro-RO" sz="3200" dirty="0">
                <a:effectLst/>
                <a:latin typeface="Arial" panose="020B0604020202020204" pitchFamily="34" charset="0"/>
                <a:ea typeface="Times New Roman" panose="02020603050405020304" pitchFamily="18" charset="0"/>
                <a:cs typeface="Arial" panose="020B0604020202020204" pitchFamily="34" charset="0"/>
              </a:rPr>
              <a:t>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sowing</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and</a:t>
            </a:r>
            <a:r>
              <a:rPr lang="ro-RO" sz="3200" dirty="0">
                <a:effectLst/>
                <a:latin typeface="Arial" panose="020B0604020202020204" pitchFamily="34" charset="0"/>
                <a:ea typeface="Times New Roman" panose="02020603050405020304" pitchFamily="18" charset="0"/>
                <a:cs typeface="Arial" panose="020B0604020202020204" pitchFamily="34" charset="0"/>
              </a:rPr>
              <a:t> 850 kg/ha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variant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sown</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second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epoch</a:t>
            </a:r>
            <a:r>
              <a:rPr lang="ro-RO" sz="3200" dirty="0">
                <a:effectLst/>
                <a:latin typeface="Arial" panose="020B0604020202020204" pitchFamily="34" charset="0"/>
                <a:ea typeface="Times New Roman" panose="02020603050405020304" pitchFamily="18" charset="0"/>
                <a:cs typeface="Arial" panose="020B0604020202020204" pitchFamily="34" charset="0"/>
              </a:rPr>
              <a:t>. A </a:t>
            </a:r>
            <a:r>
              <a:rPr lang="ro-RO" sz="3200" dirty="0" err="1">
                <a:effectLst/>
                <a:latin typeface="Arial" panose="020B0604020202020204" pitchFamily="34" charset="0"/>
                <a:ea typeface="Times New Roman" panose="02020603050405020304" pitchFamily="18" charset="0"/>
                <a:cs typeface="Arial" panose="020B0604020202020204" pitchFamily="34" charset="0"/>
              </a:rPr>
              <a:t>statistically</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significant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increase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was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obtained</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variant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sown</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second</a:t>
            </a:r>
            <a:r>
              <a:rPr lang="ro-RO" sz="3200" dirty="0">
                <a:effectLst/>
                <a:latin typeface="Arial" panose="020B0604020202020204" pitchFamily="34" charset="0"/>
                <a:ea typeface="Times New Roman" panose="02020603050405020304" pitchFamily="18" charset="0"/>
                <a:cs typeface="Arial" panose="020B0604020202020204" pitchFamily="34" charset="0"/>
              </a:rPr>
              <a:t> decade of April (115 kg/ha) (table 3).</a:t>
            </a:r>
            <a:r>
              <a:rPr lang="en-US" sz="3200" dirty="0">
                <a:effectLst/>
                <a:latin typeface="Arial" panose="020B0604020202020204" pitchFamily="34" charset="0"/>
                <a:ea typeface="Times New Roman" panose="02020603050405020304" pitchFamily="18" charset="0"/>
                <a:cs typeface="Arial" panose="020B0604020202020204" pitchFamily="34" charset="0"/>
              </a:rPr>
              <a:t> Regarding the average seed production at the tiller, positive, significant and distinctly significant differences were obtained for the variants sown at 50 cm and 70 cm between rows, the statistically assured production increases were between 137 kg/ha and 495 kg/ha (table 5).</a:t>
            </a:r>
          </a:p>
          <a:p>
            <a:pPr algn="just"/>
            <a:endParaRPr lang="ro-RO"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it-IT"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Table 1</a:t>
            </a:r>
            <a:r>
              <a:rPr lang="it-IT" sz="2000" b="1" dirty="0">
                <a:effectLst/>
                <a:latin typeface="Arial" panose="020B0604020202020204" pitchFamily="34" charset="0"/>
                <a:ea typeface="Times New Roman" panose="02020603050405020304" pitchFamily="18" charset="0"/>
                <a:cs typeface="Arial" panose="020B0604020202020204" pitchFamily="34" charset="0"/>
              </a:rPr>
              <a:t> </a:t>
            </a:r>
            <a:r>
              <a:rPr lang="it-IT"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Biometric determinations of the species </a:t>
            </a:r>
            <a:r>
              <a:rPr lang="it-IT" sz="20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Dracocephalum moldavica</a:t>
            </a:r>
            <a:r>
              <a:rPr lang="it-IT"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 </a:t>
            </a:r>
            <a:r>
              <a:rPr lang="ro-RO"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o-RO" sz="2000" b="1" dirty="0">
                <a:effectLst/>
                <a:latin typeface="Arial" panose="020B0604020202020204" pitchFamily="34" charset="0"/>
                <a:ea typeface="Times New Roman" panose="02020603050405020304" pitchFamily="18" charset="0"/>
                <a:cs typeface="Arial" panose="020B0604020202020204" pitchFamily="34" charset="0"/>
              </a:rPr>
              <a:t>Table 3. The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influence</a:t>
            </a:r>
            <a:r>
              <a:rPr lang="ro-RO" sz="2000" b="1" dirty="0">
                <a:effectLst/>
                <a:latin typeface="Arial" panose="020B0604020202020204" pitchFamily="34" charset="0"/>
                <a:ea typeface="Times New Roman" panose="02020603050405020304" pitchFamily="18" charset="0"/>
                <a:cs typeface="Arial" panose="020B0604020202020204" pitchFamily="34" charset="0"/>
              </a:rPr>
              <a:t> of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the</a:t>
            </a:r>
            <a:r>
              <a:rPr lang="ro-RO" sz="2000" b="1" dirty="0">
                <a:effectLst/>
                <a:latin typeface="Arial" panose="020B0604020202020204" pitchFamily="34" charset="0"/>
                <a:ea typeface="Times New Roman" panose="02020603050405020304" pitchFamily="18" charset="0"/>
                <a:cs typeface="Arial" panose="020B0604020202020204" pitchFamily="34" charset="0"/>
              </a:rPr>
              <a:t>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sowing</a:t>
            </a:r>
            <a:r>
              <a:rPr lang="ro-RO" sz="2000" b="1" dirty="0">
                <a:effectLst/>
                <a:latin typeface="Arial" panose="020B0604020202020204" pitchFamily="34" charset="0"/>
                <a:ea typeface="Times New Roman" panose="02020603050405020304" pitchFamily="18" charset="0"/>
                <a:cs typeface="Arial" panose="020B0604020202020204" pitchFamily="34" charset="0"/>
              </a:rPr>
              <a:t>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season</a:t>
            </a:r>
            <a:r>
              <a:rPr lang="ro-RO" sz="2000" b="1" dirty="0">
                <a:effectLst/>
                <a:latin typeface="Arial" panose="020B0604020202020204" pitchFamily="34" charset="0"/>
                <a:ea typeface="Times New Roman" panose="02020603050405020304" pitchFamily="18" charset="0"/>
                <a:cs typeface="Arial" panose="020B0604020202020204" pitchFamily="34" charset="0"/>
              </a:rPr>
              <a:t> on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the</a:t>
            </a:r>
            <a:r>
              <a:rPr lang="ro-RO" sz="2000" b="1" dirty="0">
                <a:effectLst/>
                <a:latin typeface="Arial" panose="020B0604020202020204" pitchFamily="34" charset="0"/>
                <a:ea typeface="Times New Roman" panose="02020603050405020304" pitchFamily="18" charset="0"/>
                <a:cs typeface="Arial" panose="020B0604020202020204" pitchFamily="34" charset="0"/>
              </a:rPr>
              <a:t>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production</a:t>
            </a:r>
            <a:r>
              <a:rPr lang="ro-RO" sz="2000" b="1" dirty="0">
                <a:effectLst/>
                <a:latin typeface="Arial" panose="020B0604020202020204" pitchFamily="34" charset="0"/>
                <a:ea typeface="Times New Roman" panose="02020603050405020304" pitchFamily="18" charset="0"/>
                <a:cs typeface="Arial" panose="020B0604020202020204" pitchFamily="34" charset="0"/>
              </a:rPr>
              <a:t> of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seed</a:t>
            </a:r>
            <a:r>
              <a:rPr lang="ro-RO" sz="2000" b="1" dirty="0">
                <a:effectLst/>
                <a:latin typeface="Arial" panose="020B0604020202020204" pitchFamily="34" charset="0"/>
                <a:ea typeface="Times New Roman" panose="02020603050405020304" pitchFamily="18" charset="0"/>
                <a:cs typeface="Arial" panose="020B0604020202020204" pitchFamily="34" charset="0"/>
              </a:rPr>
              <a:t> at                                </a:t>
            </a:r>
            <a:r>
              <a:rPr lang="ro-RO" sz="2000" b="1" dirty="0">
                <a:effectLst/>
                <a:latin typeface="Times New Roman" panose="02020603050405020304" pitchFamily="18" charset="0"/>
                <a:ea typeface="Times New Roman" panose="02020603050405020304" pitchFamily="18" charset="0"/>
              </a:rPr>
              <a:t>Table 5. The </a:t>
            </a:r>
            <a:r>
              <a:rPr lang="ro-RO" sz="2000" b="1" dirty="0" err="1">
                <a:effectLst/>
                <a:latin typeface="Times New Roman" panose="02020603050405020304" pitchFamily="18" charset="0"/>
                <a:ea typeface="Times New Roman" panose="02020603050405020304" pitchFamily="18" charset="0"/>
              </a:rPr>
              <a:t>influence</a:t>
            </a:r>
            <a:r>
              <a:rPr lang="ro-RO" sz="2000" b="1" dirty="0">
                <a:effectLst/>
                <a:latin typeface="Times New Roman" panose="02020603050405020304" pitchFamily="18" charset="0"/>
                <a:ea typeface="Times New Roman" panose="02020603050405020304" pitchFamily="18" charset="0"/>
              </a:rPr>
              <a:t> of </a:t>
            </a:r>
            <a:r>
              <a:rPr lang="ro-RO" sz="2000" b="1" dirty="0" err="1">
                <a:effectLst/>
                <a:latin typeface="Times New Roman" panose="02020603050405020304" pitchFamily="18" charset="0"/>
                <a:ea typeface="Times New Roman" panose="02020603050405020304" pitchFamily="18" charset="0"/>
              </a:rPr>
              <a:t>the</a:t>
            </a:r>
            <a:r>
              <a:rPr lang="ro-RO" sz="2000" b="1" dirty="0">
                <a:effectLst/>
                <a:latin typeface="Times New Roman" panose="02020603050405020304" pitchFamily="18" charset="0"/>
                <a:ea typeface="Times New Roman" panose="02020603050405020304" pitchFamily="18" charset="0"/>
              </a:rPr>
              <a:t> </a:t>
            </a:r>
            <a:r>
              <a:rPr lang="ro-RO" sz="2000" b="1" dirty="0" err="1">
                <a:effectLst/>
                <a:latin typeface="Times New Roman" panose="02020603050405020304" pitchFamily="18" charset="0"/>
                <a:ea typeface="Times New Roman" panose="02020603050405020304" pitchFamily="18" charset="0"/>
              </a:rPr>
              <a:t>interaction</a:t>
            </a:r>
            <a:r>
              <a:rPr lang="ro-RO" sz="2000" b="1" dirty="0">
                <a:effectLst/>
                <a:latin typeface="Times New Roman" panose="02020603050405020304" pitchFamily="18" charset="0"/>
                <a:ea typeface="Times New Roman" panose="02020603050405020304" pitchFamily="18" charset="0"/>
              </a:rPr>
              <a:t> on </a:t>
            </a:r>
            <a:r>
              <a:rPr lang="ro-RO" sz="2000" b="1" dirty="0" err="1">
                <a:effectLst/>
                <a:latin typeface="Times New Roman" panose="02020603050405020304" pitchFamily="18" charset="0"/>
                <a:ea typeface="Times New Roman" panose="02020603050405020304" pitchFamily="18" charset="0"/>
              </a:rPr>
              <a:t>the</a:t>
            </a:r>
            <a:r>
              <a:rPr lang="ro-RO" sz="2000" b="1" dirty="0">
                <a:effectLst/>
                <a:latin typeface="Times New Roman" panose="02020603050405020304" pitchFamily="18" charset="0"/>
                <a:ea typeface="Times New Roman" panose="02020603050405020304" pitchFamily="18" charset="0"/>
              </a:rPr>
              <a:t> </a:t>
            </a:r>
            <a:r>
              <a:rPr lang="ro-RO" sz="2000" b="1" dirty="0" err="1">
                <a:effectLst/>
                <a:latin typeface="Times New Roman" panose="02020603050405020304" pitchFamily="18" charset="0"/>
                <a:ea typeface="Times New Roman" panose="02020603050405020304" pitchFamily="18" charset="0"/>
              </a:rPr>
              <a:t>average</a:t>
            </a:r>
            <a:r>
              <a:rPr lang="ro-RO" sz="2000" b="1" dirty="0">
                <a:effectLst/>
                <a:latin typeface="Times New Roman" panose="02020603050405020304" pitchFamily="18" charset="0"/>
                <a:ea typeface="Times New Roman" panose="02020603050405020304" pitchFamily="18" charset="0"/>
              </a:rPr>
              <a:t> </a:t>
            </a:r>
            <a:r>
              <a:rPr lang="ro-RO" sz="2000" b="1" dirty="0" err="1">
                <a:effectLst/>
                <a:latin typeface="Times New Roman" panose="02020603050405020304" pitchFamily="18" charset="0"/>
                <a:ea typeface="Times New Roman" panose="02020603050405020304" pitchFamily="18" charset="0"/>
              </a:rPr>
              <a:t>seed</a:t>
            </a:r>
            <a:r>
              <a:rPr lang="ro-RO" sz="2000" b="1" dirty="0">
                <a:effectLst/>
                <a:latin typeface="Times New Roman" panose="02020603050405020304" pitchFamily="18" charset="0"/>
                <a:ea typeface="Times New Roman" panose="02020603050405020304" pitchFamily="18" charset="0"/>
              </a:rPr>
              <a:t> </a:t>
            </a:r>
            <a:r>
              <a:rPr lang="ro-RO" sz="2000" b="1" dirty="0" err="1">
                <a:effectLst/>
                <a:latin typeface="Times New Roman" panose="02020603050405020304" pitchFamily="18" charset="0"/>
                <a:ea typeface="Times New Roman" panose="02020603050405020304" pitchFamily="18" charset="0"/>
              </a:rPr>
              <a:t>yield</a:t>
            </a:r>
            <a:endParaRPr lang="ro-RO" sz="2000" b="1"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ro-RO" sz="2000" b="1" i="1" dirty="0">
                <a:latin typeface="Arial" panose="020B0604020202020204" pitchFamily="34" charset="0"/>
                <a:ea typeface="Times New Roman" panose="02020603050405020304" pitchFamily="18" charset="0"/>
                <a:cs typeface="Arial" panose="020B0604020202020204" pitchFamily="34" charset="0"/>
              </a:rPr>
              <a:t>               </a:t>
            </a:r>
            <a:r>
              <a:rPr lang="ro-RO" sz="2000" b="1" dirty="0">
                <a:latin typeface="Arial" panose="020B0604020202020204" pitchFamily="34" charset="0"/>
                <a:ea typeface="Times New Roman" panose="02020603050405020304" pitchFamily="18" charset="0"/>
                <a:cs typeface="Arial" panose="020B0604020202020204" pitchFamily="34" charset="0"/>
              </a:rPr>
              <a:t>in </a:t>
            </a:r>
            <a:r>
              <a:rPr lang="ro-RO" sz="2000" b="1" dirty="0" err="1">
                <a:latin typeface="Arial" panose="020B0604020202020204" pitchFamily="34" charset="0"/>
                <a:ea typeface="Times New Roman" panose="02020603050405020304" pitchFamily="18" charset="0"/>
                <a:cs typeface="Arial" panose="020B0604020202020204" pitchFamily="34" charset="0"/>
              </a:rPr>
              <a:t>the</a:t>
            </a:r>
            <a:r>
              <a:rPr lang="ro-RO" sz="2000" b="1" dirty="0">
                <a:latin typeface="Arial" panose="020B0604020202020204" pitchFamily="34" charset="0"/>
                <a:ea typeface="Times New Roman" panose="02020603050405020304" pitchFamily="18" charset="0"/>
                <a:cs typeface="Arial" panose="020B0604020202020204" pitchFamily="34" charset="0"/>
              </a:rPr>
              <a:t> period 2018-2020                                                                                                      </a:t>
            </a:r>
            <a:r>
              <a:rPr lang="ro-RO" sz="2000" b="1" i="1" dirty="0" err="1">
                <a:effectLst/>
                <a:latin typeface="Arial" panose="020B0604020202020204" pitchFamily="34" charset="0"/>
                <a:ea typeface="Times New Roman" panose="02020603050405020304" pitchFamily="18" charset="0"/>
                <a:cs typeface="Arial" panose="020B0604020202020204" pitchFamily="34" charset="0"/>
              </a:rPr>
              <a:t>Dracocephalum</a:t>
            </a:r>
            <a:r>
              <a:rPr lang="ro-RO" sz="2000" b="1" i="1" dirty="0">
                <a:effectLst/>
                <a:latin typeface="Arial" panose="020B0604020202020204" pitchFamily="34" charset="0"/>
                <a:ea typeface="Times New Roman" panose="02020603050405020304" pitchFamily="18" charset="0"/>
                <a:cs typeface="Arial" panose="020B0604020202020204" pitchFamily="34" charset="0"/>
              </a:rPr>
              <a:t> </a:t>
            </a:r>
            <a:r>
              <a:rPr lang="ro-RO" sz="2000" b="1" i="1" dirty="0" err="1">
                <a:effectLst/>
                <a:latin typeface="Arial" panose="020B0604020202020204" pitchFamily="34" charset="0"/>
                <a:ea typeface="Times New Roman" panose="02020603050405020304" pitchFamily="18" charset="0"/>
                <a:cs typeface="Arial" panose="020B0604020202020204" pitchFamily="34" charset="0"/>
              </a:rPr>
              <a:t>moldavica</a:t>
            </a:r>
            <a:r>
              <a:rPr lang="ro-RO" sz="2000" b="1" i="1" dirty="0">
                <a:effectLst/>
                <a:latin typeface="Arial" panose="020B0604020202020204" pitchFamily="34" charset="0"/>
                <a:ea typeface="Times New Roman" panose="02020603050405020304" pitchFamily="18" charset="0"/>
                <a:cs typeface="Arial" panose="020B0604020202020204" pitchFamily="34" charset="0"/>
              </a:rPr>
              <a:t> </a:t>
            </a:r>
            <a:r>
              <a:rPr lang="ro-RO" sz="2000" b="1" i="1" dirty="0" err="1">
                <a:effectLst/>
                <a:latin typeface="Arial" panose="020B0604020202020204" pitchFamily="34" charset="0"/>
                <a:ea typeface="Times New Roman" panose="02020603050405020304" pitchFamily="18" charset="0"/>
                <a:cs typeface="Arial" panose="020B0604020202020204" pitchFamily="34" charset="0"/>
              </a:rPr>
              <a:t>species</a:t>
            </a:r>
            <a:r>
              <a:rPr lang="ro-RO" sz="2000" b="1" dirty="0">
                <a:effectLst/>
                <a:latin typeface="Arial" panose="020B0604020202020204" pitchFamily="34" charset="0"/>
                <a:ea typeface="Times New Roman" panose="02020603050405020304" pitchFamily="18" charset="0"/>
                <a:cs typeface="Arial" panose="020B0604020202020204" pitchFamily="34" charset="0"/>
              </a:rPr>
              <a:t> in </a:t>
            </a:r>
            <a:r>
              <a:rPr lang="ro-RO" sz="2000" b="1" dirty="0" err="1">
                <a:effectLst/>
                <a:latin typeface="Arial" panose="020B0604020202020204" pitchFamily="34" charset="0"/>
                <a:ea typeface="Times New Roman" panose="02020603050405020304" pitchFamily="18" charset="0"/>
                <a:cs typeface="Arial" panose="020B0604020202020204" pitchFamily="34" charset="0"/>
              </a:rPr>
              <a:t>the</a:t>
            </a:r>
            <a:r>
              <a:rPr lang="ro-RO" sz="2000" b="1" dirty="0">
                <a:effectLst/>
                <a:latin typeface="Arial" panose="020B0604020202020204" pitchFamily="34" charset="0"/>
                <a:ea typeface="Times New Roman" panose="02020603050405020304" pitchFamily="18" charset="0"/>
                <a:cs typeface="Arial" panose="020B0604020202020204" pitchFamily="34" charset="0"/>
              </a:rPr>
              <a:t> period 2018-2020                      </a:t>
            </a:r>
            <a:endParaRPr lang="ro-RO"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2000" b="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2000" b="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latin typeface="Arial" panose="020B0604020202020204" pitchFamily="34" charset="0"/>
              <a:ea typeface="Times New Roman" panose="02020603050405020304" pitchFamily="18" charset="0"/>
              <a:cs typeface="Arial" panose="020B0604020202020204" pitchFamily="34" charset="0"/>
            </a:endParaRPr>
          </a:p>
          <a:p>
            <a:pPr indent="450215" algn="just"/>
            <a:endParaRPr lang="ro-RO" sz="32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3" name="TextBox 22"/>
          <p:cNvSpPr txBox="1"/>
          <p:nvPr/>
        </p:nvSpPr>
        <p:spPr>
          <a:xfrm>
            <a:off x="1735760" y="36429079"/>
            <a:ext cx="28359198" cy="3108543"/>
          </a:xfrm>
          <a:prstGeom prst="rect">
            <a:avLst/>
          </a:prstGeom>
          <a:noFill/>
        </p:spPr>
        <p:txBody>
          <a:bodyPr wrap="square" rtlCol="0">
            <a:spAutoFit/>
          </a:bodyPr>
          <a:lstStyle/>
          <a:p>
            <a:r>
              <a:rPr lang="ro-RO" sz="3600" b="1" dirty="0">
                <a:latin typeface="Arial" charset="0"/>
                <a:ea typeface="Arial" charset="0"/>
                <a:cs typeface="Arial" charset="0"/>
              </a:rPr>
              <a:t>CONCLUSION</a:t>
            </a:r>
          </a:p>
          <a:p>
            <a:pPr algn="just">
              <a:buNone/>
            </a:pPr>
            <a:r>
              <a:rPr lang="ro-RO" sz="3200" dirty="0">
                <a:effectLst/>
                <a:latin typeface="Arial" panose="020B0604020202020204" pitchFamily="34" charset="0"/>
                <a:ea typeface="Times New Roman" panose="02020603050405020304" pitchFamily="18" charset="0"/>
                <a:cs typeface="Arial" panose="020B0604020202020204" pitchFamily="34" charset="0"/>
              </a:rPr>
              <a:t>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i="1" dirty="0" err="1">
                <a:effectLst/>
                <a:latin typeface="Arial" panose="020B0604020202020204" pitchFamily="34" charset="0"/>
                <a:ea typeface="Times New Roman" panose="02020603050405020304" pitchFamily="18" charset="0"/>
                <a:cs typeface="Arial" panose="020B0604020202020204" pitchFamily="34" charset="0"/>
              </a:rPr>
              <a:t>Dracocephalum</a:t>
            </a:r>
            <a:r>
              <a:rPr lang="ro-RO" sz="3200" i="1" dirty="0">
                <a:effectLst/>
                <a:latin typeface="Arial" panose="020B0604020202020204" pitchFamily="34" charset="0"/>
                <a:ea typeface="Times New Roman" panose="02020603050405020304" pitchFamily="18" charset="0"/>
                <a:cs typeface="Arial" panose="020B0604020202020204" pitchFamily="34" charset="0"/>
              </a:rPr>
              <a:t> </a:t>
            </a:r>
            <a:r>
              <a:rPr lang="ro-RO" sz="3200" i="1" dirty="0" err="1">
                <a:effectLst/>
                <a:latin typeface="Arial" panose="020B0604020202020204" pitchFamily="34" charset="0"/>
                <a:ea typeface="Times New Roman" panose="02020603050405020304" pitchFamily="18" charset="0"/>
                <a:cs typeface="Arial" panose="020B0604020202020204" pitchFamily="34" charset="0"/>
              </a:rPr>
              <a:t>moldavica</a:t>
            </a:r>
            <a:r>
              <a:rPr lang="ro-RO" sz="3200" dirty="0">
                <a:effectLst/>
                <a:latin typeface="Arial" panose="020B0604020202020204" pitchFamily="34" charset="0"/>
                <a:ea typeface="Times New Roman" panose="02020603050405020304" pitchFamily="18" charset="0"/>
                <a:cs typeface="Arial" panose="020B0604020202020204" pitchFamily="34" charset="0"/>
              </a:rPr>
              <a:t> L. </a:t>
            </a:r>
            <a:r>
              <a:rPr lang="ro-RO" sz="3200" dirty="0" err="1">
                <a:effectLst/>
                <a:latin typeface="Arial" panose="020B0604020202020204" pitchFamily="34" charset="0"/>
                <a:ea typeface="Times New Roman" panose="02020603050405020304" pitchFamily="18" charset="0"/>
                <a:cs typeface="Arial" panose="020B0604020202020204" pitchFamily="34" charset="0"/>
              </a:rPr>
              <a:t>species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highest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production</a:t>
            </a:r>
            <a:r>
              <a:rPr lang="ro-RO" sz="3200" dirty="0">
                <a:effectLst/>
                <a:latin typeface="Arial" panose="020B0604020202020204" pitchFamily="34" charset="0"/>
                <a:ea typeface="Times New Roman" panose="02020603050405020304" pitchFamily="18" charset="0"/>
                <a:cs typeface="Arial" panose="020B0604020202020204" pitchFamily="34" charset="0"/>
              </a:rPr>
              <a:t>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dry</a:t>
            </a:r>
            <a:r>
              <a:rPr lang="ro-RO" sz="3200" dirty="0">
                <a:effectLst/>
                <a:latin typeface="Arial" panose="020B0604020202020204" pitchFamily="34" charset="0"/>
                <a:ea typeface="Times New Roman" panose="02020603050405020304" pitchFamily="18" charset="0"/>
                <a:cs typeface="Arial" panose="020B0604020202020204" pitchFamily="34" charset="0"/>
              </a:rPr>
              <a:t> herb </a:t>
            </a:r>
            <a:r>
              <a:rPr lang="ro-RO" sz="3200" dirty="0" err="1">
                <a:effectLst/>
                <a:latin typeface="Arial" panose="020B0604020202020204" pitchFamily="34" charset="0"/>
                <a:ea typeface="Times New Roman" panose="02020603050405020304" pitchFamily="18" charset="0"/>
                <a:cs typeface="Arial" panose="020B0604020202020204" pitchFamily="34" charset="0"/>
              </a:rPr>
              <a:t>and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seed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was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recorded</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variant</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sown</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second</a:t>
            </a:r>
            <a:r>
              <a:rPr lang="ro-RO" sz="3200" dirty="0">
                <a:effectLst/>
                <a:latin typeface="Arial" panose="020B0604020202020204" pitchFamily="34" charset="0"/>
                <a:ea typeface="Times New Roman" panose="02020603050405020304" pitchFamily="18" charset="0"/>
                <a:cs typeface="Arial" panose="020B0604020202020204" pitchFamily="34" charset="0"/>
              </a:rPr>
              <a:t> decade of April.</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algn="just">
              <a:buNone/>
            </a:pPr>
            <a:r>
              <a:rPr lang="ro-RO" sz="3200" dirty="0" err="1">
                <a:effectLst/>
                <a:latin typeface="Arial" panose="020B0604020202020204" pitchFamily="34" charset="0"/>
                <a:ea typeface="Times New Roman" panose="02020603050405020304" pitchFamily="18" charset="0"/>
                <a:cs typeface="Arial" panose="020B0604020202020204" pitchFamily="34" charset="0"/>
              </a:rPr>
              <a:t>Analyzing</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interaction</a:t>
            </a:r>
            <a:r>
              <a:rPr lang="ro-RO" sz="3200" dirty="0">
                <a:effectLst/>
                <a:latin typeface="Arial" panose="020B0604020202020204" pitchFamily="34" charset="0"/>
                <a:ea typeface="Times New Roman" panose="02020603050405020304" pitchFamily="18" charset="0"/>
                <a:cs typeface="Arial" panose="020B0604020202020204" pitchFamily="34" charset="0"/>
              </a:rPr>
              <a:t>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studied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factors</a:t>
            </a:r>
            <a:r>
              <a:rPr lang="ro-RO" sz="3200" dirty="0">
                <a:effectLst/>
                <a:latin typeface="Arial" panose="020B0604020202020204" pitchFamily="34" charset="0"/>
                <a:ea typeface="Times New Roman" panose="02020603050405020304" pitchFamily="18" charset="0"/>
                <a:cs typeface="Arial" panose="020B0604020202020204" pitchFamily="34" charset="0"/>
              </a:rPr>
              <a:t> on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average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production</a:t>
            </a:r>
            <a:r>
              <a:rPr lang="ro-RO" sz="3200" dirty="0">
                <a:effectLst/>
                <a:latin typeface="Arial" panose="020B0604020202020204" pitchFamily="34" charset="0"/>
                <a:ea typeface="Times New Roman" panose="02020603050405020304" pitchFamily="18" charset="0"/>
                <a:cs typeface="Arial" panose="020B0604020202020204" pitchFamily="34" charset="0"/>
              </a:rPr>
              <a:t> of </a:t>
            </a:r>
            <a:r>
              <a:rPr lang="ro-RO" sz="3200" dirty="0" err="1">
                <a:effectLst/>
                <a:latin typeface="Arial" panose="020B0604020202020204" pitchFamily="34" charset="0"/>
                <a:ea typeface="Times New Roman" panose="02020603050405020304" pitchFamily="18" charset="0"/>
                <a:cs typeface="Arial" panose="020B0604020202020204" pitchFamily="34" charset="0"/>
              </a:rPr>
              <a:t>dry</a:t>
            </a:r>
            <a:r>
              <a:rPr lang="ro-RO" sz="3200" dirty="0">
                <a:effectLst/>
                <a:latin typeface="Arial" panose="020B0604020202020204" pitchFamily="34" charset="0"/>
                <a:ea typeface="Times New Roman" panose="02020603050405020304" pitchFamily="18" charset="0"/>
                <a:cs typeface="Arial" panose="020B0604020202020204" pitchFamily="34" charset="0"/>
              </a:rPr>
              <a:t> herb </a:t>
            </a:r>
            <a:r>
              <a:rPr lang="ro-RO" sz="3200" dirty="0" err="1">
                <a:effectLst/>
                <a:latin typeface="Arial" panose="020B0604020202020204" pitchFamily="34" charset="0"/>
                <a:ea typeface="Times New Roman" panose="02020603050405020304" pitchFamily="18" charset="0"/>
                <a:cs typeface="Arial" panose="020B0604020202020204" pitchFamily="34" charset="0"/>
              </a:rPr>
              <a:t>and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seed</a:t>
            </a:r>
            <a:r>
              <a:rPr lang="ro-RO" sz="3200" dirty="0">
                <a:effectLst/>
                <a:latin typeface="Arial" panose="020B0604020202020204" pitchFamily="34" charset="0"/>
                <a:ea typeface="Times New Roman" panose="02020603050405020304" pitchFamily="18" charset="0"/>
                <a:cs typeface="Arial" panose="020B0604020202020204" pitchFamily="34" charset="0"/>
              </a:rPr>
              <a:t>, it </a:t>
            </a:r>
            <a:r>
              <a:rPr lang="ro-RO" sz="3200" dirty="0" err="1">
                <a:effectLst/>
                <a:latin typeface="Arial" panose="020B0604020202020204" pitchFamily="34" charset="0"/>
                <a:ea typeface="Times New Roman" panose="02020603050405020304" pitchFamily="18" charset="0"/>
                <a:cs typeface="Arial" panose="020B0604020202020204" pitchFamily="34" charset="0"/>
              </a:rPr>
              <a:t>was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found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that</a:t>
            </a:r>
            <a:r>
              <a:rPr lang="ro-RO" sz="3200" dirty="0">
                <a:effectLst/>
                <a:latin typeface="Arial" panose="020B0604020202020204" pitchFamily="34" charset="0"/>
                <a:ea typeface="Times New Roman" panose="02020603050405020304" pitchFamily="18" charset="0"/>
                <a:cs typeface="Arial" panose="020B0604020202020204" pitchFamily="34" charset="0"/>
              </a:rPr>
              <a:t> in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variants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sown</a:t>
            </a:r>
            <a:r>
              <a:rPr lang="ro-RO" sz="3200" dirty="0">
                <a:effectLst/>
                <a:latin typeface="Arial" panose="020B0604020202020204" pitchFamily="34" charset="0"/>
                <a:ea typeface="Times New Roman" panose="02020603050405020304" pitchFamily="18" charset="0"/>
                <a:cs typeface="Arial" panose="020B0604020202020204" pitchFamily="34" charset="0"/>
              </a:rPr>
              <a:t>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distances</a:t>
            </a:r>
            <a:r>
              <a:rPr lang="ro-RO" sz="3200" dirty="0">
                <a:effectLst/>
                <a:latin typeface="Arial" panose="020B0604020202020204" pitchFamily="34" charset="0"/>
                <a:ea typeface="Times New Roman" panose="02020603050405020304" pitchFamily="18" charset="0"/>
                <a:cs typeface="Arial" panose="020B0604020202020204" pitchFamily="34" charset="0"/>
              </a:rPr>
              <a:t> of 50 cm </a:t>
            </a:r>
            <a:r>
              <a:rPr lang="ro-RO" sz="3200" dirty="0" err="1">
                <a:effectLst/>
                <a:latin typeface="Arial" panose="020B0604020202020204" pitchFamily="34" charset="0"/>
                <a:ea typeface="Times New Roman" panose="02020603050405020304" pitchFamily="18" charset="0"/>
                <a:cs typeface="Arial" panose="020B0604020202020204" pitchFamily="34" charset="0"/>
              </a:rPr>
              <a:t>and</a:t>
            </a:r>
            <a:r>
              <a:rPr lang="ro-RO" sz="3200" dirty="0">
                <a:effectLst/>
                <a:latin typeface="Arial" panose="020B0604020202020204" pitchFamily="34" charset="0"/>
                <a:ea typeface="Times New Roman" panose="02020603050405020304" pitchFamily="18" charset="0"/>
                <a:cs typeface="Arial" panose="020B0604020202020204" pitchFamily="34" charset="0"/>
              </a:rPr>
              <a:t> 70 cm </a:t>
            </a:r>
            <a:r>
              <a:rPr lang="ro-RO" sz="3200" dirty="0" err="1">
                <a:effectLst/>
                <a:latin typeface="Arial" panose="020B0604020202020204" pitchFamily="34" charset="0"/>
                <a:ea typeface="Times New Roman" panose="02020603050405020304" pitchFamily="18" charset="0"/>
                <a:cs typeface="Arial" panose="020B0604020202020204" pitchFamily="34" charset="0"/>
              </a:rPr>
              <a:t>between</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rows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production</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differences</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were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positive</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compared</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to</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the</a:t>
            </a:r>
            <a:r>
              <a:rPr lang="ro-RO" sz="3200" dirty="0">
                <a:effectLst/>
                <a:latin typeface="Arial" panose="020B0604020202020204" pitchFamily="34" charset="0"/>
                <a:ea typeface="Times New Roman" panose="02020603050405020304" pitchFamily="18" charset="0"/>
                <a:cs typeface="Arial" panose="020B0604020202020204" pitchFamily="34" charset="0"/>
              </a:rPr>
              <a:t> experimental control </a:t>
            </a:r>
            <a:r>
              <a:rPr lang="ro-RO" sz="3200" dirty="0" err="1">
                <a:effectLst/>
                <a:latin typeface="Arial" panose="020B0604020202020204" pitchFamily="34" charset="0"/>
                <a:ea typeface="Times New Roman" panose="02020603050405020304" pitchFamily="18" charset="0"/>
                <a:cs typeface="Arial" panose="020B0604020202020204" pitchFamily="34" charset="0"/>
              </a:rPr>
              <a:t>sown</a:t>
            </a:r>
            <a:r>
              <a:rPr lang="ro-RO" sz="3200" dirty="0">
                <a:effectLst/>
                <a:latin typeface="Arial" panose="020B0604020202020204" pitchFamily="34" charset="0"/>
                <a:ea typeface="Times New Roman" panose="02020603050405020304" pitchFamily="18" charset="0"/>
                <a:cs typeface="Arial" panose="020B0604020202020204" pitchFamily="34" charset="0"/>
              </a:rPr>
              <a:t> at 25 cm </a:t>
            </a:r>
            <a:r>
              <a:rPr lang="ro-RO" sz="3200" dirty="0" err="1">
                <a:effectLst/>
                <a:latin typeface="Arial" panose="020B0604020202020204" pitchFamily="34" charset="0"/>
                <a:ea typeface="Times New Roman" panose="02020603050405020304" pitchFamily="18" charset="0"/>
                <a:cs typeface="Arial" panose="020B0604020202020204" pitchFamily="34" charset="0"/>
              </a:rPr>
              <a:t>between</a:t>
            </a:r>
            <a:r>
              <a:rPr lang="ro-RO" sz="3200" dirty="0">
                <a:effectLst/>
                <a:latin typeface="Arial" panose="020B0604020202020204" pitchFamily="34" charset="0"/>
                <a:ea typeface="Times New Roman" panose="02020603050405020304" pitchFamily="18" charset="0"/>
                <a:cs typeface="Arial" panose="020B0604020202020204" pitchFamily="34" charset="0"/>
              </a:rPr>
              <a:t> </a:t>
            </a:r>
            <a:r>
              <a:rPr lang="ro-RO" sz="3200" dirty="0" err="1">
                <a:effectLst/>
                <a:latin typeface="Arial" panose="020B0604020202020204" pitchFamily="34" charset="0"/>
                <a:ea typeface="Times New Roman" panose="02020603050405020304" pitchFamily="18" charset="0"/>
                <a:cs typeface="Arial" panose="020B0604020202020204" pitchFamily="34" charset="0"/>
              </a:rPr>
              <a:t>rows</a:t>
            </a:r>
            <a:r>
              <a:rPr lang="ro-RO" sz="3200" dirty="0">
                <a:effectLst/>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r>
              <a:rPr lang="en-US" sz="3200" b="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endParaRPr lang="ro-RO" sz="3200" dirty="0">
              <a:latin typeface="Arial" charset="0"/>
              <a:ea typeface="Arial" charset="0"/>
              <a:cs typeface="Arial"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943940" y="38376509"/>
            <a:ext cx="28307153" cy="584775"/>
          </a:xfrm>
          <a:prstGeom prst="rect">
            <a:avLst/>
          </a:prstGeom>
          <a:noFill/>
        </p:spPr>
        <p:txBody>
          <a:bodyPr wrap="square" rtlCol="0">
            <a:spAutoFit/>
          </a:bodyPr>
          <a:lstStyle/>
          <a:p>
            <a:endParaRPr lang="ro-RO" sz="3200" b="1" noProof="1">
              <a:latin typeface="Arial" charset="0"/>
              <a:ea typeface="Arial" charset="0"/>
              <a:cs typeface="Arial" charset="0"/>
            </a:endParaRPr>
          </a:p>
        </p:txBody>
      </p: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sp>
        <p:nvSpPr>
          <p:cNvPr id="16" name="TextBox 15"/>
          <p:cNvSpPr txBox="1"/>
          <p:nvPr/>
        </p:nvSpPr>
        <p:spPr>
          <a:xfrm>
            <a:off x="26640596" y="1125147"/>
            <a:ext cx="4028142" cy="3046988"/>
          </a:xfrm>
          <a:prstGeom prst="rect">
            <a:avLst/>
          </a:prstGeom>
          <a:noFill/>
        </p:spPr>
        <p:txBody>
          <a:bodyPr wrap="square" rtlCol="0">
            <a:spAutoFit/>
          </a:bodyPr>
          <a:lstStyle/>
          <a:p>
            <a:endParaRPr lang="ro-RO" sz="4800" dirty="0"/>
          </a:p>
          <a:p>
            <a:endParaRPr lang="ro-RO" sz="4800" dirty="0"/>
          </a:p>
          <a:p>
            <a:endParaRPr lang="ro-RO" sz="4800" dirty="0"/>
          </a:p>
          <a:p>
            <a:endParaRPr lang="en-US" sz="4800" dirty="0"/>
          </a:p>
        </p:txBody>
      </p:sp>
      <p:pic>
        <p:nvPicPr>
          <p:cNvPr id="2" name="Imagine 1">
            <a:extLst>
              <a:ext uri="{FF2B5EF4-FFF2-40B4-BE49-F238E27FC236}">
                <a16:creationId xmlns:a16="http://schemas.microsoft.com/office/drawing/2014/main" id="{64A7D725-0411-1E02-317A-155EA7792249}"/>
              </a:ext>
            </a:extLst>
          </p:cNvPr>
          <p:cNvPicPr>
            <a:picLocks noChangeAspect="1"/>
          </p:cNvPicPr>
          <p:nvPr/>
        </p:nvPicPr>
        <p:blipFill>
          <a:blip r:embed="rId3"/>
          <a:stretch>
            <a:fillRect/>
          </a:stretch>
        </p:blipFill>
        <p:spPr>
          <a:xfrm>
            <a:off x="27438086" y="1550303"/>
            <a:ext cx="3619343" cy="3667967"/>
          </a:xfrm>
          <a:prstGeom prst="rect">
            <a:avLst/>
          </a:prstGeom>
        </p:spPr>
      </p:pic>
      <p:graphicFrame>
        <p:nvGraphicFramePr>
          <p:cNvPr id="8" name="Tabel 7">
            <a:extLst>
              <a:ext uri="{FF2B5EF4-FFF2-40B4-BE49-F238E27FC236}">
                <a16:creationId xmlns:a16="http://schemas.microsoft.com/office/drawing/2014/main" id="{3B747020-2831-1064-A755-A18434DF9AF2}"/>
              </a:ext>
            </a:extLst>
          </p:cNvPr>
          <p:cNvGraphicFramePr>
            <a:graphicFrameLocks noGrp="1"/>
          </p:cNvGraphicFramePr>
          <p:nvPr>
            <p:extLst>
              <p:ext uri="{D42A27DB-BD31-4B8C-83A1-F6EECF244321}">
                <p14:modId xmlns:p14="http://schemas.microsoft.com/office/powerpoint/2010/main" val="3978715065"/>
              </p:ext>
            </p:extLst>
          </p:nvPr>
        </p:nvGraphicFramePr>
        <p:xfrm>
          <a:off x="2546747" y="29948865"/>
          <a:ext cx="8093118" cy="6096000"/>
        </p:xfrm>
        <a:graphic>
          <a:graphicData uri="http://schemas.openxmlformats.org/drawingml/2006/table">
            <a:tbl>
              <a:tblPr firstRow="1" firstCol="1" lastRow="1" lastCol="1" bandRow="1" bandCol="1"/>
              <a:tblGrid>
                <a:gridCol w="1376758">
                  <a:extLst>
                    <a:ext uri="{9D8B030D-6E8A-4147-A177-3AD203B41FA5}">
                      <a16:colId xmlns:a16="http://schemas.microsoft.com/office/drawing/2014/main" val="4082222955"/>
                    </a:ext>
                  </a:extLst>
                </a:gridCol>
                <a:gridCol w="2262959">
                  <a:extLst>
                    <a:ext uri="{9D8B030D-6E8A-4147-A177-3AD203B41FA5}">
                      <a16:colId xmlns:a16="http://schemas.microsoft.com/office/drawing/2014/main" val="3976493242"/>
                    </a:ext>
                  </a:extLst>
                </a:gridCol>
                <a:gridCol w="989645">
                  <a:extLst>
                    <a:ext uri="{9D8B030D-6E8A-4147-A177-3AD203B41FA5}">
                      <a16:colId xmlns:a16="http://schemas.microsoft.com/office/drawing/2014/main" val="1307863255"/>
                    </a:ext>
                  </a:extLst>
                </a:gridCol>
                <a:gridCol w="1624169">
                  <a:extLst>
                    <a:ext uri="{9D8B030D-6E8A-4147-A177-3AD203B41FA5}">
                      <a16:colId xmlns:a16="http://schemas.microsoft.com/office/drawing/2014/main" val="2837039849"/>
                    </a:ext>
                  </a:extLst>
                </a:gridCol>
                <a:gridCol w="1839587">
                  <a:extLst>
                    <a:ext uri="{9D8B030D-6E8A-4147-A177-3AD203B41FA5}">
                      <a16:colId xmlns:a16="http://schemas.microsoft.com/office/drawing/2014/main" val="1308305975"/>
                    </a:ext>
                  </a:extLst>
                </a:gridCol>
              </a:tblGrid>
              <a:tr h="226595">
                <a:tc>
                  <a:txBody>
                    <a:bodyPr/>
                    <a:lstStyle/>
                    <a:p>
                      <a:pPr algn="ctr">
                        <a:buNone/>
                        <a:tabLst>
                          <a:tab pos="768985" algn="l"/>
                        </a:tabLst>
                      </a:pPr>
                      <a:r>
                        <a:rPr lang="en-US" sz="2000" b="1" dirty="0">
                          <a:effectLst/>
                          <a:latin typeface="Arial" panose="020B0604020202020204" pitchFamily="34" charset="0"/>
                          <a:ea typeface="Times New Roman" panose="02020603050405020304" pitchFamily="18" charset="0"/>
                          <a:cs typeface="Arial" panose="020B0604020202020204" pitchFamily="34" charset="0"/>
                        </a:rPr>
                        <a:t>Variant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pt-BR" sz="2000" b="1" dirty="0">
                          <a:effectLst/>
                          <a:latin typeface="Arial" panose="020B0604020202020204" pitchFamily="34" charset="0"/>
                          <a:ea typeface="Times New Roman" panose="02020603050405020304" pitchFamily="18" charset="0"/>
                          <a:cs typeface="Arial" panose="020B0604020202020204" pitchFamily="34" charset="0"/>
                        </a:rPr>
                        <a:t>Average plant height (cm)</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Diff.</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dirty="0">
                          <a:effectLst/>
                          <a:latin typeface="Arial" panose="020B0604020202020204" pitchFamily="34" charset="0"/>
                          <a:ea typeface="Times New Roman" panose="02020603050405020304" pitchFamily="18" charset="0"/>
                          <a:cs typeface="Arial" panose="020B0604020202020204" pitchFamily="34" charset="0"/>
                        </a:rPr>
                        <a:t>Sign.</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7555374"/>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78.92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52102257"/>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86.12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109.12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7810026"/>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III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60.50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76.65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-18.42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ooo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1860189"/>
                  </a:ext>
                </a:extLst>
              </a:tr>
              <a:tr h="203792">
                <a:tc gridSpan="5">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LSD 5%= 5.2 cm  1%= 10.63 cm          0.1%= 17.41 cm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045188177"/>
                  </a:ext>
                </a:extLst>
              </a:tr>
              <a:tr h="407583">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Variant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pt-BR" sz="2000" b="1" dirty="0">
                          <a:effectLst/>
                          <a:latin typeface="Arial" panose="020B0604020202020204" pitchFamily="34" charset="0"/>
                          <a:ea typeface="Times New Roman" panose="02020603050405020304" pitchFamily="18" charset="0"/>
                          <a:cs typeface="Arial" panose="020B0604020202020204" pitchFamily="34" charset="0"/>
                        </a:rPr>
                        <a:t>Average number of branches/plant (no.)</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Diff.</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 </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Sign.</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37856874"/>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8517304"/>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111.02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9846538"/>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III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90.44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oo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54723811"/>
                  </a:ext>
                </a:extLst>
              </a:tr>
              <a:tr h="203792">
                <a:tc gridSpan="5">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DL5%= 0.52      1%= 1.15       0.1%=2.17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508070436"/>
                  </a:ext>
                </a:extLst>
              </a:tr>
              <a:tr h="407583">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Variant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Average plant weight </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(g)</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Diff.</a:t>
                      </a:r>
                      <a:endParaRPr lang="en-US" sz="2000">
                        <a:effectLst/>
                        <a:latin typeface="Arial" panose="020B0604020202020204" pitchFamily="34" charset="0"/>
                        <a:ea typeface="Times New Roman" panose="02020603050405020304" pitchFamily="18" charset="0"/>
                        <a:cs typeface="Arial" panose="020B0604020202020204" pitchFamily="34" charset="0"/>
                      </a:endParaRPr>
                    </a:p>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(g)</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b="1">
                          <a:effectLst/>
                          <a:latin typeface="Arial" panose="020B0604020202020204" pitchFamily="34" charset="0"/>
                          <a:ea typeface="Times New Roman" panose="02020603050405020304" pitchFamily="18" charset="0"/>
                          <a:cs typeface="Arial" panose="020B0604020202020204" pitchFamily="34" charset="0"/>
                        </a:rPr>
                        <a:t>Sign.</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4140641"/>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78.14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7123969"/>
                  </a:ext>
                </a:extLst>
              </a:tr>
              <a:tr h="203792">
                <a:tc>
                  <a:txBody>
                    <a:bodyPr/>
                    <a:lstStyle/>
                    <a:p>
                      <a:pPr algn="ct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Epoch II</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89.13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114.06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10.99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8469587"/>
                  </a:ext>
                </a:extLst>
              </a:tr>
              <a:tr h="203792">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Epoch III</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72.00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92.14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-6.14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5254345"/>
                  </a:ext>
                </a:extLst>
              </a:tr>
              <a:tr h="203792">
                <a:tc gridSpan="5">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LSD 5%= 4.86 g      1%= 8.04 g      0.1%=14.04 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537233997"/>
                  </a:ext>
                </a:extLst>
              </a:tr>
            </a:tbl>
          </a:graphicData>
        </a:graphic>
      </p:graphicFrame>
      <p:graphicFrame>
        <p:nvGraphicFramePr>
          <p:cNvPr id="9" name="Tabel 8">
            <a:extLst>
              <a:ext uri="{FF2B5EF4-FFF2-40B4-BE49-F238E27FC236}">
                <a16:creationId xmlns:a16="http://schemas.microsoft.com/office/drawing/2014/main" id="{673D6CC3-CADD-4491-CB4C-3F634D6C7C39}"/>
              </a:ext>
            </a:extLst>
          </p:cNvPr>
          <p:cNvGraphicFramePr>
            <a:graphicFrameLocks noGrp="1"/>
          </p:cNvGraphicFramePr>
          <p:nvPr>
            <p:extLst>
              <p:ext uri="{D42A27DB-BD31-4B8C-83A1-F6EECF244321}">
                <p14:modId xmlns:p14="http://schemas.microsoft.com/office/powerpoint/2010/main" val="2928395981"/>
              </p:ext>
            </p:extLst>
          </p:nvPr>
        </p:nvGraphicFramePr>
        <p:xfrm>
          <a:off x="12755625" y="29512446"/>
          <a:ext cx="7398329" cy="4137069"/>
        </p:xfrm>
        <a:graphic>
          <a:graphicData uri="http://schemas.openxmlformats.org/drawingml/2006/table">
            <a:tbl>
              <a:tblPr firstRow="1" firstCol="1" lastRow="1" lastCol="1" bandRow="1" bandCol="1"/>
              <a:tblGrid>
                <a:gridCol w="1470615">
                  <a:extLst>
                    <a:ext uri="{9D8B030D-6E8A-4147-A177-3AD203B41FA5}">
                      <a16:colId xmlns:a16="http://schemas.microsoft.com/office/drawing/2014/main" val="795912197"/>
                    </a:ext>
                  </a:extLst>
                </a:gridCol>
                <a:gridCol w="1085549">
                  <a:extLst>
                    <a:ext uri="{9D8B030D-6E8A-4147-A177-3AD203B41FA5}">
                      <a16:colId xmlns:a16="http://schemas.microsoft.com/office/drawing/2014/main" val="2708787628"/>
                    </a:ext>
                  </a:extLst>
                </a:gridCol>
                <a:gridCol w="1350818">
                  <a:extLst>
                    <a:ext uri="{9D8B030D-6E8A-4147-A177-3AD203B41FA5}">
                      <a16:colId xmlns:a16="http://schemas.microsoft.com/office/drawing/2014/main" val="26938772"/>
                    </a:ext>
                  </a:extLst>
                </a:gridCol>
                <a:gridCol w="1849582">
                  <a:extLst>
                    <a:ext uri="{9D8B030D-6E8A-4147-A177-3AD203B41FA5}">
                      <a16:colId xmlns:a16="http://schemas.microsoft.com/office/drawing/2014/main" val="1466908728"/>
                    </a:ext>
                  </a:extLst>
                </a:gridCol>
                <a:gridCol w="1641765">
                  <a:extLst>
                    <a:ext uri="{9D8B030D-6E8A-4147-A177-3AD203B41FA5}">
                      <a16:colId xmlns:a16="http://schemas.microsoft.com/office/drawing/2014/main" val="3129566683"/>
                    </a:ext>
                  </a:extLst>
                </a:gridCol>
              </a:tblGrid>
              <a:tr h="838551">
                <a:tc rowSpan="2">
                  <a:txBody>
                    <a:bodyPr/>
                    <a:lstStyle/>
                    <a:p>
                      <a:pPr algn="ct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lgn="ct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lgn="ct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Variant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Average seed yield</a:t>
                      </a:r>
                    </a:p>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(kg/ha)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8901428"/>
                  </a:ext>
                </a:extLst>
              </a:tr>
              <a:tr h="586985">
                <a:tc vMerge="1">
                  <a:txBody>
                    <a:bodyPr/>
                    <a:lstStyle/>
                    <a:p>
                      <a:endParaRPr lang="en-US"/>
                    </a:p>
                  </a:txBody>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Kg/ha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Diff. (kg/ha)</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pt-BR" sz="2000">
                          <a:effectLst/>
                          <a:latin typeface="Arial" panose="020B0604020202020204" pitchFamily="34" charset="0"/>
                          <a:ea typeface="Times New Roman" panose="02020603050405020304" pitchFamily="18" charset="0"/>
                          <a:cs typeface="Arial" panose="020B0604020202020204" pitchFamily="34" charset="0"/>
                        </a:rPr>
                        <a:t>Sign.</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1540007"/>
                  </a:ext>
                </a:extLst>
              </a:tr>
              <a:tr h="419276">
                <a:tc>
                  <a:txBody>
                    <a:bodyPr/>
                    <a:lstStyle/>
                    <a:p>
                      <a:pPr algn="ct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Epoch I</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778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2633153"/>
                  </a:ext>
                </a:extLst>
              </a:tr>
              <a:tr h="567733">
                <a:tc>
                  <a:txBody>
                    <a:bodyPr/>
                    <a:lstStyle/>
                    <a:p>
                      <a:pP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    Epoch II</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850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109.25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47955026"/>
                  </a:ext>
                </a:extLst>
              </a:tr>
              <a:tr h="623455">
                <a:tc>
                  <a:txBody>
                    <a:bodyPr/>
                    <a:lstStyle/>
                    <a:p>
                      <a:pPr>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   Epoch  III</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750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dirty="0">
                          <a:effectLst/>
                          <a:latin typeface="Arial" panose="020B0604020202020204" pitchFamily="34" charset="0"/>
                          <a:ea typeface="Times New Roman" panose="02020603050405020304" pitchFamily="18" charset="0"/>
                          <a:cs typeface="Arial" panose="020B0604020202020204" pitchFamily="34" charset="0"/>
                        </a:rPr>
                        <a:t>96.40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tabLst>
                          <a:tab pos="768985" algn="l"/>
                        </a:tabLst>
                      </a:pPr>
                      <a:r>
                        <a:rPr lang="en-US" sz="200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0079469"/>
                  </a:ext>
                </a:extLst>
              </a:tr>
              <a:tr h="1101069">
                <a:tc>
                  <a:txBody>
                    <a:bodyPr/>
                    <a:lstStyle/>
                    <a:p>
                      <a:pPr algn="ctr">
                        <a:buNone/>
                      </a:pPr>
                      <a:r>
                        <a:rPr lang="pt-BR" sz="200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LSD5%= 75 (kg/ha)</a:t>
                      </a:r>
                    </a:p>
                    <a:p>
                      <a:pP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                          LSD 1%= 136 (kg/ha)</a:t>
                      </a:r>
                    </a:p>
                    <a:p>
                      <a:pPr algn="ctr">
                        <a:buNone/>
                        <a:tabLst>
                          <a:tab pos="768985" algn="l"/>
                        </a:tabLst>
                      </a:pPr>
                      <a:r>
                        <a:rPr lang="en-US" sz="2000" dirty="0">
                          <a:effectLst/>
                          <a:latin typeface="Arial" panose="020B0604020202020204" pitchFamily="34" charset="0"/>
                          <a:ea typeface="Times New Roman" panose="02020603050405020304" pitchFamily="18" charset="0"/>
                          <a:cs typeface="Arial" panose="020B0604020202020204" pitchFamily="34" charset="0"/>
                        </a:rPr>
                        <a:t>      LSD 0,1%= 205 (kg/ha)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0883241"/>
                  </a:ext>
                </a:extLst>
              </a:tr>
            </a:tbl>
          </a:graphicData>
        </a:graphic>
      </p:graphicFrame>
      <p:graphicFrame>
        <p:nvGraphicFramePr>
          <p:cNvPr id="10" name="Tabel 9">
            <a:extLst>
              <a:ext uri="{FF2B5EF4-FFF2-40B4-BE49-F238E27FC236}">
                <a16:creationId xmlns:a16="http://schemas.microsoft.com/office/drawing/2014/main" id="{3A07DDE3-E8CD-47F7-7A36-958C998DA70E}"/>
              </a:ext>
            </a:extLst>
          </p:cNvPr>
          <p:cNvGraphicFramePr>
            <a:graphicFrameLocks noGrp="1"/>
          </p:cNvGraphicFramePr>
          <p:nvPr>
            <p:extLst>
              <p:ext uri="{D42A27DB-BD31-4B8C-83A1-F6EECF244321}">
                <p14:modId xmlns:p14="http://schemas.microsoft.com/office/powerpoint/2010/main" val="240589541"/>
              </p:ext>
            </p:extLst>
          </p:nvPr>
        </p:nvGraphicFramePr>
        <p:xfrm>
          <a:off x="22092266" y="29359962"/>
          <a:ext cx="8965163" cy="4930209"/>
        </p:xfrm>
        <a:graphic>
          <a:graphicData uri="http://schemas.openxmlformats.org/drawingml/2006/table">
            <a:tbl>
              <a:tblPr firstRow="1" firstCol="1" lastRow="1" lastCol="1" bandRow="1" bandCol="1"/>
              <a:tblGrid>
                <a:gridCol w="1846363">
                  <a:extLst>
                    <a:ext uri="{9D8B030D-6E8A-4147-A177-3AD203B41FA5}">
                      <a16:colId xmlns:a16="http://schemas.microsoft.com/office/drawing/2014/main" val="2285435349"/>
                    </a:ext>
                  </a:extLst>
                </a:gridCol>
                <a:gridCol w="1846363">
                  <a:extLst>
                    <a:ext uri="{9D8B030D-6E8A-4147-A177-3AD203B41FA5}">
                      <a16:colId xmlns:a16="http://schemas.microsoft.com/office/drawing/2014/main" val="3866062601"/>
                    </a:ext>
                  </a:extLst>
                </a:gridCol>
                <a:gridCol w="1231246">
                  <a:extLst>
                    <a:ext uri="{9D8B030D-6E8A-4147-A177-3AD203B41FA5}">
                      <a16:colId xmlns:a16="http://schemas.microsoft.com/office/drawing/2014/main" val="3985927224"/>
                    </a:ext>
                  </a:extLst>
                </a:gridCol>
                <a:gridCol w="1132261">
                  <a:extLst>
                    <a:ext uri="{9D8B030D-6E8A-4147-A177-3AD203B41FA5}">
                      <a16:colId xmlns:a16="http://schemas.microsoft.com/office/drawing/2014/main" val="1797226943"/>
                    </a:ext>
                  </a:extLst>
                </a:gridCol>
                <a:gridCol w="1454465">
                  <a:extLst>
                    <a:ext uri="{9D8B030D-6E8A-4147-A177-3AD203B41FA5}">
                      <a16:colId xmlns:a16="http://schemas.microsoft.com/office/drawing/2014/main" val="1894097822"/>
                    </a:ext>
                  </a:extLst>
                </a:gridCol>
                <a:gridCol w="1454465">
                  <a:extLst>
                    <a:ext uri="{9D8B030D-6E8A-4147-A177-3AD203B41FA5}">
                      <a16:colId xmlns:a16="http://schemas.microsoft.com/office/drawing/2014/main" val="190836818"/>
                    </a:ext>
                  </a:extLst>
                </a:gridCol>
              </a:tblGrid>
              <a:tr h="362585">
                <a:tc>
                  <a:txBody>
                    <a:bodyPr/>
                    <a:lstStyle/>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Distance between rows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Distance between plants/rows</a:t>
                      </a:r>
                      <a:endParaRPr lang="ro-RO" sz="2000" b="0" dirty="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Average seed yield (kg/ha)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Diff.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 </a:t>
                      </a:r>
                    </a:p>
                    <a:p>
                      <a:pPr algn="ctr">
                        <a:lnSpc>
                          <a:spcPct val="115000"/>
                        </a:lnSpc>
                        <a:buNone/>
                      </a:pPr>
                      <a:r>
                        <a:rPr lang="en-US" sz="2000" b="0" dirty="0">
                          <a:effectLst/>
                          <a:latin typeface="Arial" panose="020B0604020202020204" pitchFamily="34" charset="0"/>
                          <a:ea typeface="Times New Roman" panose="02020603050405020304" pitchFamily="18" charset="0"/>
                          <a:cs typeface="Arial" panose="020B0604020202020204" pitchFamily="34" charset="0"/>
                        </a:rPr>
                        <a:t>Sign.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1582059"/>
                  </a:ext>
                </a:extLst>
              </a:tr>
              <a:tr h="0">
                <a:tc rowSpan="3">
                  <a:txBody>
                    <a:bodyPr/>
                    <a:lstStyle/>
                    <a:p>
                      <a:pPr>
                        <a:lnSpc>
                          <a:spcPct val="115000"/>
                        </a:lnSpc>
                        <a:buNone/>
                      </a:pPr>
                      <a:r>
                        <a:rPr lang="en-US" sz="2000">
                          <a:effectLst/>
                          <a:latin typeface="Arial" panose="020B0604020202020204" pitchFamily="34" charset="0"/>
                          <a:ea typeface="Times New Roman" panose="02020603050405020304" pitchFamily="18" charset="0"/>
                          <a:cs typeface="Arial" panose="020B0604020202020204" pitchFamily="34" charset="0"/>
                        </a:rPr>
                        <a:t>a1-25 cm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en-US" sz="2000">
                          <a:effectLst/>
                          <a:latin typeface="Arial" panose="020B0604020202020204" pitchFamily="34" charset="0"/>
                          <a:ea typeface="Times New Roman" panose="02020603050405020304" pitchFamily="18" charset="0"/>
                          <a:cs typeface="Arial" panose="020B0604020202020204" pitchFamily="34" charset="0"/>
                        </a:rPr>
                        <a:t>b1-cca. 5 cm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876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 </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80454018"/>
                  </a:ext>
                </a:extLst>
              </a:tr>
              <a:tr h="0">
                <a:tc vMerge="1">
                  <a:txBody>
                    <a:bodyPr/>
                    <a:lstStyle/>
                    <a:p>
                      <a:endParaRPr lang="en-US"/>
                    </a:p>
                  </a:txBody>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b2-15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833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95,09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 </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0051751"/>
                  </a:ext>
                </a:extLst>
              </a:tr>
              <a:tr h="0">
                <a:tc vMerge="1">
                  <a:txBody>
                    <a:bodyPr/>
                    <a:lstStyle/>
                    <a:p>
                      <a:endParaRPr lang="en-US"/>
                    </a:p>
                  </a:txBody>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b3-25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894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102,05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 </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9336306"/>
                  </a:ext>
                </a:extLst>
              </a:tr>
              <a:tr h="0">
                <a:tc rowSpan="3">
                  <a:txBody>
                    <a:bodyPr/>
                    <a:lstStyle/>
                    <a:p>
                      <a:pP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a2-50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b1-cca. 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1136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129,68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260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239278"/>
                  </a:ext>
                </a:extLst>
              </a:tr>
              <a:tr h="0">
                <a:tc vMerge="1">
                  <a:txBody>
                    <a:bodyPr/>
                    <a:lstStyle/>
                    <a:p>
                      <a:endParaRPr lang="en-US"/>
                    </a:p>
                  </a:txBody>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b2-15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1245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142,12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369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1199285"/>
                  </a:ext>
                </a:extLst>
              </a:tr>
              <a:tr h="0">
                <a:tc vMerge="1">
                  <a:txBody>
                    <a:bodyPr/>
                    <a:lstStyle/>
                    <a:p>
                      <a:endParaRPr lang="en-US"/>
                    </a:p>
                  </a:txBody>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b3-25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1371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156,51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495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085283"/>
                  </a:ext>
                </a:extLst>
              </a:tr>
              <a:tr h="0">
                <a:tc rowSpan="3">
                  <a:txBody>
                    <a:bodyPr/>
                    <a:lstStyle/>
                    <a:p>
                      <a:pP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a3-70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b1-cca. 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1236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141,10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360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2361748"/>
                  </a:ext>
                </a:extLst>
              </a:tr>
              <a:tr h="0">
                <a:tc vMerge="1">
                  <a:txBody>
                    <a:bodyPr/>
                    <a:lstStyle/>
                    <a:p>
                      <a:endParaRPr lang="en-US"/>
                    </a:p>
                  </a:txBody>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b2-15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127,28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239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9020498"/>
                  </a:ext>
                </a:extLst>
              </a:tr>
              <a:tr h="0">
                <a:tc vMerge="1">
                  <a:txBody>
                    <a:bodyPr/>
                    <a:lstStyle/>
                    <a:p>
                      <a:endParaRPr lang="en-US"/>
                    </a:p>
                  </a:txBody>
                  <a:tcPr/>
                </a:tc>
                <a:tc>
                  <a:txBody>
                    <a:bodyPr/>
                    <a:lstStyle/>
                    <a:p>
                      <a:pPr algn="ctr">
                        <a:lnSpc>
                          <a:spcPct val="115000"/>
                        </a:lnSpc>
                        <a:buNone/>
                      </a:pPr>
                      <a:r>
                        <a:rPr lang="it-IT" sz="2000">
                          <a:effectLst/>
                          <a:latin typeface="Arial" panose="020B0604020202020204" pitchFamily="34" charset="0"/>
                          <a:ea typeface="Times New Roman" panose="02020603050405020304" pitchFamily="18" charset="0"/>
                          <a:cs typeface="Arial" panose="020B0604020202020204" pitchFamily="34" charset="0"/>
                        </a:rPr>
                        <a:t>b3-25 cm</a:t>
                      </a:r>
                      <a:endParaRPr lang="en-US" sz="2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1013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115,64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137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200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1142316"/>
                  </a:ext>
                </a:extLst>
              </a:tr>
              <a:tr h="0">
                <a:tc gridSpan="6">
                  <a:txBody>
                    <a:bodyPr/>
                    <a:lstStyle/>
                    <a:p>
                      <a:pPr algn="ctr">
                        <a:lnSpc>
                          <a:spcPct val="115000"/>
                        </a:lnSpc>
                        <a:buNone/>
                      </a:pPr>
                      <a:r>
                        <a:rPr lang="it-IT" sz="2000" dirty="0">
                          <a:effectLst/>
                          <a:latin typeface="Arial" panose="020B0604020202020204" pitchFamily="34" charset="0"/>
                          <a:ea typeface="Times New Roman" panose="02020603050405020304" pitchFamily="18" charset="0"/>
                          <a:cs typeface="Arial" panose="020B0604020202020204" pitchFamily="34" charset="0"/>
                        </a:rPr>
                        <a:t>LSD  5%= 77 kg/ha    LSD 1%= 140 kg/ha     LSD 0,1%= 210 kg/ha</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30687908"/>
                  </a:ext>
                </a:extLst>
              </a:tr>
            </a:tbl>
          </a:graphicData>
        </a:graphic>
      </p:graphicFrame>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TotalTime>
  <Words>1091</Words>
  <Application>Microsoft Office PowerPoint</Application>
  <PresentationFormat>Custom</PresentationFormat>
  <Paragraphs>207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146</cp:revision>
  <cp:lastPrinted>2020-03-30T08:43:16Z</cp:lastPrinted>
  <dcterms:created xsi:type="dcterms:W3CDTF">2015-08-26T05:25:30Z</dcterms:created>
  <dcterms:modified xsi:type="dcterms:W3CDTF">2025-05-05T13:07:14Z</dcterms:modified>
</cp:coreProperties>
</file>