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240"/>
    <p:restoredTop sz="95934"/>
  </p:normalViewPr>
  <p:slideViewPr>
    <p:cSldViewPr snapToGrid="0" snapToObjects="1">
      <p:cViewPr varScale="1">
        <p:scale>
          <a:sx n="20" d="100"/>
          <a:sy n="20" d="100"/>
        </p:scale>
        <p:origin x="3396" y="96"/>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Sheet1!$B$1</c:f>
              <c:strCache>
                <c:ptCount val="1"/>
                <c:pt idx="0">
                  <c:v>The degree of attack</c:v>
                </c:pt>
              </c:strCache>
            </c:strRef>
          </c:tx>
          <c:spPr>
            <a:ln w="34925" cap="rnd">
              <a:solidFill>
                <a:schemeClr val="accent1"/>
              </a:solidFill>
              <a:round/>
            </a:ln>
            <a:effectLst>
              <a:outerShdw blurRad="40000" dist="23000" dir="5400000" rotWithShape="0">
                <a:srgbClr val="000000">
                  <a:alpha val="35000"/>
                </a:srgbClr>
              </a:outerShdw>
            </a:effectLst>
          </c:spPr>
          <c:marker>
            <c:symbol val="none"/>
          </c:marker>
          <c:dLbls>
            <c:dLbl>
              <c:idx val="1"/>
              <c:layout>
                <c:manualLayout>
                  <c:x val="-1.9464720194647293E-2"/>
                  <c:y val="0.10128913443830571"/>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521-4459-AD93-2E58A6BBC7DF}"/>
                </c:ext>
              </c:extLst>
            </c:dLbl>
            <c:dLbl>
              <c:idx val="2"/>
              <c:layout>
                <c:manualLayout>
                  <c:x val="-4.1362530413625642E-2"/>
                  <c:y val="5.985267034990834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521-4459-AD93-2E58A6BBC7DF}"/>
                </c:ext>
              </c:extLst>
            </c:dLbl>
            <c:dLbl>
              <c:idx val="3"/>
              <c:layout>
                <c:manualLayout>
                  <c:x val="-5.3527980535279802E-2"/>
                  <c:y val="2.302025782688766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521-4459-AD93-2E58A6BBC7DF}"/>
                </c:ext>
              </c:extLst>
            </c:dLbl>
            <c:dLbl>
              <c:idx val="4"/>
              <c:layout>
                <c:manualLayout>
                  <c:x val="-5.1094890510949016E-2"/>
                  <c:y val="-4.604051565377532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521-4459-AD93-2E58A6BBC7DF}"/>
                </c:ext>
              </c:extLst>
            </c:dLbl>
            <c:dLbl>
              <c:idx val="5"/>
              <c:layout>
                <c:manualLayout>
                  <c:x val="-5.3527980535279733E-2"/>
                  <c:y val="-4.604051565377529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E521-4459-AD93-2E58A6BBC7DF}"/>
                </c:ext>
              </c:extLst>
            </c:dLbl>
            <c:dLbl>
              <c:idx val="6"/>
              <c:layout>
                <c:manualLayout>
                  <c:x val="-3.4063260340632687E-2"/>
                  <c:y val="-6.906077348066301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E521-4459-AD93-2E58A6BBC7DF}"/>
                </c:ext>
              </c:extLst>
            </c:dLbl>
            <c:dLbl>
              <c:idx val="7"/>
              <c:layout>
                <c:manualLayout>
                  <c:x val="-1.7031630170316399E-2"/>
                  <c:y val="-0.10128913443830589"/>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E521-4459-AD93-2E58A6BBC7DF}"/>
                </c:ext>
              </c:extLst>
            </c:dLbl>
            <c:dLbl>
              <c:idx val="8"/>
              <c:layout>
                <c:manualLayout>
                  <c:x val="4.8661800486618006E-3"/>
                  <c:y val="-0.1058931860036838"/>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E521-4459-AD93-2E58A6BBC7DF}"/>
                </c:ext>
              </c:extLst>
            </c:dLbl>
            <c:dLbl>
              <c:idx val="9"/>
              <c:layout>
                <c:manualLayout>
                  <c:x val="3.1630170316301706E-2"/>
                  <c:y val="-8.0570539870361446E-2"/>
                </c:manualLayout>
              </c:layout>
              <c:spPr>
                <a:noFill/>
                <a:ln>
                  <a:noFill/>
                </a:ln>
                <a:effectLst/>
              </c:spPr>
              <c:txPr>
                <a:bodyPr rot="0" spcFirstLastPara="1" vertOverflow="ellipsis" vert="horz" wrap="square" lIns="38100" tIns="19050" rIns="38100" bIns="19050" anchor="ctr" anchorCtr="1">
                  <a:noAutofit/>
                </a:bodyPr>
                <a:lstStyle/>
                <a:p>
                  <a:pPr>
                    <a:defRPr lang="en-US" sz="1000" b="1"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3187347931873482E-2"/>
                      <c:h val="6.6045300967213352E-2"/>
                    </c:manualLayout>
                  </c15:layout>
                </c:ext>
                <c:ext xmlns:c16="http://schemas.microsoft.com/office/drawing/2014/chart" uri="{C3380CC4-5D6E-409C-BE32-E72D297353CC}">
                  <c16:uniqueId val="{00000008-E521-4459-AD93-2E58A6BBC7DF}"/>
                </c:ext>
              </c:extLst>
            </c:dLbl>
            <c:dLbl>
              <c:idx val="10"/>
              <c:layout>
                <c:manualLayout>
                  <c:x val="4.1362530413625566E-2"/>
                  <c:y val="-5.524861878453037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E521-4459-AD93-2E58A6BBC7DF}"/>
                </c:ext>
              </c:extLst>
            </c:dLbl>
            <c:dLbl>
              <c:idx val="11"/>
              <c:layout>
                <c:manualLayout>
                  <c:x val="5.8886064069746474E-2"/>
                  <c:y val="6.7304297430490108E-3"/>
                </c:manualLayout>
              </c:layout>
              <c:spPr>
                <a:noFill/>
                <a:ln>
                  <a:noFill/>
                </a:ln>
                <a:effectLst/>
              </c:spPr>
              <c:txPr>
                <a:bodyPr rot="0" spcFirstLastPara="1" vertOverflow="ellipsis" vert="horz" wrap="square" lIns="38100" tIns="19050" rIns="38100" bIns="19050" anchor="ctr" anchorCtr="1">
                  <a:noAutofit/>
                </a:bodyPr>
                <a:lstStyle/>
                <a:p>
                  <a:pPr>
                    <a:defRPr lang="en-US" sz="1000" b="1"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451178750688887E-2"/>
                      <c:h val="6.1089954191801348E-2"/>
                    </c:manualLayout>
                  </c15:layout>
                </c:ext>
                <c:ext xmlns:c16="http://schemas.microsoft.com/office/drawing/2014/chart" uri="{C3380CC4-5D6E-409C-BE32-E72D297353CC}">
                  <c16:uniqueId val="{0000000A-E521-4459-AD93-2E58A6BBC7DF}"/>
                </c:ext>
              </c:extLst>
            </c:dLbl>
            <c:dLbl>
              <c:idx val="12"/>
              <c:layout>
                <c:manualLayout>
                  <c:x val="-7.2992700729928245E-3"/>
                  <c:y val="-4.604051565377532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E521-4459-AD93-2E58A6BBC7DF}"/>
                </c:ext>
              </c:extLst>
            </c:dLbl>
            <c:dLbl>
              <c:idx val="13"/>
              <c:layout>
                <c:manualLayout>
                  <c:x val="4.1362530413625601E-2"/>
                  <c:y val="3.683241252302050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E521-4459-AD93-2E58A6BBC7DF}"/>
                </c:ext>
              </c:extLst>
            </c:dLbl>
            <c:dLbl>
              <c:idx val="14"/>
              <c:layout>
                <c:manualLayout>
                  <c:x val="1.4598540145985325E-2"/>
                  <c:y val="8.74769797421731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E521-4459-AD93-2E58A6BBC7DF}"/>
                </c:ext>
              </c:extLst>
            </c:dLbl>
            <c:spPr>
              <a:noFill/>
              <a:ln>
                <a:noFill/>
              </a:ln>
              <a:effectLst/>
            </c:spPr>
            <c:txPr>
              <a:bodyPr rot="0" spcFirstLastPara="1" vertOverflow="ellipsis" vert="horz" wrap="square" lIns="38100" tIns="19050" rIns="38100" bIns="19050" anchor="ctr" anchorCtr="1">
                <a:spAutoFit/>
              </a:bodyPr>
              <a:lstStyle/>
              <a:p>
                <a:pPr>
                  <a:defRPr lang="en-US" sz="1000" b="1"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Sheet1!$A$2:$A$16</c:f>
              <c:strCache>
                <c:ptCount val="15"/>
                <c:pt idx="0">
                  <c:v>Plai </c:v>
                </c:pt>
                <c:pt idx="1">
                  <c:v>Titan</c:v>
                </c:pt>
                <c:pt idx="2">
                  <c:v>Stil</c:v>
                </c:pt>
                <c:pt idx="3">
                  <c:v>Haiduc</c:v>
                </c:pt>
                <c:pt idx="4">
                  <c:v>Negoiu</c:v>
                </c:pt>
                <c:pt idx="5">
                  <c:v>ODA FD</c:v>
                </c:pt>
                <c:pt idx="6">
                  <c:v>Pisc</c:v>
                </c:pt>
                <c:pt idx="7">
                  <c:v>Tulnic</c:v>
                </c:pt>
                <c:pt idx="8">
                  <c:v>Cascador</c:v>
                </c:pt>
                <c:pt idx="9">
                  <c:v>Utrifun</c:v>
                </c:pt>
                <c:pt idx="10">
                  <c:v>Zori</c:v>
                </c:pt>
                <c:pt idx="11">
                  <c:v>Zvelt</c:v>
                </c:pt>
                <c:pt idx="12">
                  <c:v>Zaraza</c:v>
                </c:pt>
                <c:pt idx="13">
                  <c:v>FDL Ascendent</c:v>
                </c:pt>
                <c:pt idx="14">
                  <c:v>FDL Cordial</c:v>
                </c:pt>
              </c:strCache>
            </c:strRef>
          </c:cat>
          <c:val>
            <c:numRef>
              <c:f>Sheet1!$B$2:$B$16</c:f>
              <c:numCache>
                <c:formatCode>General</c:formatCode>
                <c:ptCount val="15"/>
                <c:pt idx="0">
                  <c:v>54</c:v>
                </c:pt>
                <c:pt idx="1">
                  <c:v>76</c:v>
                </c:pt>
                <c:pt idx="2">
                  <c:v>76</c:v>
                </c:pt>
                <c:pt idx="3">
                  <c:v>63</c:v>
                </c:pt>
                <c:pt idx="4">
                  <c:v>54</c:v>
                </c:pt>
                <c:pt idx="5">
                  <c:v>76</c:v>
                </c:pt>
                <c:pt idx="6">
                  <c:v>63</c:v>
                </c:pt>
                <c:pt idx="7">
                  <c:v>63</c:v>
                </c:pt>
                <c:pt idx="8">
                  <c:v>76</c:v>
                </c:pt>
                <c:pt idx="9">
                  <c:v>76</c:v>
                </c:pt>
                <c:pt idx="10">
                  <c:v>76</c:v>
                </c:pt>
                <c:pt idx="11">
                  <c:v>76</c:v>
                </c:pt>
                <c:pt idx="12">
                  <c:v>10</c:v>
                </c:pt>
                <c:pt idx="13">
                  <c:v>63</c:v>
                </c:pt>
                <c:pt idx="14">
                  <c:v>76</c:v>
                </c:pt>
              </c:numCache>
            </c:numRef>
          </c:val>
          <c:extLst>
            <c:ext xmlns:c16="http://schemas.microsoft.com/office/drawing/2014/chart" uri="{C3380CC4-5D6E-409C-BE32-E72D297353CC}">
              <c16:uniqueId val="{0000000E-E521-4459-AD93-2E58A6BBC7DF}"/>
            </c:ext>
          </c:extLst>
        </c:ser>
        <c:dLbls>
          <c:showLegendKey val="0"/>
          <c:showVal val="0"/>
          <c:showCatName val="0"/>
          <c:showSerName val="0"/>
          <c:showPercent val="0"/>
          <c:showBubbleSize val="0"/>
        </c:dLbls>
        <c:axId val="111694976"/>
        <c:axId val="111696512"/>
      </c:radarChart>
      <c:catAx>
        <c:axId val="111694976"/>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lang="en-US" sz="9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crossAx val="111696512"/>
        <c:crosses val="autoZero"/>
        <c:auto val="1"/>
        <c:lblAlgn val="ctr"/>
        <c:lblOffset val="100"/>
        <c:noMultiLvlLbl val="0"/>
      </c:catAx>
      <c:valAx>
        <c:axId val="11169651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8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en-US"/>
          </a:p>
        </c:txPr>
        <c:crossAx val="1116949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9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Thousand-grain weight</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Sheet1!$A$2:$A$16</c:f>
              <c:strCache>
                <c:ptCount val="15"/>
                <c:pt idx="0">
                  <c:v>Plai </c:v>
                </c:pt>
                <c:pt idx="1">
                  <c:v>Titan</c:v>
                </c:pt>
                <c:pt idx="2">
                  <c:v>Stil</c:v>
                </c:pt>
                <c:pt idx="3">
                  <c:v>Haiduc</c:v>
                </c:pt>
                <c:pt idx="4">
                  <c:v>Negoiu</c:v>
                </c:pt>
                <c:pt idx="5">
                  <c:v>ODA FD</c:v>
                </c:pt>
                <c:pt idx="6">
                  <c:v>Pisc</c:v>
                </c:pt>
                <c:pt idx="7">
                  <c:v>Tulnic</c:v>
                </c:pt>
                <c:pt idx="8">
                  <c:v>Cascador</c:v>
                </c:pt>
                <c:pt idx="9">
                  <c:v>Utrifun</c:v>
                </c:pt>
                <c:pt idx="10">
                  <c:v>Zori</c:v>
                </c:pt>
                <c:pt idx="11">
                  <c:v>Zvelt</c:v>
                </c:pt>
                <c:pt idx="12">
                  <c:v>Zaraza</c:v>
                </c:pt>
                <c:pt idx="13">
                  <c:v>FDL Ascendent</c:v>
                </c:pt>
                <c:pt idx="14">
                  <c:v>FDL Cordial</c:v>
                </c:pt>
              </c:strCache>
            </c:strRef>
          </c:cat>
          <c:val>
            <c:numRef>
              <c:f>Sheet1!$B$2:$B$16</c:f>
              <c:numCache>
                <c:formatCode>General</c:formatCode>
                <c:ptCount val="15"/>
                <c:pt idx="0">
                  <c:v>34.4</c:v>
                </c:pt>
                <c:pt idx="1">
                  <c:v>26.8</c:v>
                </c:pt>
                <c:pt idx="2">
                  <c:v>27.2</c:v>
                </c:pt>
                <c:pt idx="3">
                  <c:v>25.2</c:v>
                </c:pt>
                <c:pt idx="4">
                  <c:v>30.8</c:v>
                </c:pt>
                <c:pt idx="5">
                  <c:v>28</c:v>
                </c:pt>
                <c:pt idx="6">
                  <c:v>31.6</c:v>
                </c:pt>
                <c:pt idx="7">
                  <c:v>27.2</c:v>
                </c:pt>
                <c:pt idx="8">
                  <c:v>24.8</c:v>
                </c:pt>
                <c:pt idx="9">
                  <c:v>29.6</c:v>
                </c:pt>
                <c:pt idx="10">
                  <c:v>24</c:v>
                </c:pt>
                <c:pt idx="11">
                  <c:v>30.4</c:v>
                </c:pt>
                <c:pt idx="12">
                  <c:v>46.8</c:v>
                </c:pt>
                <c:pt idx="13">
                  <c:v>28.8</c:v>
                </c:pt>
                <c:pt idx="14">
                  <c:v>25.6</c:v>
                </c:pt>
              </c:numCache>
            </c:numRef>
          </c:val>
          <c:extLst>
            <c:ext xmlns:c16="http://schemas.microsoft.com/office/drawing/2014/chart" uri="{C3380CC4-5D6E-409C-BE32-E72D297353CC}">
              <c16:uniqueId val="{00000000-3D4D-4076-8668-47BBB74B9E4D}"/>
            </c:ext>
          </c:extLst>
        </c:ser>
        <c:dLbls>
          <c:showLegendKey val="0"/>
          <c:showVal val="0"/>
          <c:showCatName val="0"/>
          <c:showSerName val="0"/>
          <c:showPercent val="0"/>
          <c:showBubbleSize val="0"/>
        </c:dLbls>
        <c:gapWidth val="100"/>
        <c:overlap val="-24"/>
        <c:axId val="111786240"/>
        <c:axId val="111796224"/>
      </c:barChart>
      <c:catAx>
        <c:axId val="11178624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lang="en-US" sz="10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crossAx val="111796224"/>
        <c:crossesAt val="0"/>
        <c:auto val="1"/>
        <c:lblAlgn val="ctr"/>
        <c:lblOffset val="100"/>
        <c:noMultiLvlLbl val="0"/>
      </c:catAx>
      <c:valAx>
        <c:axId val="11179622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lt1">
                    <a:lumMod val="85000"/>
                  </a:schemeClr>
                </a:solidFill>
                <a:latin typeface="+mn-lt"/>
                <a:ea typeface="+mn-ea"/>
                <a:cs typeface="+mn-cs"/>
              </a:defRPr>
            </a:pPr>
            <a:endParaRPr lang="en-US"/>
          </a:p>
        </c:txPr>
        <c:crossAx val="111786240"/>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Hectolitric weight</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0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Sheet1!$A$2:$A$16</c:f>
              <c:strCache>
                <c:ptCount val="15"/>
                <c:pt idx="0">
                  <c:v>Plai </c:v>
                </c:pt>
                <c:pt idx="1">
                  <c:v>Titan</c:v>
                </c:pt>
                <c:pt idx="2">
                  <c:v>Stil</c:v>
                </c:pt>
                <c:pt idx="3">
                  <c:v>Haiduc</c:v>
                </c:pt>
                <c:pt idx="4">
                  <c:v>Negoiu</c:v>
                </c:pt>
                <c:pt idx="5">
                  <c:v>ODA FD</c:v>
                </c:pt>
                <c:pt idx="6">
                  <c:v>Pisc</c:v>
                </c:pt>
                <c:pt idx="7">
                  <c:v>Tulnic</c:v>
                </c:pt>
                <c:pt idx="8">
                  <c:v>Cascador</c:v>
                </c:pt>
                <c:pt idx="9">
                  <c:v>Utrifun</c:v>
                </c:pt>
                <c:pt idx="10">
                  <c:v>Zori</c:v>
                </c:pt>
                <c:pt idx="11">
                  <c:v>Zvelt</c:v>
                </c:pt>
                <c:pt idx="12">
                  <c:v>Zaraza</c:v>
                </c:pt>
                <c:pt idx="13">
                  <c:v>FDL Ascendent</c:v>
                </c:pt>
                <c:pt idx="14">
                  <c:v>FDL Cordial</c:v>
                </c:pt>
              </c:strCache>
            </c:strRef>
          </c:cat>
          <c:val>
            <c:numRef>
              <c:f>Sheet1!$B$2:$B$16</c:f>
              <c:numCache>
                <c:formatCode>General</c:formatCode>
                <c:ptCount val="15"/>
                <c:pt idx="0">
                  <c:v>61.9</c:v>
                </c:pt>
                <c:pt idx="1">
                  <c:v>49.4</c:v>
                </c:pt>
                <c:pt idx="2">
                  <c:v>49.8</c:v>
                </c:pt>
                <c:pt idx="3">
                  <c:v>42.5</c:v>
                </c:pt>
                <c:pt idx="4">
                  <c:v>43.3</c:v>
                </c:pt>
                <c:pt idx="5">
                  <c:v>49.5</c:v>
                </c:pt>
                <c:pt idx="6">
                  <c:v>45.1</c:v>
                </c:pt>
                <c:pt idx="7">
                  <c:v>47.6</c:v>
                </c:pt>
                <c:pt idx="8">
                  <c:v>41.4</c:v>
                </c:pt>
                <c:pt idx="9">
                  <c:v>49.6</c:v>
                </c:pt>
                <c:pt idx="10">
                  <c:v>49.8</c:v>
                </c:pt>
                <c:pt idx="11">
                  <c:v>51.2</c:v>
                </c:pt>
                <c:pt idx="12">
                  <c:v>70</c:v>
                </c:pt>
                <c:pt idx="13">
                  <c:v>48.4</c:v>
                </c:pt>
                <c:pt idx="14">
                  <c:v>47.7</c:v>
                </c:pt>
              </c:numCache>
            </c:numRef>
          </c:val>
          <c:extLst>
            <c:ext xmlns:c16="http://schemas.microsoft.com/office/drawing/2014/chart" uri="{C3380CC4-5D6E-409C-BE32-E72D297353CC}">
              <c16:uniqueId val="{00000000-125E-402D-91F2-0E9FE65C06CD}"/>
            </c:ext>
          </c:extLst>
        </c:ser>
        <c:dLbls>
          <c:showLegendKey val="0"/>
          <c:showVal val="0"/>
          <c:showCatName val="0"/>
          <c:showSerName val="0"/>
          <c:showPercent val="0"/>
          <c:showBubbleSize val="0"/>
        </c:dLbls>
        <c:gapWidth val="100"/>
        <c:overlap val="-24"/>
        <c:axId val="111803776"/>
        <c:axId val="112108672"/>
      </c:barChart>
      <c:catAx>
        <c:axId val="111803776"/>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lang="en-US" sz="10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crossAx val="112108672"/>
        <c:crossesAt val="0"/>
        <c:auto val="1"/>
        <c:lblAlgn val="ctr"/>
        <c:lblOffset val="100"/>
        <c:noMultiLvlLbl val="0"/>
      </c:catAx>
      <c:valAx>
        <c:axId val="11210867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lt1">
                    <a:lumMod val="85000"/>
                  </a:schemeClr>
                </a:solidFill>
                <a:latin typeface="+mn-lt"/>
                <a:ea typeface="+mn-ea"/>
                <a:cs typeface="+mn-cs"/>
              </a:defRPr>
            </a:pPr>
            <a:endParaRPr lang="en-US"/>
          </a:p>
        </c:txPr>
        <c:crossAx val="111803776"/>
        <c:crosses val="autoZero"/>
        <c:crossBetween val="between"/>
        <c:majorUnit val="1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en-US" sz="10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7" name="Conector drept 6"/>
          <p:cNvSpPr>
            <a:spLocks noChangeShapeType="1"/>
          </p:cNvSpPr>
          <p:nvPr/>
        </p:nvSpPr>
        <p:spPr bwMode="auto">
          <a:xfrm>
            <a:off x="1822460" y="30891972"/>
            <a:ext cx="30576828" cy="13749"/>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411425" tIns="205713" rIns="411425" bIns="205713" anchor="t" compatLnSpc="1"/>
          <a:lstStyle/>
          <a:p>
            <a:endParaRPr kumimoji="0" lang="en-US"/>
          </a:p>
        </p:txBody>
      </p:sp>
      <p:sp>
        <p:nvSpPr>
          <p:cNvPr id="29" name="Titlu 28"/>
          <p:cNvSpPr>
            <a:spLocks noGrp="1"/>
          </p:cNvSpPr>
          <p:nvPr>
            <p:ph type="ctrTitle"/>
          </p:nvPr>
        </p:nvSpPr>
        <p:spPr>
          <a:xfrm>
            <a:off x="1349971" y="28025081"/>
            <a:ext cx="29969341" cy="7058367"/>
          </a:xfrm>
        </p:spPr>
        <p:txBody>
          <a:bodyPr anchor="t"/>
          <a:lstStyle/>
          <a:p>
            <a:r>
              <a:rPr kumimoji="0" lang="ro-RO" smtClean="0"/>
              <a:t>Faceți clic pentru a edita stilul de titlu Coordonator</a:t>
            </a:r>
            <a:endParaRPr kumimoji="0" lang="en-US"/>
          </a:p>
        </p:txBody>
      </p:sp>
      <p:sp>
        <p:nvSpPr>
          <p:cNvPr id="9" name="Subtitlu 8"/>
          <p:cNvSpPr>
            <a:spLocks noGrp="1"/>
          </p:cNvSpPr>
          <p:nvPr>
            <p:ph type="subTitle" idx="1"/>
          </p:nvPr>
        </p:nvSpPr>
        <p:spPr>
          <a:xfrm>
            <a:off x="1349971" y="22440107"/>
            <a:ext cx="29969341" cy="5280025"/>
          </a:xfrm>
        </p:spPr>
        <p:txBody>
          <a:bodyPr anchor="b"/>
          <a:lstStyle>
            <a:lvl1pPr marL="0" indent="0" algn="l">
              <a:buNone/>
              <a:defRPr sz="10800">
                <a:solidFill>
                  <a:schemeClr val="tx2">
                    <a:shade val="75000"/>
                  </a:schemeClr>
                </a:solidFill>
              </a:defRPr>
            </a:lvl1pPr>
            <a:lvl2pPr marL="2057126" indent="0" algn="ctr">
              <a:buNone/>
            </a:lvl2pPr>
            <a:lvl3pPr marL="4114251" indent="0" algn="ctr">
              <a:buNone/>
            </a:lvl3pPr>
            <a:lvl4pPr marL="6171377" indent="0" algn="ctr">
              <a:buNone/>
            </a:lvl4pPr>
            <a:lvl5pPr marL="8228503" indent="0" algn="ctr">
              <a:buNone/>
            </a:lvl5pPr>
            <a:lvl6pPr marL="10285628" indent="0" algn="ctr">
              <a:buNone/>
            </a:lvl6pPr>
            <a:lvl7pPr marL="12342754" indent="0" algn="ctr">
              <a:buNone/>
            </a:lvl7pPr>
            <a:lvl8pPr marL="14399880" indent="0" algn="ctr">
              <a:buNone/>
            </a:lvl8pPr>
            <a:lvl9pPr marL="16457005" indent="0" algn="ctr">
              <a:buNone/>
            </a:lvl9pPr>
          </a:lstStyle>
          <a:p>
            <a:r>
              <a:rPr kumimoji="0" lang="ro-RO" smtClean="0"/>
              <a:t>Faceți clic pentru editarea stilului de subtitlu al coordonatorului</a:t>
            </a:r>
            <a:endParaRPr kumimoji="0" lang="en-US"/>
          </a:p>
        </p:txBody>
      </p:sp>
      <p:sp>
        <p:nvSpPr>
          <p:cNvPr id="16" name="Substituent dată 15"/>
          <p:cNvSpPr>
            <a:spLocks noGrp="1"/>
          </p:cNvSpPr>
          <p:nvPr>
            <p:ph type="dt" sz="half" idx="10"/>
          </p:nvPr>
        </p:nvSpPr>
        <p:spPr/>
        <p:txBody>
          <a:bodyPr/>
          <a:lstStyle/>
          <a:p>
            <a:fld id="{CEF384D3-BD68-D045-BB96-14DF123A789F}" type="datetimeFigureOut">
              <a:rPr lang="en-US" smtClean="0"/>
              <a:pPr/>
              <a:t>5/5/2025</a:t>
            </a:fld>
            <a:endParaRPr lang="en-US"/>
          </a:p>
        </p:txBody>
      </p:sp>
      <p:sp>
        <p:nvSpPr>
          <p:cNvPr id="2" name="Substituent subsol 1"/>
          <p:cNvSpPr>
            <a:spLocks noGrp="1"/>
          </p:cNvSpPr>
          <p:nvPr>
            <p:ph type="ftr" sz="quarter" idx="11"/>
          </p:nvPr>
        </p:nvSpPr>
        <p:spPr/>
        <p:txBody>
          <a:bodyPr/>
          <a:lstStyle/>
          <a:p>
            <a:endParaRPr lang="en-US"/>
          </a:p>
        </p:txBody>
      </p:sp>
      <p:sp>
        <p:nvSpPr>
          <p:cNvPr id="15" name="Substituent număr diapozitiv 14"/>
          <p:cNvSpPr>
            <a:spLocks noGrp="1"/>
          </p:cNvSpPr>
          <p:nvPr>
            <p:ph type="sldNum" sz="quarter" idx="12"/>
          </p:nvPr>
        </p:nvSpPr>
        <p:spPr>
          <a:xfrm>
            <a:off x="29159359" y="37382577"/>
            <a:ext cx="2689141" cy="1425607"/>
          </a:xfrm>
        </p:spPr>
        <p:txBody>
          <a:bodyPr/>
          <a:lstStyle/>
          <a:p>
            <a:fld id="{F6206C09-6F33-3B4A-ACD9-EC8B621BEFB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6206C09-6F33-3B4A-ACD9-EC8B621BEF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24299466" y="3171690"/>
            <a:ext cx="6479858" cy="33788494"/>
          </a:xfrm>
        </p:spPr>
        <p:txBody>
          <a:bodyPr vert="eaVert"/>
          <a:lstStyle/>
          <a:p>
            <a:r>
              <a:rPr kumimoji="0" lang="ro-RO" smtClean="0"/>
              <a:t>Faceți clic pentru a edita stilul de titlu Coordonator</a:t>
            </a:r>
            <a:endParaRPr kumimoji="0" lang="en-US"/>
          </a:p>
        </p:txBody>
      </p:sp>
      <p:sp>
        <p:nvSpPr>
          <p:cNvPr id="3" name="Substituent text vertical 2"/>
          <p:cNvSpPr>
            <a:spLocks noGrp="1"/>
          </p:cNvSpPr>
          <p:nvPr>
            <p:ph type="body" orient="vert" idx="1"/>
          </p:nvPr>
        </p:nvSpPr>
        <p:spPr>
          <a:xfrm>
            <a:off x="1619965" y="3171690"/>
            <a:ext cx="22139513" cy="33788494"/>
          </a:xfrm>
        </p:spPr>
        <p:txBody>
          <a:bodyPr vert="eaVert"/>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Substituent subsol 4"/>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6206C09-6F33-3B4A-ACD9-EC8B621BEF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2" name="Titlu 21"/>
          <p:cNvSpPr>
            <a:spLocks noGrp="1"/>
          </p:cNvSpPr>
          <p:nvPr>
            <p:ph type="title"/>
          </p:nvPr>
        </p:nvSpPr>
        <p:spPr/>
        <p:txBody>
          <a:bodyPr/>
          <a:lstStyle/>
          <a:p>
            <a:r>
              <a:rPr kumimoji="0" lang="ro-RO" smtClean="0"/>
              <a:t>Faceți clic pentru a edita stilul de titlu Coordonator</a:t>
            </a:r>
            <a:endParaRPr kumimoji="0" lang="en-US"/>
          </a:p>
        </p:txBody>
      </p:sp>
      <p:sp>
        <p:nvSpPr>
          <p:cNvPr id="27" name="Substituent conținut 26"/>
          <p:cNvSpPr>
            <a:spLocks noGrp="1"/>
          </p:cNvSpPr>
          <p:nvPr>
            <p:ph idx="1"/>
          </p:nvPr>
        </p:nvSpPr>
        <p:spPr/>
        <p:txBody>
          <a:body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25" name="Substituent dată 24"/>
          <p:cNvSpPr>
            <a:spLocks noGrp="1"/>
          </p:cNvSpPr>
          <p:nvPr>
            <p:ph type="dt" sz="half" idx="10"/>
          </p:nvPr>
        </p:nvSpPr>
        <p:spPr/>
        <p:txBody>
          <a:bodyPr/>
          <a:lstStyle/>
          <a:p>
            <a:fld id="{CEF384D3-BD68-D045-BB96-14DF123A789F}" type="datetimeFigureOut">
              <a:rPr lang="en-US" smtClean="0"/>
              <a:pPr/>
              <a:t>5/5/2025</a:t>
            </a:fld>
            <a:endParaRPr lang="en-US"/>
          </a:p>
        </p:txBody>
      </p:sp>
      <p:sp>
        <p:nvSpPr>
          <p:cNvPr id="19" name="Substituent subsol 18"/>
          <p:cNvSpPr>
            <a:spLocks noGrp="1"/>
          </p:cNvSpPr>
          <p:nvPr>
            <p:ph type="ftr" sz="quarter" idx="11"/>
          </p:nvPr>
        </p:nvSpPr>
        <p:spPr>
          <a:xfrm>
            <a:off x="12689721" y="440005"/>
            <a:ext cx="10259775" cy="1668341"/>
          </a:xfrm>
        </p:spPr>
        <p:txBody>
          <a:bodyPr/>
          <a:lstStyle/>
          <a:p>
            <a:endParaRPr lang="en-US"/>
          </a:p>
        </p:txBody>
      </p:sp>
      <p:sp>
        <p:nvSpPr>
          <p:cNvPr id="16" name="Substituent număr diapozitiv 15"/>
          <p:cNvSpPr>
            <a:spLocks noGrp="1"/>
          </p:cNvSpPr>
          <p:nvPr>
            <p:ph type="sldNum" sz="quarter" idx="12"/>
          </p:nvPr>
        </p:nvSpPr>
        <p:spPr>
          <a:xfrm>
            <a:off x="29159359" y="37382577"/>
            <a:ext cx="2689141" cy="1425607"/>
          </a:xfrm>
        </p:spPr>
        <p:txBody>
          <a:bodyPr/>
          <a:lstStyle/>
          <a:p>
            <a:fld id="{F6206C09-6F33-3B4A-ACD9-EC8B621BEF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ntet secțiune">
    <p:bg>
      <p:bgRef idx="1003">
        <a:schemeClr val="bg2"/>
      </p:bgRef>
    </p:bg>
    <p:spTree>
      <p:nvGrpSpPr>
        <p:cNvPr id="1" name=""/>
        <p:cNvGrpSpPr/>
        <p:nvPr/>
      </p:nvGrpSpPr>
      <p:grpSpPr>
        <a:xfrm>
          <a:off x="0" y="0"/>
          <a:ext cx="0" cy="0"/>
          <a:chOff x="0" y="0"/>
          <a:chExt cx="0" cy="0"/>
        </a:xfrm>
      </p:grpSpPr>
      <p:sp>
        <p:nvSpPr>
          <p:cNvPr id="7" name="Conector drept 6"/>
          <p:cNvSpPr>
            <a:spLocks noChangeShapeType="1"/>
          </p:cNvSpPr>
          <p:nvPr/>
        </p:nvSpPr>
        <p:spPr bwMode="auto">
          <a:xfrm>
            <a:off x="1822460" y="19891920"/>
            <a:ext cx="30576828" cy="13749"/>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411425" tIns="205713" rIns="411425" bIns="205713" anchor="t" compatLnSpc="1"/>
          <a:lstStyle/>
          <a:p>
            <a:endParaRPr kumimoji="0" lang="en-US"/>
          </a:p>
        </p:txBody>
      </p:sp>
      <p:sp>
        <p:nvSpPr>
          <p:cNvPr id="6" name="Substituent text 5"/>
          <p:cNvSpPr>
            <a:spLocks noGrp="1"/>
          </p:cNvSpPr>
          <p:nvPr>
            <p:ph type="body" idx="1"/>
          </p:nvPr>
        </p:nvSpPr>
        <p:spPr>
          <a:xfrm>
            <a:off x="1349971" y="9680046"/>
            <a:ext cx="29969341" cy="7040033"/>
          </a:xfrm>
        </p:spPr>
        <p:txBody>
          <a:bodyPr anchor="b"/>
          <a:lstStyle>
            <a:lvl1pPr marL="0" indent="0" algn="r">
              <a:buNone/>
              <a:defRPr sz="9000">
                <a:solidFill>
                  <a:schemeClr val="tx2">
                    <a:shade val="75000"/>
                  </a:schemeClr>
                </a:solidFill>
              </a:defRPr>
            </a:lvl1pPr>
            <a:lvl2pPr>
              <a:buNone/>
              <a:defRPr sz="8100">
                <a:solidFill>
                  <a:schemeClr val="tx1">
                    <a:tint val="75000"/>
                  </a:schemeClr>
                </a:solidFill>
              </a:defRPr>
            </a:lvl2pPr>
            <a:lvl3pPr>
              <a:buNone/>
              <a:defRPr sz="7200">
                <a:solidFill>
                  <a:schemeClr val="tx1">
                    <a:tint val="75000"/>
                  </a:schemeClr>
                </a:solidFill>
              </a:defRPr>
            </a:lvl3pPr>
            <a:lvl4pPr>
              <a:buNone/>
              <a:defRPr sz="6300">
                <a:solidFill>
                  <a:schemeClr val="tx1">
                    <a:tint val="75000"/>
                  </a:schemeClr>
                </a:solidFill>
              </a:defRPr>
            </a:lvl4pPr>
            <a:lvl5pPr>
              <a:buNone/>
              <a:defRPr sz="6300">
                <a:solidFill>
                  <a:schemeClr val="tx1">
                    <a:tint val="75000"/>
                  </a:schemeClr>
                </a:solidFill>
              </a:defRPr>
            </a:lvl5pPr>
          </a:lstStyle>
          <a:p>
            <a:pPr lvl="0" eaLnBrk="1" latinLnBrk="0" hangingPunct="1"/>
            <a:r>
              <a:rPr kumimoji="0" lang="ro-RO" smtClean="0"/>
              <a:t>Faceți clic pentru a edita stilurile de text Coordonator</a:t>
            </a:r>
          </a:p>
        </p:txBody>
      </p:sp>
      <p:sp>
        <p:nvSpPr>
          <p:cNvPr id="19" name="Substituent dată 18"/>
          <p:cNvSpPr>
            <a:spLocks noGrp="1"/>
          </p:cNvSpPr>
          <p:nvPr>
            <p:ph type="dt" sz="half" idx="10"/>
          </p:nvPr>
        </p:nvSpPr>
        <p:spPr/>
        <p:txBody>
          <a:bodyPr/>
          <a:lstStyle/>
          <a:p>
            <a:fld id="{CEF384D3-BD68-D045-BB96-14DF123A789F}" type="datetimeFigureOut">
              <a:rPr lang="en-US" smtClean="0"/>
              <a:pPr/>
              <a:t>5/5/2025</a:t>
            </a:fld>
            <a:endParaRPr lang="en-US"/>
          </a:p>
        </p:txBody>
      </p:sp>
      <p:sp>
        <p:nvSpPr>
          <p:cNvPr id="11" name="Substituent subsol 10"/>
          <p:cNvSpPr>
            <a:spLocks noGrp="1"/>
          </p:cNvSpPr>
          <p:nvPr>
            <p:ph type="ftr" sz="quarter" idx="11"/>
          </p:nvPr>
        </p:nvSpPr>
        <p:spPr/>
        <p:txBody>
          <a:bodyPr/>
          <a:lstStyle/>
          <a:p>
            <a:endParaRPr lang="en-US"/>
          </a:p>
        </p:txBody>
      </p:sp>
      <p:sp>
        <p:nvSpPr>
          <p:cNvPr id="16" name="Substituent număr diapozitiv 15"/>
          <p:cNvSpPr>
            <a:spLocks noGrp="1"/>
          </p:cNvSpPr>
          <p:nvPr>
            <p:ph type="sldNum" sz="quarter" idx="12"/>
          </p:nvPr>
        </p:nvSpPr>
        <p:spPr/>
        <p:txBody>
          <a:bodyPr/>
          <a:lstStyle/>
          <a:p>
            <a:fld id="{F6206C09-6F33-3B4A-ACD9-EC8B621BEFB0}" type="slidenum">
              <a:rPr lang="en-US" smtClean="0"/>
              <a:pPr/>
              <a:t>‹#›</a:t>
            </a:fld>
            <a:endParaRPr lang="en-US"/>
          </a:p>
        </p:txBody>
      </p:sp>
      <p:sp>
        <p:nvSpPr>
          <p:cNvPr id="8" name="Titlu 7"/>
          <p:cNvSpPr>
            <a:spLocks noGrp="1"/>
          </p:cNvSpPr>
          <p:nvPr>
            <p:ph type="title"/>
          </p:nvPr>
        </p:nvSpPr>
        <p:spPr>
          <a:xfrm>
            <a:off x="639464" y="17017372"/>
            <a:ext cx="30779324" cy="6841542"/>
          </a:xfrm>
        </p:spPr>
        <p:txBody>
          <a:bodyPr rtlCol="0" anchor="t"/>
          <a:lstStyle>
            <a:lvl1pPr algn="r">
              <a:defRPr/>
            </a:lvl1pPr>
          </a:lstStyle>
          <a:p>
            <a:r>
              <a:rPr kumimoji="0" lang="ro-RO" smtClean="0"/>
              <a:t>Faceți clic pentru a edita stilul de titlu Coordonator</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0" name="Titlu 19"/>
          <p:cNvSpPr>
            <a:spLocks noGrp="1"/>
          </p:cNvSpPr>
          <p:nvPr>
            <p:ph type="title"/>
          </p:nvPr>
        </p:nvSpPr>
        <p:spPr>
          <a:xfrm>
            <a:off x="1069176" y="2640013"/>
            <a:ext cx="30779324" cy="4857623"/>
          </a:xfrm>
        </p:spPr>
        <p:txBody>
          <a:bodyPr/>
          <a:lstStyle/>
          <a:p>
            <a:r>
              <a:rPr kumimoji="0" lang="ro-RO" smtClean="0"/>
              <a:t>Faceți clic pentru a edita stilul de titlu Coordonator</a:t>
            </a:r>
            <a:endParaRPr kumimoji="0" lang="en-US"/>
          </a:p>
        </p:txBody>
      </p:sp>
      <p:sp>
        <p:nvSpPr>
          <p:cNvPr id="14" name="Substituent conținut 13"/>
          <p:cNvSpPr>
            <a:spLocks noGrp="1"/>
          </p:cNvSpPr>
          <p:nvPr>
            <p:ph sz="half" idx="1"/>
          </p:nvPr>
        </p:nvSpPr>
        <p:spPr>
          <a:xfrm>
            <a:off x="1079976" y="9240044"/>
            <a:ext cx="14849674" cy="27280130"/>
          </a:xfrm>
        </p:spPr>
        <p:txBody>
          <a:bodyPr/>
          <a:lstStyle>
            <a:lvl1pPr>
              <a:defRPr sz="12600"/>
            </a:lvl1pPr>
            <a:lvl2pPr>
              <a:defRPr sz="10800"/>
            </a:lvl2pPr>
            <a:lvl3pPr>
              <a:defRPr sz="9000"/>
            </a:lvl3pPr>
            <a:lvl4pPr>
              <a:defRPr sz="8100"/>
            </a:lvl4pPr>
            <a:lvl5pPr>
              <a:defRPr sz="81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13" name="Substituent conținut 12"/>
          <p:cNvSpPr>
            <a:spLocks noGrp="1"/>
          </p:cNvSpPr>
          <p:nvPr>
            <p:ph sz="half" idx="2"/>
          </p:nvPr>
        </p:nvSpPr>
        <p:spPr>
          <a:xfrm>
            <a:off x="16469638" y="9240044"/>
            <a:ext cx="15389662" cy="27280130"/>
          </a:xfrm>
        </p:spPr>
        <p:txBody>
          <a:bodyPr/>
          <a:lstStyle>
            <a:lvl1pPr>
              <a:defRPr sz="12600"/>
            </a:lvl1pPr>
            <a:lvl2pPr>
              <a:defRPr sz="10800"/>
            </a:lvl2pPr>
            <a:lvl3pPr>
              <a:defRPr sz="9000"/>
            </a:lvl3pPr>
            <a:lvl4pPr>
              <a:defRPr sz="8100"/>
            </a:lvl4pPr>
            <a:lvl5pPr>
              <a:defRPr sz="81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21" name="Substituent dată 20"/>
          <p:cNvSpPr>
            <a:spLocks noGrp="1"/>
          </p:cNvSpPr>
          <p:nvPr>
            <p:ph type="dt" sz="half" idx="10"/>
          </p:nvPr>
        </p:nvSpPr>
        <p:spPr/>
        <p:txBody>
          <a:bodyPr/>
          <a:lstStyle/>
          <a:p>
            <a:fld id="{CEF384D3-BD68-D045-BB96-14DF123A789F}" type="datetimeFigureOut">
              <a:rPr lang="en-US" smtClean="0"/>
              <a:pPr/>
              <a:t>5/5/2025</a:t>
            </a:fld>
            <a:endParaRPr lang="en-US"/>
          </a:p>
        </p:txBody>
      </p:sp>
      <p:sp>
        <p:nvSpPr>
          <p:cNvPr id="10" name="Substituent subsol 9"/>
          <p:cNvSpPr>
            <a:spLocks noGrp="1"/>
          </p:cNvSpPr>
          <p:nvPr>
            <p:ph type="ftr" sz="quarter" idx="11"/>
          </p:nvPr>
        </p:nvSpPr>
        <p:spPr/>
        <p:txBody>
          <a:bodyPr/>
          <a:lstStyle/>
          <a:p>
            <a:endParaRPr lang="en-US"/>
          </a:p>
        </p:txBody>
      </p:sp>
      <p:sp>
        <p:nvSpPr>
          <p:cNvPr id="31" name="Substituent număr diapozitiv 30"/>
          <p:cNvSpPr>
            <a:spLocks noGrp="1"/>
          </p:cNvSpPr>
          <p:nvPr>
            <p:ph type="sldNum" sz="quarter" idx="12"/>
          </p:nvPr>
        </p:nvSpPr>
        <p:spPr/>
        <p:txBody>
          <a:bodyPr/>
          <a:lstStyle/>
          <a:p>
            <a:fld id="{F6206C09-6F33-3B4A-ACD9-EC8B621BEF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ție">
    <p:spTree>
      <p:nvGrpSpPr>
        <p:cNvPr id="1" name=""/>
        <p:cNvGrpSpPr/>
        <p:nvPr/>
      </p:nvGrpSpPr>
      <p:grpSpPr>
        <a:xfrm>
          <a:off x="0" y="0"/>
          <a:ext cx="0" cy="0"/>
          <a:chOff x="0" y="0"/>
          <a:chExt cx="0" cy="0"/>
        </a:xfrm>
      </p:grpSpPr>
      <p:sp>
        <p:nvSpPr>
          <p:cNvPr id="29" name="Titlu 28"/>
          <p:cNvSpPr>
            <a:spLocks noGrp="1"/>
          </p:cNvSpPr>
          <p:nvPr>
            <p:ph type="title"/>
          </p:nvPr>
        </p:nvSpPr>
        <p:spPr>
          <a:xfrm>
            <a:off x="1079976" y="31240148"/>
            <a:ext cx="30509330" cy="5096691"/>
          </a:xfrm>
        </p:spPr>
        <p:txBody>
          <a:bodyPr anchor="ctr"/>
          <a:lstStyle>
            <a:lvl1pPr>
              <a:defRPr/>
            </a:lvl1pPr>
          </a:lstStyle>
          <a:p>
            <a:r>
              <a:rPr kumimoji="0" lang="ro-RO" smtClean="0"/>
              <a:t>Faceți clic pentru a edita stilul de titlu Coordonator</a:t>
            </a:r>
            <a:endParaRPr kumimoji="0" lang="en-US"/>
          </a:p>
        </p:txBody>
      </p:sp>
      <p:sp>
        <p:nvSpPr>
          <p:cNvPr id="13" name="Substituent text 12"/>
          <p:cNvSpPr>
            <a:spLocks noGrp="1"/>
          </p:cNvSpPr>
          <p:nvPr>
            <p:ph type="body" idx="1"/>
          </p:nvPr>
        </p:nvSpPr>
        <p:spPr>
          <a:xfrm>
            <a:off x="997221" y="3850018"/>
            <a:ext cx="15202423" cy="3694181"/>
          </a:xfrm>
        </p:spPr>
        <p:txBody>
          <a:bodyPr anchor="ctr"/>
          <a:lstStyle>
            <a:lvl1pPr marL="0" indent="0">
              <a:buNone/>
              <a:defRPr sz="8100" b="0" cap="all" baseline="0">
                <a:solidFill>
                  <a:schemeClr val="accent1">
                    <a:shade val="50000"/>
                  </a:schemeClr>
                </a:solidFill>
                <a:latin typeface="+mj-lt"/>
                <a:ea typeface="+mj-ea"/>
                <a:cs typeface="+mj-cs"/>
              </a:defRPr>
            </a:lvl1pPr>
            <a:lvl2pPr>
              <a:buNone/>
              <a:defRPr sz="9000" b="1"/>
            </a:lvl2pPr>
            <a:lvl3pPr>
              <a:buNone/>
              <a:defRPr sz="8100" b="1"/>
            </a:lvl3pPr>
            <a:lvl4pPr>
              <a:buNone/>
              <a:defRPr sz="7200" b="1"/>
            </a:lvl4pPr>
            <a:lvl5pPr>
              <a:buNone/>
              <a:defRPr sz="7200" b="1"/>
            </a:lvl5pPr>
          </a:lstStyle>
          <a:p>
            <a:pPr lvl="0" eaLnBrk="1" latinLnBrk="0" hangingPunct="1"/>
            <a:r>
              <a:rPr kumimoji="0" lang="ro-RO" smtClean="0"/>
              <a:t>Faceți clic pentru a edita stilurile de text Coordonator</a:t>
            </a:r>
          </a:p>
        </p:txBody>
      </p:sp>
      <p:sp>
        <p:nvSpPr>
          <p:cNvPr id="25" name="Substituent text 24"/>
          <p:cNvSpPr>
            <a:spLocks noGrp="1"/>
          </p:cNvSpPr>
          <p:nvPr>
            <p:ph type="body" sz="half" idx="3"/>
          </p:nvPr>
        </p:nvSpPr>
        <p:spPr>
          <a:xfrm>
            <a:off x="16458390" y="3850018"/>
            <a:ext cx="15208394" cy="3694181"/>
          </a:xfrm>
        </p:spPr>
        <p:txBody>
          <a:bodyPr anchor="ctr"/>
          <a:lstStyle>
            <a:lvl1pPr marL="0" indent="0">
              <a:buNone/>
              <a:defRPr sz="8100" b="0" cap="all" baseline="0">
                <a:solidFill>
                  <a:schemeClr val="accent1">
                    <a:shade val="50000"/>
                  </a:schemeClr>
                </a:solidFill>
                <a:latin typeface="+mj-lt"/>
                <a:ea typeface="+mj-ea"/>
                <a:cs typeface="+mj-cs"/>
              </a:defRPr>
            </a:lvl1pPr>
            <a:lvl2pPr>
              <a:buNone/>
              <a:defRPr sz="9000" b="1"/>
            </a:lvl2pPr>
            <a:lvl3pPr>
              <a:buNone/>
              <a:defRPr sz="8100" b="1"/>
            </a:lvl3pPr>
            <a:lvl4pPr>
              <a:buNone/>
              <a:defRPr sz="7200" b="1"/>
            </a:lvl4pPr>
            <a:lvl5pPr>
              <a:buNone/>
              <a:defRPr sz="7200" b="1"/>
            </a:lvl5pPr>
          </a:lstStyle>
          <a:p>
            <a:pPr lvl="0" eaLnBrk="1" latinLnBrk="0" hangingPunct="1"/>
            <a:r>
              <a:rPr kumimoji="0" lang="ro-RO" smtClean="0"/>
              <a:t>Faceți clic pentru a edita stilurile de text Coordonator</a:t>
            </a:r>
          </a:p>
        </p:txBody>
      </p:sp>
      <p:sp>
        <p:nvSpPr>
          <p:cNvPr id="4" name="Substituent conținut 3"/>
          <p:cNvSpPr>
            <a:spLocks noGrp="1"/>
          </p:cNvSpPr>
          <p:nvPr>
            <p:ph sz="quarter" idx="2"/>
          </p:nvPr>
        </p:nvSpPr>
        <p:spPr>
          <a:xfrm>
            <a:off x="997221" y="7599203"/>
            <a:ext cx="15202423" cy="22760944"/>
          </a:xfrm>
        </p:spPr>
        <p:txBody>
          <a:bodyPr/>
          <a:lstStyle>
            <a:lvl1pPr>
              <a:defRPr sz="10800"/>
            </a:lvl1pPr>
            <a:lvl2pPr>
              <a:defRPr sz="9000"/>
            </a:lvl2pPr>
            <a:lvl3pPr>
              <a:defRPr sz="8100"/>
            </a:lvl3pPr>
            <a:lvl4pPr>
              <a:defRPr sz="7200"/>
            </a:lvl4pPr>
            <a:lvl5pPr>
              <a:defRPr sz="72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28" name="Substituent conținut 27"/>
          <p:cNvSpPr>
            <a:spLocks noGrp="1"/>
          </p:cNvSpPr>
          <p:nvPr>
            <p:ph sz="quarter" idx="4"/>
          </p:nvPr>
        </p:nvSpPr>
        <p:spPr>
          <a:xfrm>
            <a:off x="16471516" y="7599203"/>
            <a:ext cx="15195266" cy="22760944"/>
          </a:xfrm>
        </p:spPr>
        <p:txBody>
          <a:bodyPr/>
          <a:lstStyle>
            <a:lvl1pPr>
              <a:defRPr sz="10800"/>
            </a:lvl1pPr>
            <a:lvl2pPr>
              <a:defRPr sz="9000"/>
            </a:lvl2pPr>
            <a:lvl3pPr>
              <a:defRPr sz="8100"/>
            </a:lvl3pPr>
            <a:lvl4pPr>
              <a:defRPr sz="7200"/>
            </a:lvl4pPr>
            <a:lvl5pPr>
              <a:defRPr sz="72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10" name="Substituent dată 9"/>
          <p:cNvSpPr>
            <a:spLocks noGrp="1"/>
          </p:cNvSpPr>
          <p:nvPr>
            <p:ph type="dt" sz="half" idx="10"/>
          </p:nvPr>
        </p:nvSpPr>
        <p:spPr/>
        <p:txBody>
          <a:bodyPr/>
          <a:lstStyle/>
          <a:p>
            <a:fld id="{CEF384D3-BD68-D045-BB96-14DF123A789F}" type="datetimeFigureOut">
              <a:rPr lang="en-US" smtClean="0"/>
              <a:pPr/>
              <a:t>5/5/2025</a:t>
            </a:fld>
            <a:endParaRPr lang="en-US"/>
          </a:p>
        </p:txBody>
      </p:sp>
      <p:sp>
        <p:nvSpPr>
          <p:cNvPr id="6" name="Substituent subsol 5"/>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a:xfrm>
            <a:off x="29159359" y="37400177"/>
            <a:ext cx="2699941" cy="1425607"/>
          </a:xfrm>
        </p:spPr>
        <p:txBody>
          <a:bodyPr/>
          <a:lstStyle/>
          <a:p>
            <a:fld id="{F6206C09-6F33-3B4A-ACD9-EC8B621BEFB0}" type="slidenum">
              <a:rPr lang="en-US" smtClean="0"/>
              <a:pPr/>
              <a:t>‹#›</a:t>
            </a:fld>
            <a:endParaRPr lang="en-US"/>
          </a:p>
        </p:txBody>
      </p:sp>
      <p:sp>
        <p:nvSpPr>
          <p:cNvPr id="11" name="Conector drept 10"/>
          <p:cNvSpPr>
            <a:spLocks noChangeShapeType="1"/>
          </p:cNvSpPr>
          <p:nvPr/>
        </p:nvSpPr>
        <p:spPr bwMode="auto">
          <a:xfrm>
            <a:off x="1822460" y="34760168"/>
            <a:ext cx="30576828" cy="13749"/>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411425" tIns="205713" rIns="411425" bIns="205713"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30" name="Titlu 29"/>
          <p:cNvSpPr>
            <a:spLocks noGrp="1"/>
          </p:cNvSpPr>
          <p:nvPr>
            <p:ph type="title"/>
          </p:nvPr>
        </p:nvSpPr>
        <p:spPr>
          <a:xfrm>
            <a:off x="1069176" y="2640013"/>
            <a:ext cx="30779324" cy="4857623"/>
          </a:xfrm>
        </p:spPr>
        <p:txBody>
          <a:bodyPr/>
          <a:lstStyle/>
          <a:p>
            <a:r>
              <a:rPr kumimoji="0" lang="ro-RO" smtClean="0"/>
              <a:t>Faceți clic pentru a edita stilul de titlu Coordonator</a:t>
            </a:r>
            <a:endParaRPr kumimoji="0" lang="en-US"/>
          </a:p>
        </p:txBody>
      </p:sp>
      <p:sp>
        <p:nvSpPr>
          <p:cNvPr id="12" name="Substituent dată 11"/>
          <p:cNvSpPr>
            <a:spLocks noGrp="1"/>
          </p:cNvSpPr>
          <p:nvPr>
            <p:ph type="dt" sz="half" idx="10"/>
          </p:nvPr>
        </p:nvSpPr>
        <p:spPr/>
        <p:txBody>
          <a:bodyPr/>
          <a:lstStyle/>
          <a:p>
            <a:fld id="{CEF384D3-BD68-D045-BB96-14DF123A789F}" type="datetimeFigureOut">
              <a:rPr lang="en-US" smtClean="0"/>
              <a:pPr/>
              <a:t>5/5/2025</a:t>
            </a:fld>
            <a:endParaRPr lang="en-US"/>
          </a:p>
        </p:txBody>
      </p:sp>
      <p:sp>
        <p:nvSpPr>
          <p:cNvPr id="21" name="Substituent subsol 20"/>
          <p:cNvSpPr>
            <a:spLocks noGrp="1"/>
          </p:cNvSpPr>
          <p:nvPr>
            <p:ph type="ftr" sz="quarter" idx="11"/>
          </p:nvPr>
        </p:nvSpPr>
        <p:spPr/>
        <p:txBody>
          <a:bodyPr/>
          <a:lstStyle/>
          <a:p>
            <a:endParaRPr lang="en-US"/>
          </a:p>
        </p:txBody>
      </p:sp>
      <p:sp>
        <p:nvSpPr>
          <p:cNvPr id="6" name="Substituent număr diapozitiv 5"/>
          <p:cNvSpPr>
            <a:spLocks noGrp="1"/>
          </p:cNvSpPr>
          <p:nvPr>
            <p:ph type="sldNum" sz="quarter" idx="12"/>
          </p:nvPr>
        </p:nvSpPr>
        <p:spPr/>
        <p:txBody>
          <a:bodyPr/>
          <a:lstStyle/>
          <a:p>
            <a:fld id="{F6206C09-6F33-3B4A-ACD9-EC8B621BEF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Necompletat">
    <p:spTree>
      <p:nvGrpSpPr>
        <p:cNvPr id="1" name=""/>
        <p:cNvGrpSpPr/>
        <p:nvPr/>
      </p:nvGrpSpPr>
      <p:grpSpPr>
        <a:xfrm>
          <a:off x="0" y="0"/>
          <a:ext cx="0" cy="0"/>
          <a:chOff x="0" y="0"/>
          <a:chExt cx="0" cy="0"/>
        </a:xfrm>
      </p:grpSpPr>
      <p:sp>
        <p:nvSpPr>
          <p:cNvPr id="3" name="Substituent dată 2"/>
          <p:cNvSpPr>
            <a:spLocks noGrp="1"/>
          </p:cNvSpPr>
          <p:nvPr>
            <p:ph type="dt" sz="half" idx="10"/>
          </p:nvPr>
        </p:nvSpPr>
        <p:spPr/>
        <p:txBody>
          <a:bodyPr/>
          <a:lstStyle/>
          <a:p>
            <a:fld id="{CEF384D3-BD68-D045-BB96-14DF123A789F}" type="datetimeFigureOut">
              <a:rPr lang="en-US" smtClean="0"/>
              <a:pPr/>
              <a:t>5/5/2025</a:t>
            </a:fld>
            <a:endParaRPr lang="en-US"/>
          </a:p>
        </p:txBody>
      </p:sp>
      <p:sp>
        <p:nvSpPr>
          <p:cNvPr id="24" name="Substituent subsol 23"/>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F6206C09-6F33-3B4A-ACD9-EC8B621BEF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spTree>
      <p:nvGrpSpPr>
        <p:cNvPr id="1" name=""/>
        <p:cNvGrpSpPr/>
        <p:nvPr/>
      </p:nvGrpSpPr>
      <p:grpSpPr>
        <a:xfrm>
          <a:off x="0" y="0"/>
          <a:ext cx="0" cy="0"/>
          <a:chOff x="0" y="0"/>
          <a:chExt cx="0" cy="0"/>
        </a:xfrm>
      </p:grpSpPr>
      <p:sp>
        <p:nvSpPr>
          <p:cNvPr id="8" name="Conector drept 7"/>
          <p:cNvSpPr>
            <a:spLocks noChangeShapeType="1"/>
          </p:cNvSpPr>
          <p:nvPr/>
        </p:nvSpPr>
        <p:spPr bwMode="auto">
          <a:xfrm>
            <a:off x="1822460" y="33774592"/>
            <a:ext cx="30576828" cy="13749"/>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411425" tIns="205713" rIns="411425" bIns="205713" anchor="t" compatLnSpc="1"/>
          <a:lstStyle/>
          <a:p>
            <a:endParaRPr kumimoji="0" lang="en-US"/>
          </a:p>
        </p:txBody>
      </p:sp>
      <p:sp>
        <p:nvSpPr>
          <p:cNvPr id="12" name="Titlu 11"/>
          <p:cNvSpPr>
            <a:spLocks noGrp="1"/>
          </p:cNvSpPr>
          <p:nvPr>
            <p:ph type="title"/>
          </p:nvPr>
        </p:nvSpPr>
        <p:spPr>
          <a:xfrm>
            <a:off x="1619965" y="31680150"/>
            <a:ext cx="29969341" cy="3006681"/>
          </a:xfrm>
        </p:spPr>
        <p:txBody>
          <a:bodyPr anchor="ctr"/>
          <a:lstStyle>
            <a:lvl1pPr algn="l">
              <a:buNone/>
              <a:defRPr sz="9000" b="1"/>
            </a:lvl1pPr>
          </a:lstStyle>
          <a:p>
            <a:r>
              <a:rPr kumimoji="0" lang="ro-RO" smtClean="0"/>
              <a:t>Faceți clic pentru a edita stilul de titlu Coordonator</a:t>
            </a:r>
            <a:endParaRPr kumimoji="0" lang="en-US"/>
          </a:p>
        </p:txBody>
      </p:sp>
      <p:sp>
        <p:nvSpPr>
          <p:cNvPr id="26" name="Substituent text 25"/>
          <p:cNvSpPr>
            <a:spLocks noGrp="1"/>
          </p:cNvSpPr>
          <p:nvPr>
            <p:ph type="body" idx="2"/>
          </p:nvPr>
        </p:nvSpPr>
        <p:spPr>
          <a:xfrm>
            <a:off x="1619966" y="3520017"/>
            <a:ext cx="10659143" cy="27720132"/>
          </a:xfrm>
        </p:spPr>
        <p:txBody>
          <a:bodyPr/>
          <a:lstStyle>
            <a:lvl1pPr marL="0" indent="0">
              <a:buNone/>
              <a:defRPr sz="6300"/>
            </a:lvl1pPr>
            <a:lvl2pPr>
              <a:buNone/>
              <a:defRPr sz="5400"/>
            </a:lvl2pPr>
            <a:lvl3pPr>
              <a:buNone/>
              <a:defRPr sz="4500"/>
            </a:lvl3pPr>
            <a:lvl4pPr>
              <a:buNone/>
              <a:defRPr sz="4000"/>
            </a:lvl4pPr>
            <a:lvl5pPr>
              <a:buNone/>
              <a:defRPr sz="4000"/>
            </a:lvl5pPr>
          </a:lstStyle>
          <a:p>
            <a:pPr lvl="0" eaLnBrk="1" latinLnBrk="0" hangingPunct="1"/>
            <a:r>
              <a:rPr kumimoji="0" lang="ro-RO" smtClean="0"/>
              <a:t>Faceți clic pentru a edita stilurile de text Coordonator</a:t>
            </a:r>
          </a:p>
        </p:txBody>
      </p:sp>
      <p:sp>
        <p:nvSpPr>
          <p:cNvPr id="14" name="Substituent conținut 13"/>
          <p:cNvSpPr>
            <a:spLocks noGrp="1"/>
          </p:cNvSpPr>
          <p:nvPr>
            <p:ph sz="half" idx="1"/>
          </p:nvPr>
        </p:nvSpPr>
        <p:spPr>
          <a:xfrm>
            <a:off x="12667222" y="3520017"/>
            <a:ext cx="18922084" cy="27720132"/>
          </a:xfrm>
        </p:spPr>
        <p:txBody>
          <a:bodyPr/>
          <a:lstStyle>
            <a:lvl1pPr>
              <a:defRPr sz="14400"/>
            </a:lvl1pPr>
            <a:lvl2pPr>
              <a:defRPr sz="12600"/>
            </a:lvl2pPr>
            <a:lvl3pPr>
              <a:defRPr sz="10800"/>
            </a:lvl3pPr>
            <a:lvl4pPr>
              <a:defRPr sz="9000"/>
            </a:lvl4pPr>
            <a:lvl5pPr>
              <a:defRPr sz="9000"/>
            </a:lvl5pPr>
          </a:lstStyle>
          <a:p>
            <a:pPr lvl="0" eaLnBrk="1" latinLnBrk="0" hangingPunct="1"/>
            <a:r>
              <a:rPr lang="ro-RO" smtClean="0"/>
              <a:t>Faceți clic pentru a edita stilurile de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25" name="Substituent dată 24"/>
          <p:cNvSpPr>
            <a:spLocks noGrp="1"/>
          </p:cNvSpPr>
          <p:nvPr>
            <p:ph type="dt" sz="half" idx="10"/>
          </p:nvPr>
        </p:nvSpPr>
        <p:spPr/>
        <p:txBody>
          <a:bodyPr/>
          <a:lstStyle/>
          <a:p>
            <a:fld id="{CEF384D3-BD68-D045-BB96-14DF123A789F}" type="datetimeFigureOut">
              <a:rPr lang="en-US" smtClean="0"/>
              <a:pPr/>
              <a:t>5/5/2025</a:t>
            </a:fld>
            <a:endParaRPr lang="en-US"/>
          </a:p>
        </p:txBody>
      </p:sp>
      <p:sp>
        <p:nvSpPr>
          <p:cNvPr id="29" name="Substituent subsol 28"/>
          <p:cNvSpPr>
            <a:spLocks noGrp="1"/>
          </p:cNvSpPr>
          <p:nvPr>
            <p:ph type="ftr" sz="quarter" idx="11"/>
          </p:nvPr>
        </p:nvSpPr>
        <p:spPr/>
        <p:txBody>
          <a:bodyPr/>
          <a:lstStyle/>
          <a:p>
            <a:endParaRPr lang="en-US"/>
          </a:p>
        </p:txBody>
      </p:sp>
      <p:sp>
        <p:nvSpPr>
          <p:cNvPr id="7" name="Substituent număr diapozitiv 6"/>
          <p:cNvSpPr>
            <a:spLocks noGrp="1"/>
          </p:cNvSpPr>
          <p:nvPr>
            <p:ph type="sldNum" sz="quarter" idx="12"/>
          </p:nvPr>
        </p:nvSpPr>
        <p:spPr/>
        <p:txBody>
          <a:bodyPr/>
          <a:lstStyle/>
          <a:p>
            <a:fld id="{F6206C09-6F33-3B4A-ACD9-EC8B621BEF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spTree>
      <p:nvGrpSpPr>
        <p:cNvPr id="1" name=""/>
        <p:cNvGrpSpPr/>
        <p:nvPr/>
      </p:nvGrpSpPr>
      <p:grpSpPr>
        <a:xfrm>
          <a:off x="0" y="0"/>
          <a:ext cx="0" cy="0"/>
          <a:chOff x="0" y="0"/>
          <a:chExt cx="0" cy="0"/>
        </a:xfrm>
      </p:grpSpPr>
      <p:sp>
        <p:nvSpPr>
          <p:cNvPr id="13" name="Substituent imagine 12"/>
          <p:cNvSpPr>
            <a:spLocks noGrp="1"/>
          </p:cNvSpPr>
          <p:nvPr>
            <p:ph type="pic" idx="1"/>
          </p:nvPr>
        </p:nvSpPr>
        <p:spPr>
          <a:xfrm>
            <a:off x="12419727" y="3560633"/>
            <a:ext cx="17819608" cy="211201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14400"/>
            </a:lvl1pPr>
          </a:lstStyle>
          <a:p>
            <a:r>
              <a:rPr kumimoji="0" lang="ro-RO" smtClean="0"/>
              <a:t>Faceți clic pe pictogramă pentru a adăuga o imagine</a:t>
            </a:r>
            <a:endParaRPr kumimoji="0" lang="en-US" dirty="0"/>
          </a:p>
        </p:txBody>
      </p:sp>
      <p:sp>
        <p:nvSpPr>
          <p:cNvPr id="7" name="Substituent dată 6"/>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Substituent subsol 4"/>
          <p:cNvSpPr>
            <a:spLocks noGrp="1"/>
          </p:cNvSpPr>
          <p:nvPr>
            <p:ph type="ftr" sz="quarter" idx="11"/>
          </p:nvPr>
        </p:nvSpPr>
        <p:spPr/>
        <p:txBody>
          <a:bodyPr/>
          <a:lstStyle/>
          <a:p>
            <a:endParaRPr lang="en-US"/>
          </a:p>
        </p:txBody>
      </p:sp>
      <p:sp>
        <p:nvSpPr>
          <p:cNvPr id="31" name="Substituent număr diapozitiv 30"/>
          <p:cNvSpPr>
            <a:spLocks noGrp="1"/>
          </p:cNvSpPr>
          <p:nvPr>
            <p:ph type="sldNum" sz="quarter" idx="12"/>
          </p:nvPr>
        </p:nvSpPr>
        <p:spPr/>
        <p:txBody>
          <a:bodyPr/>
          <a:lstStyle/>
          <a:p>
            <a:fld id="{F6206C09-6F33-3B4A-ACD9-EC8B621BEFB0}" type="slidenum">
              <a:rPr lang="en-US" smtClean="0"/>
              <a:pPr/>
              <a:t>‹#›</a:t>
            </a:fld>
            <a:endParaRPr lang="en-US"/>
          </a:p>
        </p:txBody>
      </p:sp>
      <p:sp>
        <p:nvSpPr>
          <p:cNvPr id="17" name="Titlu 16"/>
          <p:cNvSpPr>
            <a:spLocks noGrp="1"/>
          </p:cNvSpPr>
          <p:nvPr>
            <p:ph type="title"/>
          </p:nvPr>
        </p:nvSpPr>
        <p:spPr>
          <a:xfrm>
            <a:off x="1349970" y="28835496"/>
            <a:ext cx="20789543" cy="3015851"/>
          </a:xfrm>
        </p:spPr>
        <p:txBody>
          <a:bodyPr anchor="ctr"/>
          <a:lstStyle>
            <a:lvl1pPr algn="l">
              <a:buNone/>
              <a:defRPr sz="9000" b="1"/>
            </a:lvl1pPr>
          </a:lstStyle>
          <a:p>
            <a:r>
              <a:rPr kumimoji="0" lang="ro-RO" smtClean="0"/>
              <a:t>Faceți clic pentru a edita stilul de titlu Coordonator</a:t>
            </a:r>
            <a:endParaRPr kumimoji="0" lang="en-US"/>
          </a:p>
        </p:txBody>
      </p:sp>
      <p:sp>
        <p:nvSpPr>
          <p:cNvPr id="26" name="Substituent text 25"/>
          <p:cNvSpPr>
            <a:spLocks noGrp="1"/>
          </p:cNvSpPr>
          <p:nvPr>
            <p:ph type="body" sz="half" idx="2"/>
          </p:nvPr>
        </p:nvSpPr>
        <p:spPr>
          <a:xfrm>
            <a:off x="1349970" y="31950492"/>
            <a:ext cx="20789543" cy="4436688"/>
          </a:xfrm>
        </p:spPr>
        <p:txBody>
          <a:bodyPr lIns="493710" tIns="0"/>
          <a:lstStyle>
            <a:lvl1pPr marL="0" indent="0">
              <a:buNone/>
              <a:defRPr sz="6300"/>
            </a:lvl1pPr>
            <a:lvl2pPr>
              <a:defRPr sz="5400"/>
            </a:lvl2pPr>
            <a:lvl3pPr>
              <a:defRPr sz="4500"/>
            </a:lvl3pPr>
            <a:lvl4pPr>
              <a:defRPr sz="4000"/>
            </a:lvl4pPr>
            <a:lvl5pPr>
              <a:defRPr sz="4000"/>
            </a:lvl5pPr>
          </a:lstStyle>
          <a:p>
            <a:pPr lvl="0" eaLnBrk="1" latinLnBrk="0" hangingPunct="1"/>
            <a:r>
              <a:rPr kumimoji="0" lang="ro-RO" smtClean="0"/>
              <a:t>Faceți clic pentru a edita stilurile de text Coordonator</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ector drept 6"/>
          <p:cNvSpPr>
            <a:spLocks noChangeShapeType="1"/>
          </p:cNvSpPr>
          <p:nvPr/>
        </p:nvSpPr>
        <p:spPr bwMode="auto">
          <a:xfrm>
            <a:off x="1822460" y="6068209"/>
            <a:ext cx="30576828" cy="13749"/>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411425" tIns="205713" rIns="411425" bIns="205713" anchor="t" compatLnSpc="1"/>
          <a:lstStyle/>
          <a:p>
            <a:endParaRPr kumimoji="0" lang="en-US"/>
          </a:p>
        </p:txBody>
      </p:sp>
      <p:sp>
        <p:nvSpPr>
          <p:cNvPr id="8" name="Substituent text 7"/>
          <p:cNvSpPr>
            <a:spLocks noGrp="1"/>
          </p:cNvSpPr>
          <p:nvPr>
            <p:ph type="body" idx="1"/>
          </p:nvPr>
        </p:nvSpPr>
        <p:spPr>
          <a:xfrm>
            <a:off x="1079976" y="8974209"/>
            <a:ext cx="30779324" cy="26134294"/>
          </a:xfrm>
          <a:prstGeom prst="rect">
            <a:avLst/>
          </a:prstGeom>
        </p:spPr>
        <p:txBody>
          <a:bodyPr vert="horz" lIns="411425" tIns="205713" rIns="411425" bIns="205713">
            <a:normAutofit/>
          </a:bodyPr>
          <a:lstStyle/>
          <a:p>
            <a:pPr lvl="0" eaLnBrk="1" latinLnBrk="0" hangingPunct="1"/>
            <a:r>
              <a:rPr kumimoji="0" lang="ro-RO" smtClean="0"/>
              <a:t>Faceți clic pentru a edita stilurile de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11" name="Substituent dată 10"/>
          <p:cNvSpPr>
            <a:spLocks noGrp="1"/>
          </p:cNvSpPr>
          <p:nvPr>
            <p:ph type="dt" sz="half" idx="2"/>
          </p:nvPr>
        </p:nvSpPr>
        <p:spPr>
          <a:xfrm>
            <a:off x="22949496" y="440005"/>
            <a:ext cx="8909804" cy="1668341"/>
          </a:xfrm>
          <a:prstGeom prst="rect">
            <a:avLst/>
          </a:prstGeom>
        </p:spPr>
        <p:txBody>
          <a:bodyPr vert="horz" lIns="411425" tIns="205713" rIns="411425" bIns="205713"/>
          <a:lstStyle>
            <a:lvl1pPr algn="l" eaLnBrk="1" latinLnBrk="0" hangingPunct="1">
              <a:defRPr kumimoji="0" sz="5400">
                <a:solidFill>
                  <a:schemeClr val="accent1">
                    <a:shade val="75000"/>
                  </a:schemeClr>
                </a:solidFill>
              </a:defRPr>
            </a:lvl1pPr>
          </a:lstStyle>
          <a:p>
            <a:fld id="{CEF384D3-BD68-D045-BB96-14DF123A789F}" type="datetimeFigureOut">
              <a:rPr lang="en-US" smtClean="0"/>
              <a:pPr/>
              <a:t>5/5/2025</a:t>
            </a:fld>
            <a:endParaRPr lang="en-US"/>
          </a:p>
        </p:txBody>
      </p:sp>
      <p:sp>
        <p:nvSpPr>
          <p:cNvPr id="28" name="Substituent subsol 27"/>
          <p:cNvSpPr>
            <a:spLocks noGrp="1"/>
          </p:cNvSpPr>
          <p:nvPr>
            <p:ph type="ftr" sz="quarter" idx="3"/>
          </p:nvPr>
        </p:nvSpPr>
        <p:spPr>
          <a:xfrm>
            <a:off x="11069757" y="440005"/>
            <a:ext cx="11879739" cy="1668341"/>
          </a:xfrm>
          <a:prstGeom prst="rect">
            <a:avLst/>
          </a:prstGeom>
        </p:spPr>
        <p:txBody>
          <a:bodyPr vert="horz" lIns="411425" tIns="205713" rIns="411425" bIns="205713"/>
          <a:lstStyle>
            <a:lvl1pPr algn="r" eaLnBrk="1" latinLnBrk="0" hangingPunct="1">
              <a:defRPr kumimoji="0" sz="5400">
                <a:solidFill>
                  <a:schemeClr val="accent1">
                    <a:shade val="75000"/>
                  </a:schemeClr>
                </a:solidFill>
              </a:defRPr>
            </a:lvl1pPr>
          </a:lstStyle>
          <a:p>
            <a:endParaRPr lang="en-US"/>
          </a:p>
        </p:txBody>
      </p:sp>
      <p:sp>
        <p:nvSpPr>
          <p:cNvPr id="5" name="Substituent număr diapozitiv 4"/>
          <p:cNvSpPr>
            <a:spLocks noGrp="1"/>
          </p:cNvSpPr>
          <p:nvPr>
            <p:ph type="sldNum" sz="quarter" idx="4"/>
          </p:nvPr>
        </p:nvSpPr>
        <p:spPr>
          <a:xfrm>
            <a:off x="29159359" y="37400181"/>
            <a:ext cx="2699941" cy="1411673"/>
          </a:xfrm>
          <a:prstGeom prst="rect">
            <a:avLst/>
          </a:prstGeom>
        </p:spPr>
        <p:txBody>
          <a:bodyPr vert="horz" lIns="411425" tIns="205713" rIns="411425" bIns="205713"/>
          <a:lstStyle>
            <a:lvl1pPr algn="r" eaLnBrk="1" latinLnBrk="0" hangingPunct="1">
              <a:defRPr kumimoji="0" sz="5400">
                <a:solidFill>
                  <a:schemeClr val="accent1">
                    <a:shade val="75000"/>
                  </a:schemeClr>
                </a:solidFill>
              </a:defRPr>
            </a:lvl1pPr>
          </a:lstStyle>
          <a:p>
            <a:fld id="{F6206C09-6F33-3B4A-ACD9-EC8B621BEFB0}" type="slidenum">
              <a:rPr lang="en-US" smtClean="0"/>
              <a:pPr/>
              <a:t>‹#›</a:t>
            </a:fld>
            <a:endParaRPr lang="en-US"/>
          </a:p>
        </p:txBody>
      </p:sp>
      <p:sp>
        <p:nvSpPr>
          <p:cNvPr id="10" name="Substituent titlu 9"/>
          <p:cNvSpPr>
            <a:spLocks noGrp="1"/>
          </p:cNvSpPr>
          <p:nvPr>
            <p:ph type="title"/>
          </p:nvPr>
        </p:nvSpPr>
        <p:spPr>
          <a:xfrm>
            <a:off x="1079976" y="2640013"/>
            <a:ext cx="30779324" cy="4840023"/>
          </a:xfrm>
          <a:prstGeom prst="rect">
            <a:avLst/>
          </a:prstGeom>
        </p:spPr>
        <p:txBody>
          <a:bodyPr vert="horz" lIns="411425" tIns="205713" rIns="411425" bIns="205713" anchor="ctr">
            <a:normAutofit/>
          </a:bodyPr>
          <a:lstStyle/>
          <a:p>
            <a:r>
              <a:rPr kumimoji="0" lang="ro-RO" smtClean="0"/>
              <a:t>Faceți clic pentru a edita stilul de titlu Coordonator</a:t>
            </a:r>
            <a:endParaRPr kumimoji="0" lang="en-US"/>
          </a:p>
        </p:txBody>
      </p:sp>
      <p:sp>
        <p:nvSpPr>
          <p:cNvPr id="9" name="Conector drept 8"/>
          <p:cNvSpPr>
            <a:spLocks noChangeShapeType="1"/>
          </p:cNvSpPr>
          <p:nvPr/>
        </p:nvSpPr>
        <p:spPr bwMode="auto">
          <a:xfrm>
            <a:off x="1822460" y="6068209"/>
            <a:ext cx="30576828" cy="13749"/>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411425" tIns="205713" rIns="411425" bIns="205713" anchor="t" compatLnSpc="1"/>
          <a:lstStyle/>
          <a:p>
            <a:endParaRPr kumimoji="0" lang="en-US"/>
          </a:p>
        </p:txBody>
      </p:sp>
      <p:sp>
        <p:nvSpPr>
          <p:cNvPr id="12" name="Conector drept 11"/>
          <p:cNvSpPr>
            <a:spLocks noChangeShapeType="1"/>
          </p:cNvSpPr>
          <p:nvPr/>
        </p:nvSpPr>
        <p:spPr bwMode="auto">
          <a:xfrm>
            <a:off x="1822460" y="6109137"/>
            <a:ext cx="30576828" cy="13749"/>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411425" tIns="205713" rIns="411425" bIns="205713"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162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1542844" indent="-1542844" algn="l" rtl="0" eaLnBrk="1" latinLnBrk="0" hangingPunct="1">
        <a:spcBef>
          <a:spcPct val="20000"/>
        </a:spcBef>
        <a:buClr>
          <a:schemeClr val="accent1"/>
        </a:buClr>
        <a:buSzPct val="70000"/>
        <a:buFont typeface="Wingdings 2"/>
        <a:buChar char=""/>
        <a:defRPr kumimoji="0" sz="14400" kern="1200">
          <a:solidFill>
            <a:schemeClr val="tx2"/>
          </a:solidFill>
          <a:latin typeface="+mn-lt"/>
          <a:ea typeface="+mn-ea"/>
          <a:cs typeface="+mn-cs"/>
        </a:defRPr>
      </a:lvl1pPr>
      <a:lvl2pPr marL="3342829" indent="-1285704" algn="l" rtl="0" eaLnBrk="1" latinLnBrk="0" hangingPunct="1">
        <a:spcBef>
          <a:spcPct val="20000"/>
        </a:spcBef>
        <a:buClr>
          <a:schemeClr val="accent1"/>
        </a:buClr>
        <a:buSzPct val="70000"/>
        <a:buFont typeface="Wingdings 2"/>
        <a:buChar char=""/>
        <a:defRPr kumimoji="0" sz="12600" kern="1200">
          <a:solidFill>
            <a:schemeClr val="tx2"/>
          </a:solidFill>
          <a:latin typeface="+mn-lt"/>
          <a:ea typeface="+mn-ea"/>
          <a:cs typeface="+mn-cs"/>
        </a:defRPr>
      </a:lvl2pPr>
      <a:lvl3pPr marL="5142814" indent="-1028563" algn="l" rtl="0" eaLnBrk="1" latinLnBrk="0" hangingPunct="1">
        <a:spcBef>
          <a:spcPct val="20000"/>
        </a:spcBef>
        <a:buClr>
          <a:schemeClr val="accent1"/>
        </a:buClr>
        <a:buSzPct val="70000"/>
        <a:buFont typeface="Wingdings 2"/>
        <a:buChar char=""/>
        <a:defRPr kumimoji="0" sz="10800" kern="1200">
          <a:solidFill>
            <a:schemeClr val="tx2"/>
          </a:solidFill>
          <a:latin typeface="+mn-lt"/>
          <a:ea typeface="+mn-ea"/>
          <a:cs typeface="+mn-cs"/>
        </a:defRPr>
      </a:lvl3pPr>
      <a:lvl4pPr marL="7199940" indent="-1028563" algn="l" rtl="0" eaLnBrk="1" latinLnBrk="0" hangingPunct="1">
        <a:spcBef>
          <a:spcPct val="20000"/>
        </a:spcBef>
        <a:buClr>
          <a:schemeClr val="accent1"/>
        </a:buClr>
        <a:buSzPct val="70000"/>
        <a:buFont typeface="Wingdings 2"/>
        <a:buChar char=""/>
        <a:defRPr kumimoji="0" sz="9000" kern="1200">
          <a:solidFill>
            <a:schemeClr val="tx2"/>
          </a:solidFill>
          <a:latin typeface="+mn-lt"/>
          <a:ea typeface="+mn-ea"/>
          <a:cs typeface="+mn-cs"/>
        </a:defRPr>
      </a:lvl4pPr>
      <a:lvl5pPr marL="9257066" indent="-1028563" algn="l" rtl="0" eaLnBrk="1" latinLnBrk="0" hangingPunct="1">
        <a:spcBef>
          <a:spcPct val="20000"/>
        </a:spcBef>
        <a:buClr>
          <a:schemeClr val="accent1"/>
        </a:buClr>
        <a:buSzPct val="60000"/>
        <a:buFont typeface="Wingdings 2"/>
        <a:buChar char=""/>
        <a:defRPr kumimoji="0" sz="8100" kern="1200">
          <a:solidFill>
            <a:schemeClr val="tx2"/>
          </a:solidFill>
          <a:latin typeface="+mn-lt"/>
          <a:ea typeface="+mn-ea"/>
          <a:cs typeface="+mn-cs"/>
        </a:defRPr>
      </a:lvl5pPr>
      <a:lvl6pPr marL="11314191" indent="-1028563" algn="l" rtl="0" eaLnBrk="1" latinLnBrk="0" hangingPunct="1">
        <a:spcBef>
          <a:spcPct val="20000"/>
        </a:spcBef>
        <a:buClr>
          <a:schemeClr val="accent1"/>
        </a:buClr>
        <a:buSzPct val="60000"/>
        <a:buFont typeface="Wingdings 2"/>
        <a:buChar char=""/>
        <a:defRPr kumimoji="0" sz="8100" kern="1200">
          <a:solidFill>
            <a:schemeClr val="tx2"/>
          </a:solidFill>
          <a:latin typeface="+mn-lt"/>
          <a:ea typeface="+mn-ea"/>
          <a:cs typeface="+mn-cs"/>
        </a:defRPr>
      </a:lvl6pPr>
      <a:lvl7pPr marL="13371317" indent="-1028563" algn="l" rtl="0" eaLnBrk="1" latinLnBrk="0" hangingPunct="1">
        <a:spcBef>
          <a:spcPct val="20000"/>
        </a:spcBef>
        <a:buClr>
          <a:schemeClr val="accent1"/>
        </a:buClr>
        <a:buSzPct val="60000"/>
        <a:buFont typeface="Wingdings 2"/>
        <a:buChar char=""/>
        <a:defRPr kumimoji="0" sz="7200" kern="1200">
          <a:solidFill>
            <a:schemeClr val="tx2"/>
          </a:solidFill>
          <a:latin typeface="+mn-lt"/>
          <a:ea typeface="+mn-ea"/>
          <a:cs typeface="+mn-cs"/>
        </a:defRPr>
      </a:lvl7pPr>
      <a:lvl8pPr marL="15428443" indent="-1028563" algn="l" rtl="0" eaLnBrk="1" latinLnBrk="0" hangingPunct="1">
        <a:spcBef>
          <a:spcPct val="20000"/>
        </a:spcBef>
        <a:buClr>
          <a:schemeClr val="accent1"/>
        </a:buClr>
        <a:buSzPct val="60000"/>
        <a:buFont typeface="Wingdings 2"/>
        <a:buChar char=""/>
        <a:defRPr kumimoji="0" sz="7200" kern="1200" baseline="0">
          <a:solidFill>
            <a:schemeClr val="tx2"/>
          </a:solidFill>
          <a:latin typeface="+mn-lt"/>
          <a:ea typeface="+mn-ea"/>
          <a:cs typeface="+mn-cs"/>
        </a:defRPr>
      </a:lvl8pPr>
      <a:lvl9pPr marL="17485568" indent="-1028563" algn="l" rtl="0" eaLnBrk="1" latinLnBrk="0" hangingPunct="1">
        <a:spcBef>
          <a:spcPct val="20000"/>
        </a:spcBef>
        <a:buClr>
          <a:schemeClr val="accent1"/>
        </a:buClr>
        <a:buSzPct val="60000"/>
        <a:buFont typeface="Wingdings 2"/>
        <a:buChar char=""/>
        <a:defRPr kumimoji="0" sz="63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057126" algn="l" rtl="0" eaLnBrk="1" latinLnBrk="0" hangingPunct="1">
        <a:defRPr kumimoji="0" kern="1200">
          <a:solidFill>
            <a:schemeClr val="tx1"/>
          </a:solidFill>
          <a:latin typeface="+mn-lt"/>
          <a:ea typeface="+mn-ea"/>
          <a:cs typeface="+mn-cs"/>
        </a:defRPr>
      </a:lvl2pPr>
      <a:lvl3pPr marL="4114251" algn="l" rtl="0" eaLnBrk="1" latinLnBrk="0" hangingPunct="1">
        <a:defRPr kumimoji="0" kern="1200">
          <a:solidFill>
            <a:schemeClr val="tx1"/>
          </a:solidFill>
          <a:latin typeface="+mn-lt"/>
          <a:ea typeface="+mn-ea"/>
          <a:cs typeface="+mn-cs"/>
        </a:defRPr>
      </a:lvl3pPr>
      <a:lvl4pPr marL="6171377" algn="l" rtl="0" eaLnBrk="1" latinLnBrk="0" hangingPunct="1">
        <a:defRPr kumimoji="0" kern="1200">
          <a:solidFill>
            <a:schemeClr val="tx1"/>
          </a:solidFill>
          <a:latin typeface="+mn-lt"/>
          <a:ea typeface="+mn-ea"/>
          <a:cs typeface="+mn-cs"/>
        </a:defRPr>
      </a:lvl4pPr>
      <a:lvl5pPr marL="8228503" algn="l" rtl="0" eaLnBrk="1" latinLnBrk="0" hangingPunct="1">
        <a:defRPr kumimoji="0" kern="1200">
          <a:solidFill>
            <a:schemeClr val="tx1"/>
          </a:solidFill>
          <a:latin typeface="+mn-lt"/>
          <a:ea typeface="+mn-ea"/>
          <a:cs typeface="+mn-cs"/>
        </a:defRPr>
      </a:lvl5pPr>
      <a:lvl6pPr marL="10285628" algn="l" rtl="0" eaLnBrk="1" latinLnBrk="0" hangingPunct="1">
        <a:defRPr kumimoji="0" kern="1200">
          <a:solidFill>
            <a:schemeClr val="tx1"/>
          </a:solidFill>
          <a:latin typeface="+mn-lt"/>
          <a:ea typeface="+mn-ea"/>
          <a:cs typeface="+mn-cs"/>
        </a:defRPr>
      </a:lvl6pPr>
      <a:lvl7pPr marL="12342754" algn="l" rtl="0" eaLnBrk="1" latinLnBrk="0" hangingPunct="1">
        <a:defRPr kumimoji="0" kern="1200">
          <a:solidFill>
            <a:schemeClr val="tx1"/>
          </a:solidFill>
          <a:latin typeface="+mn-lt"/>
          <a:ea typeface="+mn-ea"/>
          <a:cs typeface="+mn-cs"/>
        </a:defRPr>
      </a:lvl7pPr>
      <a:lvl8pPr marL="14399880" algn="l" rtl="0" eaLnBrk="1" latinLnBrk="0" hangingPunct="1">
        <a:defRPr kumimoji="0" kern="1200">
          <a:solidFill>
            <a:schemeClr val="tx1"/>
          </a:solidFill>
          <a:latin typeface="+mn-lt"/>
          <a:ea typeface="+mn-ea"/>
          <a:cs typeface="+mn-cs"/>
        </a:defRPr>
      </a:lvl8pPr>
      <a:lvl9pPr marL="16457005"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550353"/>
            <a:ext cx="28776842" cy="3785652"/>
          </a:xfrm>
          <a:prstGeom prst="rect">
            <a:avLst/>
          </a:prstGeom>
          <a:noFill/>
        </p:spPr>
        <p:txBody>
          <a:bodyPr wrap="square" rtlCol="0">
            <a:spAutoFit/>
          </a:bodyPr>
          <a:lstStyle/>
          <a:p>
            <a:pPr algn="ctr"/>
            <a:r>
              <a:rPr lang="ro-RO" sz="6000" b="1" dirty="0" smtClean="0"/>
              <a:t>THE  IMPACT OF YELLOW RUST ATTACK (</a:t>
            </a:r>
            <a:r>
              <a:rPr lang="ro-RO" sz="6000" b="1" i="1" dirty="0" smtClean="0"/>
              <a:t>PUCCINIA STRIIFORMIS </a:t>
            </a:r>
            <a:r>
              <a:rPr lang="ro-RO" sz="6000" b="1" dirty="0" smtClean="0"/>
              <a:t>F. SP.</a:t>
            </a:r>
            <a:r>
              <a:rPr lang="ro-RO" sz="6000" b="1" i="1" dirty="0" smtClean="0"/>
              <a:t>TRITICI</a:t>
            </a:r>
            <a:r>
              <a:rPr lang="ro-RO" sz="6000" b="1" dirty="0" smtClean="0"/>
              <a:t>) ON THE QUALITY INDICES OF  TRITICALE GRAINS (</a:t>
            </a:r>
            <a:r>
              <a:rPr lang="ro-RO" sz="6000" b="1" i="1" dirty="0" smtClean="0"/>
              <a:t>TRITICOSECALE</a:t>
            </a:r>
            <a:r>
              <a:rPr lang="ro-RO" sz="6000" b="1" dirty="0" smtClean="0"/>
              <a:t> WITTMACK)</a:t>
            </a:r>
            <a:endParaRPr lang="ro-RO" sz="6000" dirty="0" smtClean="0"/>
          </a:p>
          <a:p>
            <a:pPr algn="ctr"/>
            <a:endParaRPr lang="en-US" sz="6000" b="1" dirty="0">
              <a:latin typeface="Arial" charset="0"/>
              <a:ea typeface="Arial" charset="0"/>
              <a:cs typeface="Arial" charset="0"/>
            </a:endParaRPr>
          </a:p>
        </p:txBody>
      </p:sp>
      <p:sp>
        <p:nvSpPr>
          <p:cNvPr id="19" name="TextBox 18"/>
          <p:cNvSpPr txBox="1"/>
          <p:nvPr/>
        </p:nvSpPr>
        <p:spPr>
          <a:xfrm>
            <a:off x="2309541" y="9630108"/>
            <a:ext cx="28359197" cy="646331"/>
          </a:xfrm>
          <a:prstGeom prst="rect">
            <a:avLst/>
          </a:prstGeom>
          <a:noFill/>
        </p:spPr>
        <p:txBody>
          <a:bodyPr wrap="square" rtlCol="0">
            <a:spAutoFit/>
          </a:bodyPr>
          <a:lstStyle/>
          <a:p>
            <a:pPr algn="ctr"/>
            <a:r>
              <a:rPr lang="en-US" sz="3600" b="1" dirty="0" err="1" smtClean="0">
                <a:latin typeface="Arial" charset="0"/>
                <a:ea typeface="Arial" charset="0"/>
                <a:cs typeface="Arial" charset="0"/>
              </a:rPr>
              <a:t>Autori</a:t>
            </a:r>
            <a:r>
              <a:rPr lang="ro-RO" sz="3600" b="1" dirty="0" smtClean="0">
                <a:latin typeface="Arial" charset="0"/>
                <a:ea typeface="Arial" charset="0"/>
                <a:cs typeface="Arial" charset="0"/>
              </a:rPr>
              <a:t>: </a:t>
            </a:r>
            <a:r>
              <a:rPr lang="ro-RO" sz="3600" b="1" dirty="0" smtClean="0"/>
              <a:t>ANDRAȘ </a:t>
            </a:r>
            <a:r>
              <a:rPr lang="ro-RO" sz="3600" b="1" dirty="0" err="1" smtClean="0"/>
              <a:t>Beniamin-Emanuel</a:t>
            </a:r>
            <a:r>
              <a:rPr lang="ro-RO" sz="3600" b="1" dirty="0" smtClean="0"/>
              <a:t>, ÁCS Peter </a:t>
            </a:r>
            <a:r>
              <a:rPr lang="ro-RO" sz="3600" b="1" dirty="0" err="1" smtClean="0"/>
              <a:t>Balazs</a:t>
            </a:r>
            <a:r>
              <a:rPr lang="ro-RO" sz="3600" b="1" dirty="0" smtClean="0"/>
              <a:t>  RACZ Ionuț, MONDICI Susana, MOCANU Florin</a:t>
            </a:r>
            <a:endParaRPr lang="ro-RO" sz="3600" b="1" i="1" dirty="0">
              <a:latin typeface="Arial" charset="0"/>
              <a:ea typeface="Arial" charset="0"/>
              <a:cs typeface="Arial" charset="0"/>
            </a:endParaRPr>
          </a:p>
        </p:txBody>
      </p:sp>
      <p:sp>
        <p:nvSpPr>
          <p:cNvPr id="20" name="TextBox 19"/>
          <p:cNvSpPr txBox="1"/>
          <p:nvPr/>
        </p:nvSpPr>
        <p:spPr>
          <a:xfrm>
            <a:off x="1891896" y="11131520"/>
            <a:ext cx="28776842" cy="5324535"/>
          </a:xfrm>
          <a:prstGeom prst="rect">
            <a:avLst/>
          </a:prstGeom>
          <a:noFill/>
        </p:spPr>
        <p:txBody>
          <a:bodyPr wrap="square" rtlCol="0">
            <a:spAutoFit/>
          </a:bodyPr>
          <a:lstStyle/>
          <a:p>
            <a:pPr algn="just"/>
            <a:r>
              <a:rPr lang="ro-RO" sz="4000" b="1" dirty="0" smtClean="0">
                <a:latin typeface="Arial" charset="0"/>
                <a:ea typeface="Arial" charset="0"/>
                <a:cs typeface="Arial" charset="0"/>
              </a:rPr>
              <a:t>INTRODUCTION: </a:t>
            </a:r>
            <a:r>
              <a:rPr lang="en-GB" sz="3200" b="1" dirty="0" smtClean="0"/>
              <a:t>Triticale was first developed in 1875 through artificial hybridization between wheat (</a:t>
            </a:r>
            <a:r>
              <a:rPr lang="en-GB" sz="3200" b="1" i="1" dirty="0" err="1" smtClean="0"/>
              <a:t>Triticum</a:t>
            </a:r>
            <a:r>
              <a:rPr lang="en-GB" sz="3200" b="1" i="1" dirty="0" smtClean="0"/>
              <a:t> </a:t>
            </a:r>
            <a:r>
              <a:rPr lang="en-GB" sz="3200" b="1" i="1" dirty="0" err="1" smtClean="0"/>
              <a:t>aestivum</a:t>
            </a:r>
            <a:r>
              <a:rPr lang="en-GB" sz="3200" b="1" dirty="0" smtClean="0"/>
              <a:t>) and rye (</a:t>
            </a:r>
            <a:r>
              <a:rPr lang="en-GB" sz="3200" b="1" i="1" dirty="0" err="1" smtClean="0"/>
              <a:t>Secale</a:t>
            </a:r>
            <a:r>
              <a:rPr lang="en-GB" sz="3200" b="1" i="1" dirty="0" smtClean="0"/>
              <a:t> </a:t>
            </a:r>
            <a:r>
              <a:rPr lang="en-GB" sz="3200" b="1" i="1" dirty="0" err="1" smtClean="0"/>
              <a:t>cereale</a:t>
            </a:r>
            <a:r>
              <a:rPr lang="en-GB" sz="3200" b="1" dirty="0" smtClean="0"/>
              <a:t>), with the objective of combining the most advantageous agronomic traits of both parental species, namely high productivity and enhanced resistance to extreme environmental conditions.</a:t>
            </a:r>
            <a:r>
              <a:rPr lang="ro-RO" sz="3200" b="1" dirty="0" smtClean="0"/>
              <a:t> </a:t>
            </a:r>
            <a:r>
              <a:rPr lang="en-GB" sz="3200" b="1" dirty="0" smtClean="0"/>
              <a:t>According to </a:t>
            </a:r>
            <a:r>
              <a:rPr lang="en-GB" sz="3200" b="1" dirty="0" err="1" smtClean="0"/>
              <a:t>Sehgal</a:t>
            </a:r>
            <a:r>
              <a:rPr lang="en-GB" sz="3200" b="1" dirty="0" smtClean="0"/>
              <a:t> (1983), who conducted comparative analyses on several triticale and wheat cultivars, the mean protein content was found to be 13.1%.</a:t>
            </a:r>
            <a:r>
              <a:rPr lang="ro-RO" sz="3200" b="1" dirty="0" smtClean="0"/>
              <a:t> </a:t>
            </a:r>
            <a:r>
              <a:rPr lang="en-GB" sz="3200" b="1" dirty="0" smtClean="0"/>
              <a:t>Given these compositional attributes, triticale flour is suitable for certain applications in the baking industry, particularly in the production of biscuits. Recent investigations have also demonstrated the potential of triticale in human health applications, highlighting its anti-inflammatory properties and cholesterol-lowering effects, attributed to its high content of </a:t>
            </a:r>
            <a:r>
              <a:rPr lang="en-GB" sz="3200" b="1" dirty="0" err="1" smtClean="0"/>
              <a:t>lunasin</a:t>
            </a:r>
            <a:r>
              <a:rPr lang="ro-RO" sz="3200" b="1" dirty="0" smtClean="0"/>
              <a:t>.</a:t>
            </a:r>
            <a:r>
              <a:rPr lang="en-GB" sz="3200" b="1" dirty="0" smtClean="0"/>
              <a:t>The fungal pathogen </a:t>
            </a:r>
            <a:r>
              <a:rPr lang="en-GB" sz="3200" b="1" i="1" dirty="0" err="1" smtClean="0"/>
              <a:t>Puccinia</a:t>
            </a:r>
            <a:r>
              <a:rPr lang="en-GB" sz="3200" b="1" i="1" dirty="0" smtClean="0"/>
              <a:t> </a:t>
            </a:r>
            <a:r>
              <a:rPr lang="en-GB" sz="3200" b="1" i="1" dirty="0" err="1" smtClean="0"/>
              <a:t>striiformis</a:t>
            </a:r>
            <a:r>
              <a:rPr lang="en-GB" sz="3200" b="1" dirty="0" smtClean="0"/>
              <a:t> f. sp. </a:t>
            </a:r>
            <a:r>
              <a:rPr lang="en-GB" sz="3200" b="1" i="1" dirty="0" err="1" smtClean="0"/>
              <a:t>tritici</a:t>
            </a:r>
            <a:r>
              <a:rPr lang="en-GB" sz="3200" b="1" dirty="0" smtClean="0"/>
              <a:t> was first reported in Australia and became the initial disease to reach epidemic levels in triticale crops, particularly affecting regions with colder climates. </a:t>
            </a:r>
            <a:endParaRPr lang="ro-RO" sz="3600" b="1" dirty="0" smtClean="0"/>
          </a:p>
          <a:p>
            <a:r>
              <a:rPr lang="en-GB" sz="4000" dirty="0" smtClean="0"/>
              <a:t> </a:t>
            </a:r>
            <a:endParaRPr lang="ro-RO" sz="4000" b="1" dirty="0" smtClean="0">
              <a:latin typeface="Arial" charset="0"/>
              <a:ea typeface="Arial" charset="0"/>
              <a:cs typeface="Arial" charset="0"/>
            </a:endParaRPr>
          </a:p>
          <a:p>
            <a:pPr algn="just"/>
            <a:r>
              <a:rPr lang="ro-RO" sz="3600" dirty="0" smtClean="0">
                <a:latin typeface="Arial" charset="0"/>
                <a:ea typeface="Arial" charset="0"/>
                <a:cs typeface="Arial" charset="0"/>
              </a:rPr>
              <a:t>. </a:t>
            </a:r>
          </a:p>
        </p:txBody>
      </p:sp>
      <p:sp>
        <p:nvSpPr>
          <p:cNvPr id="21" name="TextBox 20"/>
          <p:cNvSpPr txBox="1"/>
          <p:nvPr/>
        </p:nvSpPr>
        <p:spPr>
          <a:xfrm>
            <a:off x="1771854" y="15009890"/>
            <a:ext cx="28896884" cy="5386090"/>
          </a:xfrm>
          <a:prstGeom prst="rect">
            <a:avLst/>
          </a:prstGeom>
          <a:noFill/>
        </p:spPr>
        <p:txBody>
          <a:bodyPr wrap="square" rtlCol="0">
            <a:spAutoFit/>
          </a:bodyPr>
          <a:lstStyle/>
          <a:p>
            <a:endParaRPr lang="ro-RO" sz="4000" b="1" dirty="0" smtClean="0">
              <a:latin typeface="Arial" charset="0"/>
              <a:ea typeface="Arial" charset="0"/>
              <a:cs typeface="Arial" charset="0"/>
            </a:endParaRPr>
          </a:p>
          <a:p>
            <a:r>
              <a:rPr lang="ro-RO" sz="4000" b="1" dirty="0" smtClean="0">
                <a:latin typeface="Arial" charset="0"/>
                <a:ea typeface="Arial" charset="0"/>
                <a:cs typeface="Arial" charset="0"/>
              </a:rPr>
              <a:t>MATERIAL AND METHOD</a:t>
            </a:r>
          </a:p>
          <a:p>
            <a:pPr algn="just"/>
            <a:r>
              <a:rPr lang="ro-RO" sz="3200" b="1" dirty="0" smtClean="0"/>
              <a:t>The </a:t>
            </a:r>
            <a:r>
              <a:rPr lang="ro-RO" sz="3200" b="1" dirty="0" err="1" smtClean="0"/>
              <a:t>present</a:t>
            </a:r>
            <a:r>
              <a:rPr lang="ro-RO" sz="3200" b="1" dirty="0" smtClean="0"/>
              <a:t> </a:t>
            </a:r>
            <a:r>
              <a:rPr lang="ro-RO" sz="3200" b="1" dirty="0" err="1" smtClean="0"/>
              <a:t>study</a:t>
            </a:r>
            <a:r>
              <a:rPr lang="ro-RO" sz="3200" b="1" dirty="0" smtClean="0"/>
              <a:t> </a:t>
            </a:r>
            <a:r>
              <a:rPr lang="ro-RO" sz="3200" b="1" dirty="0" err="1" smtClean="0"/>
              <a:t>was</a:t>
            </a:r>
            <a:r>
              <a:rPr lang="ro-RO" sz="3200" b="1" dirty="0" smtClean="0"/>
              <a:t> </a:t>
            </a:r>
            <a:r>
              <a:rPr lang="ro-RO" sz="3200" b="1" dirty="0" err="1" smtClean="0"/>
              <a:t>conducted</a:t>
            </a:r>
            <a:r>
              <a:rPr lang="ro-RO" sz="3200" b="1" dirty="0" smtClean="0"/>
              <a:t> at </a:t>
            </a:r>
            <a:r>
              <a:rPr lang="ro-RO" sz="3200" b="1" dirty="0" err="1" smtClean="0"/>
              <a:t>the</a:t>
            </a:r>
            <a:r>
              <a:rPr lang="ro-RO" sz="3200" b="1" dirty="0" smtClean="0"/>
              <a:t> Livada </a:t>
            </a:r>
            <a:r>
              <a:rPr lang="ro-RO" sz="3200" b="1" dirty="0" err="1" smtClean="0"/>
              <a:t>Agricultural</a:t>
            </a:r>
            <a:r>
              <a:rPr lang="ro-RO" sz="3200" b="1" dirty="0" smtClean="0"/>
              <a:t> </a:t>
            </a:r>
            <a:r>
              <a:rPr lang="ro-RO" sz="3200" b="1" dirty="0" err="1" smtClean="0"/>
              <a:t>Research-Development</a:t>
            </a:r>
            <a:r>
              <a:rPr lang="ro-RO" sz="3200" b="1" dirty="0" smtClean="0"/>
              <a:t> </a:t>
            </a:r>
            <a:r>
              <a:rPr lang="ro-RO" sz="3200" b="1" dirty="0" err="1" smtClean="0"/>
              <a:t>Station</a:t>
            </a:r>
            <a:r>
              <a:rPr lang="ro-RO" sz="3200" b="1" dirty="0" smtClean="0"/>
              <a:t> </a:t>
            </a:r>
            <a:r>
              <a:rPr lang="ro-RO" sz="3200" b="1" dirty="0" err="1" smtClean="0"/>
              <a:t>and</a:t>
            </a:r>
            <a:r>
              <a:rPr lang="ro-RO" sz="3200" b="1" dirty="0" smtClean="0"/>
              <a:t> </a:t>
            </a:r>
            <a:r>
              <a:rPr lang="ro-RO" sz="3200" b="1" dirty="0" err="1" smtClean="0"/>
              <a:t>is</a:t>
            </a:r>
            <a:r>
              <a:rPr lang="ro-RO" sz="3200" b="1" dirty="0" smtClean="0"/>
              <a:t> part of </a:t>
            </a:r>
            <a:r>
              <a:rPr lang="ro-RO" sz="3200" b="1" dirty="0" err="1" smtClean="0"/>
              <a:t>the</a:t>
            </a:r>
            <a:r>
              <a:rPr lang="ro-RO" sz="3200" b="1" dirty="0" smtClean="0"/>
              <a:t> complex </a:t>
            </a:r>
            <a:r>
              <a:rPr lang="ro-RO" sz="3200" b="1" dirty="0" err="1" smtClean="0"/>
              <a:t>ecological</a:t>
            </a:r>
            <a:r>
              <a:rPr lang="ro-RO" sz="3200" b="1" dirty="0" smtClean="0"/>
              <a:t> </a:t>
            </a:r>
            <a:r>
              <a:rPr lang="ro-RO" sz="3200" b="1" dirty="0" err="1" smtClean="0"/>
              <a:t>testing</a:t>
            </a:r>
            <a:r>
              <a:rPr lang="ro-RO" sz="3200" b="1" dirty="0" smtClean="0"/>
              <a:t> </a:t>
            </a:r>
            <a:r>
              <a:rPr lang="ro-RO" sz="3200" b="1" dirty="0" err="1" smtClean="0"/>
              <a:t>carried</a:t>
            </a:r>
            <a:r>
              <a:rPr lang="ro-RO" sz="3200" b="1" dirty="0" smtClean="0"/>
              <a:t> out at </a:t>
            </a:r>
            <a:r>
              <a:rPr lang="ro-RO" sz="3200" b="1" dirty="0" err="1" smtClean="0"/>
              <a:t>the</a:t>
            </a:r>
            <a:r>
              <a:rPr lang="ro-RO" sz="3200" b="1" dirty="0" smtClean="0"/>
              <a:t> </a:t>
            </a:r>
            <a:r>
              <a:rPr lang="ro-RO" sz="3200" b="1" dirty="0" err="1" smtClean="0"/>
              <a:t>national</a:t>
            </a:r>
            <a:r>
              <a:rPr lang="ro-RO" sz="3200" b="1" dirty="0" smtClean="0"/>
              <a:t> </a:t>
            </a:r>
            <a:r>
              <a:rPr lang="ro-RO" sz="3200" b="1" dirty="0" err="1" smtClean="0"/>
              <a:t>level</a:t>
            </a:r>
            <a:r>
              <a:rPr lang="ro-RO" sz="3200" b="1" dirty="0" smtClean="0"/>
              <a:t>. </a:t>
            </a:r>
            <a:r>
              <a:rPr lang="ro-RO" sz="3200" b="1" dirty="0" err="1" smtClean="0"/>
              <a:t>Fifteen</a:t>
            </a:r>
            <a:r>
              <a:rPr lang="ro-RO" sz="3200" b="1" dirty="0" smtClean="0"/>
              <a:t> triticale </a:t>
            </a:r>
            <a:r>
              <a:rPr lang="ro-RO" sz="3200" b="1" dirty="0" err="1" smtClean="0"/>
              <a:t>varieties</a:t>
            </a:r>
            <a:r>
              <a:rPr lang="ro-RO" sz="3200" b="1" dirty="0" smtClean="0"/>
              <a:t> </a:t>
            </a:r>
            <a:r>
              <a:rPr lang="ro-RO" sz="3200" b="1" dirty="0" err="1" smtClean="0"/>
              <a:t>were</a:t>
            </a:r>
            <a:r>
              <a:rPr lang="ro-RO" sz="3200" b="1" dirty="0" smtClean="0"/>
              <a:t> </a:t>
            </a:r>
            <a:r>
              <a:rPr lang="ro-RO" sz="3200" b="1" dirty="0" err="1" smtClean="0"/>
              <a:t>tested</a:t>
            </a:r>
            <a:r>
              <a:rPr lang="ro-RO" sz="3200" b="1" dirty="0" smtClean="0"/>
              <a:t> </a:t>
            </a:r>
            <a:r>
              <a:rPr lang="ro-RO" sz="3200" b="1" dirty="0" err="1" smtClean="0"/>
              <a:t>using</a:t>
            </a:r>
            <a:r>
              <a:rPr lang="ro-RO" sz="3200" b="1" dirty="0" smtClean="0"/>
              <a:t> </a:t>
            </a:r>
            <a:r>
              <a:rPr lang="ro-RO" sz="3200" b="1" dirty="0" err="1" smtClean="0"/>
              <a:t>the</a:t>
            </a:r>
            <a:r>
              <a:rPr lang="ro-RO" sz="3200" b="1" dirty="0" smtClean="0"/>
              <a:t> </a:t>
            </a:r>
            <a:r>
              <a:rPr lang="ro-RO" sz="3200" b="1" dirty="0" err="1" smtClean="0"/>
              <a:t>randomized</a:t>
            </a:r>
            <a:r>
              <a:rPr lang="ro-RO" sz="3200" b="1" dirty="0" smtClean="0"/>
              <a:t> </a:t>
            </a:r>
            <a:r>
              <a:rPr lang="ro-RO" sz="3200" b="1" dirty="0" err="1" smtClean="0"/>
              <a:t>block</a:t>
            </a:r>
            <a:r>
              <a:rPr lang="ro-RO" sz="3200" b="1" dirty="0" smtClean="0"/>
              <a:t> </a:t>
            </a:r>
            <a:r>
              <a:rPr lang="ro-RO" sz="3200" b="1" dirty="0" err="1" smtClean="0"/>
              <a:t>method</a:t>
            </a:r>
            <a:r>
              <a:rPr lang="ro-RO" sz="3200" b="1" dirty="0" smtClean="0"/>
              <a:t>, in experimental </a:t>
            </a:r>
            <a:r>
              <a:rPr lang="ro-RO" sz="3200" b="1" dirty="0" err="1" smtClean="0"/>
              <a:t>plots</a:t>
            </a:r>
            <a:r>
              <a:rPr lang="ro-RO" sz="3200" b="1" dirty="0" smtClean="0"/>
              <a:t> of 10 m², </a:t>
            </a:r>
            <a:r>
              <a:rPr lang="ro-RO" sz="3200" b="1" dirty="0" err="1" smtClean="0"/>
              <a:t>with</a:t>
            </a:r>
            <a:r>
              <a:rPr lang="ro-RO" sz="3200" b="1" dirty="0" smtClean="0"/>
              <a:t> </a:t>
            </a:r>
            <a:r>
              <a:rPr lang="ro-RO" sz="3200" b="1" dirty="0" err="1" smtClean="0"/>
              <a:t>three</a:t>
            </a:r>
            <a:r>
              <a:rPr lang="ro-RO" sz="3200" b="1" dirty="0" smtClean="0"/>
              <a:t> </a:t>
            </a:r>
            <a:r>
              <a:rPr lang="ro-RO" sz="3200" b="1" dirty="0" err="1" smtClean="0"/>
              <a:t>replications</a:t>
            </a:r>
            <a:r>
              <a:rPr lang="ro-RO" sz="3200" b="1" dirty="0" smtClean="0"/>
              <a:t>. The </a:t>
            </a:r>
            <a:r>
              <a:rPr lang="ro-RO" sz="3200" b="1" dirty="0" err="1" smtClean="0"/>
              <a:t>varieties</a:t>
            </a:r>
            <a:r>
              <a:rPr lang="ro-RO" sz="3200" b="1" dirty="0" smtClean="0"/>
              <a:t> </a:t>
            </a:r>
            <a:r>
              <a:rPr lang="ro-RO" sz="3200" b="1" dirty="0" err="1" smtClean="0"/>
              <a:t>used</a:t>
            </a:r>
            <a:r>
              <a:rPr lang="ro-RO" sz="3200" b="1" dirty="0" smtClean="0"/>
              <a:t> in </a:t>
            </a:r>
            <a:r>
              <a:rPr lang="ro-RO" sz="3200" b="1" dirty="0" err="1" smtClean="0"/>
              <a:t>the</a:t>
            </a:r>
            <a:r>
              <a:rPr lang="ro-RO" sz="3200" b="1" dirty="0" smtClean="0"/>
              <a:t> experiment </a:t>
            </a:r>
            <a:r>
              <a:rPr lang="ro-RO" sz="3200" b="1" dirty="0" err="1" smtClean="0"/>
              <a:t>were</a:t>
            </a:r>
            <a:r>
              <a:rPr lang="ro-RO" sz="3200" b="1" dirty="0" smtClean="0"/>
              <a:t> </a:t>
            </a:r>
            <a:r>
              <a:rPr lang="ro-RO" sz="3200" b="1" dirty="0" err="1" smtClean="0"/>
              <a:t>developed</a:t>
            </a:r>
            <a:r>
              <a:rPr lang="ro-RO" sz="3200" b="1" dirty="0" smtClean="0"/>
              <a:t> </a:t>
            </a:r>
            <a:r>
              <a:rPr lang="ro-RO" sz="3200" b="1" dirty="0" err="1" smtClean="0"/>
              <a:t>by</a:t>
            </a:r>
            <a:r>
              <a:rPr lang="ro-RO" sz="3200" b="1" dirty="0" smtClean="0"/>
              <a:t> </a:t>
            </a:r>
            <a:r>
              <a:rPr lang="ro-RO" sz="3200" b="1" dirty="0" err="1" smtClean="0"/>
              <a:t>the</a:t>
            </a:r>
            <a:r>
              <a:rPr lang="ro-RO" sz="3200" b="1" dirty="0" smtClean="0"/>
              <a:t> </a:t>
            </a:r>
            <a:r>
              <a:rPr lang="ro-RO" sz="3200" b="1" dirty="0" err="1" smtClean="0"/>
              <a:t>Agricultural</a:t>
            </a:r>
            <a:r>
              <a:rPr lang="ro-RO" sz="3200" b="1" dirty="0" smtClean="0"/>
              <a:t> </a:t>
            </a:r>
            <a:r>
              <a:rPr lang="ro-RO" sz="3200" b="1" dirty="0" err="1" smtClean="0"/>
              <a:t>Research</a:t>
            </a:r>
            <a:r>
              <a:rPr lang="ro-RO" sz="3200" b="1" dirty="0" smtClean="0"/>
              <a:t> </a:t>
            </a:r>
            <a:r>
              <a:rPr lang="ro-RO" sz="3200" b="1" dirty="0" err="1" smtClean="0"/>
              <a:t>and</a:t>
            </a:r>
            <a:r>
              <a:rPr lang="ro-RO" sz="3200" b="1" dirty="0" smtClean="0"/>
              <a:t> </a:t>
            </a:r>
            <a:r>
              <a:rPr lang="ro-RO" sz="3200" b="1" dirty="0" err="1" smtClean="0"/>
              <a:t>Development</a:t>
            </a:r>
            <a:r>
              <a:rPr lang="ro-RO" sz="3200" b="1" dirty="0" smtClean="0"/>
              <a:t> Institute, Fundulea. The </a:t>
            </a:r>
            <a:r>
              <a:rPr lang="ro-RO" sz="3200" b="1" dirty="0" err="1" smtClean="0"/>
              <a:t>soil</a:t>
            </a:r>
            <a:r>
              <a:rPr lang="ro-RO" sz="3200" b="1" dirty="0" smtClean="0"/>
              <a:t> </a:t>
            </a:r>
            <a:r>
              <a:rPr lang="ro-RO" sz="3200" b="1" dirty="0" err="1" smtClean="0"/>
              <a:t>type</a:t>
            </a:r>
            <a:r>
              <a:rPr lang="ro-RO" sz="3200" b="1" dirty="0" smtClean="0"/>
              <a:t> </a:t>
            </a:r>
            <a:r>
              <a:rPr lang="ro-RO" sz="3200" b="1" dirty="0" err="1" smtClean="0"/>
              <a:t>where</a:t>
            </a:r>
            <a:r>
              <a:rPr lang="ro-RO" sz="3200" b="1" dirty="0" smtClean="0"/>
              <a:t> </a:t>
            </a:r>
            <a:r>
              <a:rPr lang="ro-RO" sz="3200" b="1" dirty="0" err="1" smtClean="0"/>
              <a:t>the</a:t>
            </a:r>
            <a:r>
              <a:rPr lang="ro-RO" sz="3200" b="1" dirty="0" smtClean="0"/>
              <a:t> experiment </a:t>
            </a:r>
            <a:r>
              <a:rPr lang="ro-RO" sz="3200" b="1" dirty="0" err="1" smtClean="0"/>
              <a:t>was</a:t>
            </a:r>
            <a:r>
              <a:rPr lang="ro-RO" sz="3200" b="1" dirty="0" smtClean="0"/>
              <a:t> </a:t>
            </a:r>
            <a:r>
              <a:rPr lang="ro-RO" sz="3200" b="1" dirty="0" err="1" smtClean="0"/>
              <a:t>located</a:t>
            </a:r>
            <a:r>
              <a:rPr lang="ro-RO" sz="3200" b="1" dirty="0" smtClean="0"/>
              <a:t> </a:t>
            </a:r>
            <a:r>
              <a:rPr lang="ro-RO" sz="3200" b="1" dirty="0" err="1" smtClean="0"/>
              <a:t>is</a:t>
            </a:r>
            <a:r>
              <a:rPr lang="ro-RO" sz="3200" b="1" dirty="0" smtClean="0"/>
              <a:t> a </a:t>
            </a:r>
            <a:r>
              <a:rPr lang="ro-RO" sz="3200" b="1" dirty="0" err="1" smtClean="0"/>
              <a:t>typical</a:t>
            </a:r>
            <a:r>
              <a:rPr lang="ro-RO" sz="3200" b="1" dirty="0" smtClean="0"/>
              <a:t> </a:t>
            </a:r>
            <a:r>
              <a:rPr lang="ro-RO" sz="3200" b="1" dirty="0" err="1" smtClean="0"/>
              <a:t>preluvosol</a:t>
            </a:r>
            <a:r>
              <a:rPr lang="ro-RO" sz="3200" b="1" dirty="0" smtClean="0"/>
              <a:t>, </a:t>
            </a:r>
            <a:r>
              <a:rPr lang="ro-RO" sz="3200" b="1" dirty="0" err="1" smtClean="0"/>
              <a:t>characterized</a:t>
            </a:r>
            <a:r>
              <a:rPr lang="ro-RO" sz="3200" b="1" dirty="0" smtClean="0"/>
              <a:t> </a:t>
            </a:r>
            <a:r>
              <a:rPr lang="ro-RO" sz="3200" b="1" dirty="0" err="1" smtClean="0"/>
              <a:t>by</a:t>
            </a:r>
            <a:r>
              <a:rPr lang="ro-RO" sz="3200" b="1" dirty="0" smtClean="0"/>
              <a:t> an </a:t>
            </a:r>
            <a:r>
              <a:rPr lang="ro-RO" sz="3200" b="1" dirty="0" err="1" smtClean="0"/>
              <a:t>acidic</a:t>
            </a:r>
            <a:r>
              <a:rPr lang="ro-RO" sz="3200" b="1" dirty="0" smtClean="0"/>
              <a:t> </a:t>
            </a:r>
            <a:r>
              <a:rPr lang="ro-RO" sz="3200" b="1" dirty="0" err="1" smtClean="0"/>
              <a:t>reaction</a:t>
            </a:r>
            <a:r>
              <a:rPr lang="ro-RO" sz="3200" b="1" dirty="0" smtClean="0"/>
              <a:t>, </a:t>
            </a:r>
            <a:r>
              <a:rPr lang="ro-RO" sz="3200" b="1" dirty="0" err="1" smtClean="0"/>
              <a:t>with</a:t>
            </a:r>
            <a:r>
              <a:rPr lang="ro-RO" sz="3200" b="1" dirty="0" smtClean="0"/>
              <a:t> a pH </a:t>
            </a:r>
            <a:r>
              <a:rPr lang="ro-RO" sz="3200" b="1" dirty="0" err="1" smtClean="0"/>
              <a:t>ranging</a:t>
            </a:r>
            <a:r>
              <a:rPr lang="ro-RO" sz="3200" b="1" dirty="0" smtClean="0"/>
              <a:t> </a:t>
            </a:r>
            <a:r>
              <a:rPr lang="ro-RO" sz="3200" b="1" dirty="0" err="1" smtClean="0"/>
              <a:t>from</a:t>
            </a:r>
            <a:r>
              <a:rPr lang="ro-RO" sz="3200" b="1" dirty="0" smtClean="0"/>
              <a:t> 5.82 in </a:t>
            </a:r>
            <a:r>
              <a:rPr lang="ro-RO" sz="3200" b="1" dirty="0" err="1" smtClean="0"/>
              <a:t>the</a:t>
            </a:r>
            <a:r>
              <a:rPr lang="ro-RO" sz="3200" b="1" dirty="0" smtClean="0"/>
              <a:t> </a:t>
            </a:r>
            <a:r>
              <a:rPr lang="ro-RO" sz="3200" b="1" dirty="0" err="1" smtClean="0"/>
              <a:t>arable</a:t>
            </a:r>
            <a:r>
              <a:rPr lang="ro-RO" sz="3200" b="1" dirty="0" smtClean="0"/>
              <a:t> </a:t>
            </a:r>
            <a:r>
              <a:rPr lang="ro-RO" sz="3200" b="1" dirty="0" err="1" smtClean="0"/>
              <a:t>layer</a:t>
            </a:r>
            <a:r>
              <a:rPr lang="ro-RO" sz="3200" b="1" dirty="0" smtClean="0"/>
              <a:t> </a:t>
            </a:r>
            <a:r>
              <a:rPr lang="ro-RO" sz="3200" b="1" dirty="0" err="1" smtClean="0"/>
              <a:t>to</a:t>
            </a:r>
            <a:r>
              <a:rPr lang="ro-RO" sz="3200" b="1" dirty="0" smtClean="0"/>
              <a:t> 6.65 </a:t>
            </a:r>
            <a:r>
              <a:rPr lang="ro-RO" sz="3200" b="1" dirty="0" err="1" smtClean="0"/>
              <a:t>deeper</a:t>
            </a:r>
            <a:r>
              <a:rPr lang="ro-RO" sz="3200" b="1" dirty="0" smtClean="0"/>
              <a:t> in </a:t>
            </a:r>
            <a:r>
              <a:rPr lang="ro-RO" sz="3200" b="1" dirty="0" err="1" smtClean="0"/>
              <a:t>the</a:t>
            </a:r>
            <a:r>
              <a:rPr lang="ro-RO" sz="3200" b="1" dirty="0" smtClean="0"/>
              <a:t> </a:t>
            </a:r>
            <a:r>
              <a:rPr lang="ro-RO" sz="3200" b="1" dirty="0" err="1" smtClean="0"/>
              <a:t>soil</a:t>
            </a:r>
            <a:r>
              <a:rPr lang="ro-RO" sz="3200" b="1" dirty="0" smtClean="0"/>
              <a:t> profile. </a:t>
            </a:r>
            <a:r>
              <a:rPr lang="ro-RO" sz="3200" b="1" dirty="0" err="1" smtClean="0"/>
              <a:t>This</a:t>
            </a:r>
            <a:r>
              <a:rPr lang="ro-RO" sz="3200" b="1" dirty="0" smtClean="0"/>
              <a:t> </a:t>
            </a:r>
            <a:r>
              <a:rPr lang="ro-RO" sz="3200" b="1" dirty="0" err="1" smtClean="0"/>
              <a:t>type</a:t>
            </a:r>
            <a:r>
              <a:rPr lang="ro-RO" sz="3200" b="1" dirty="0" smtClean="0"/>
              <a:t> of </a:t>
            </a:r>
            <a:r>
              <a:rPr lang="ro-RO" sz="3200" b="1" dirty="0" err="1" smtClean="0"/>
              <a:t>soil</a:t>
            </a:r>
            <a:r>
              <a:rPr lang="ro-RO" sz="3200" b="1" dirty="0" smtClean="0"/>
              <a:t> </a:t>
            </a:r>
            <a:r>
              <a:rPr lang="ro-RO" sz="3200" b="1" dirty="0" err="1" smtClean="0"/>
              <a:t>has</a:t>
            </a:r>
            <a:r>
              <a:rPr lang="ro-RO" sz="3200" b="1" dirty="0" smtClean="0"/>
              <a:t> a </a:t>
            </a:r>
            <a:r>
              <a:rPr lang="ro-RO" sz="3200" b="1" dirty="0" err="1" smtClean="0"/>
              <a:t>low</a:t>
            </a:r>
            <a:r>
              <a:rPr lang="ro-RO" sz="3200" b="1" dirty="0" smtClean="0"/>
              <a:t> humus content in </a:t>
            </a:r>
            <a:r>
              <a:rPr lang="ro-RO" sz="3200" b="1" dirty="0" err="1" smtClean="0"/>
              <a:t>the</a:t>
            </a:r>
            <a:r>
              <a:rPr lang="ro-RO" sz="3200" b="1" dirty="0" smtClean="0"/>
              <a:t> </a:t>
            </a:r>
            <a:r>
              <a:rPr lang="ro-RO" sz="3200" b="1" dirty="0" err="1" smtClean="0"/>
              <a:t>arable</a:t>
            </a:r>
            <a:r>
              <a:rPr lang="ro-RO" sz="3200" b="1" dirty="0" smtClean="0"/>
              <a:t> </a:t>
            </a:r>
            <a:r>
              <a:rPr lang="ro-RO" sz="3200" b="1" dirty="0" err="1" smtClean="0"/>
              <a:t>layer</a:t>
            </a:r>
            <a:r>
              <a:rPr lang="ro-RO" sz="3200" b="1" dirty="0" smtClean="0"/>
              <a:t>, of 2.82% (Table 1). </a:t>
            </a:r>
            <a:r>
              <a:rPr lang="en-US" sz="3200" b="1" dirty="0" smtClean="0"/>
              <a:t>In the experiment, no </a:t>
            </a:r>
            <a:r>
              <a:rPr lang="en-US" sz="3200" b="1" dirty="0" err="1" smtClean="0"/>
              <a:t>phytosanitary</a:t>
            </a:r>
            <a:r>
              <a:rPr lang="en-US" sz="3200" b="1" dirty="0" smtClean="0"/>
              <a:t> treatments were applied in order to highlight the most resistant and adapted triticale varieties in the north-western part of Romania.</a:t>
            </a:r>
            <a:endParaRPr lang="ro-RO" sz="3200" b="1" dirty="0" smtClean="0"/>
          </a:p>
          <a:p>
            <a:r>
              <a:rPr lang="ro-RO" sz="3600" dirty="0" smtClean="0"/>
              <a:t> </a:t>
            </a:r>
          </a:p>
          <a:p>
            <a:pPr algn="just"/>
            <a:endParaRPr lang="ro-RO" sz="3600" b="1" dirty="0">
              <a:latin typeface="Arial" charset="0"/>
              <a:ea typeface="Arial" charset="0"/>
              <a:cs typeface="Arial" charset="0"/>
            </a:endParaRPr>
          </a:p>
        </p:txBody>
      </p:sp>
      <p:sp>
        <p:nvSpPr>
          <p:cNvPr id="22" name="TextBox 21"/>
          <p:cNvSpPr txBox="1"/>
          <p:nvPr/>
        </p:nvSpPr>
        <p:spPr>
          <a:xfrm>
            <a:off x="1771854" y="19812000"/>
            <a:ext cx="20891903" cy="9202519"/>
          </a:xfrm>
          <a:prstGeom prst="rect">
            <a:avLst/>
          </a:prstGeom>
          <a:noFill/>
        </p:spPr>
        <p:txBody>
          <a:bodyPr wrap="square" rtlCol="0">
            <a:spAutoFit/>
          </a:bodyPr>
          <a:lstStyle/>
          <a:p>
            <a:pPr algn="just"/>
            <a:r>
              <a:rPr lang="ro-RO" sz="4000" b="1" dirty="0" smtClean="0"/>
              <a:t>RESULTS AND DISSCUSIONS</a:t>
            </a:r>
          </a:p>
          <a:p>
            <a:pPr algn="just"/>
            <a:r>
              <a:rPr lang="ro-RO" sz="3200" b="1" dirty="0" smtClean="0"/>
              <a:t>The </a:t>
            </a:r>
            <a:r>
              <a:rPr lang="ro-RO" sz="3200" b="1" dirty="0" err="1" smtClean="0"/>
              <a:t>degree</a:t>
            </a:r>
            <a:r>
              <a:rPr lang="ro-RO" sz="3200" b="1" dirty="0" smtClean="0"/>
              <a:t> of </a:t>
            </a:r>
            <a:r>
              <a:rPr lang="ro-RO" sz="3200" b="1" dirty="0" err="1" smtClean="0"/>
              <a:t>yellow</a:t>
            </a:r>
            <a:r>
              <a:rPr lang="ro-RO" sz="3200" b="1" dirty="0" smtClean="0"/>
              <a:t> </a:t>
            </a:r>
            <a:r>
              <a:rPr lang="ro-RO" sz="3200" b="1" dirty="0" err="1" smtClean="0"/>
              <a:t>rust</a:t>
            </a:r>
            <a:r>
              <a:rPr lang="ro-RO" sz="3200" b="1" dirty="0" smtClean="0"/>
              <a:t> </a:t>
            </a:r>
            <a:r>
              <a:rPr lang="ro-RO" sz="3200" b="1" dirty="0" err="1" smtClean="0"/>
              <a:t>attack</a:t>
            </a:r>
            <a:r>
              <a:rPr lang="ro-RO" sz="3200" b="1" dirty="0" smtClean="0"/>
              <a:t> </a:t>
            </a:r>
            <a:r>
              <a:rPr lang="ro-RO" sz="3200" b="1" dirty="0" err="1" smtClean="0"/>
              <a:t>ranged</a:t>
            </a:r>
            <a:r>
              <a:rPr lang="ro-RO" sz="3200" b="1" dirty="0" smtClean="0"/>
              <a:t> </a:t>
            </a:r>
            <a:r>
              <a:rPr lang="ro-RO" sz="3200" b="1" dirty="0" err="1" smtClean="0"/>
              <a:t>from</a:t>
            </a:r>
            <a:r>
              <a:rPr lang="ro-RO" sz="3200" b="1" dirty="0" smtClean="0"/>
              <a:t> 10% </a:t>
            </a:r>
            <a:r>
              <a:rPr lang="ro-RO" sz="3200" b="1" dirty="0" err="1" smtClean="0"/>
              <a:t>to</a:t>
            </a:r>
            <a:r>
              <a:rPr lang="ro-RO" sz="3200" b="1" dirty="0" smtClean="0"/>
              <a:t> 76%. </a:t>
            </a:r>
            <a:r>
              <a:rPr lang="ro-RO" sz="3200" b="1" dirty="0" err="1" smtClean="0"/>
              <a:t>Most</a:t>
            </a:r>
            <a:r>
              <a:rPr lang="ro-RO" sz="3200" b="1" dirty="0" smtClean="0"/>
              <a:t> of </a:t>
            </a:r>
            <a:r>
              <a:rPr lang="ro-RO" sz="3200" b="1" dirty="0" err="1" smtClean="0"/>
              <a:t>the</a:t>
            </a:r>
            <a:r>
              <a:rPr lang="ro-RO" sz="3200" b="1" dirty="0" smtClean="0"/>
              <a:t> </a:t>
            </a:r>
            <a:r>
              <a:rPr lang="ro-RO" sz="3200" b="1" dirty="0" err="1" smtClean="0"/>
              <a:t>varieties</a:t>
            </a:r>
            <a:r>
              <a:rPr lang="ro-RO" sz="3200" b="1" dirty="0" smtClean="0"/>
              <a:t> </a:t>
            </a:r>
            <a:r>
              <a:rPr lang="ro-RO" sz="3200" b="1" dirty="0" err="1" smtClean="0"/>
              <a:t>recorded</a:t>
            </a:r>
            <a:r>
              <a:rPr lang="ro-RO" sz="3200" b="1" dirty="0" smtClean="0"/>
              <a:t> a </a:t>
            </a:r>
            <a:r>
              <a:rPr lang="ro-RO" sz="3200" b="1" dirty="0" err="1" smtClean="0"/>
              <a:t>yellow</a:t>
            </a:r>
            <a:r>
              <a:rPr lang="ro-RO" sz="3200" b="1" dirty="0" smtClean="0"/>
              <a:t> </a:t>
            </a:r>
            <a:r>
              <a:rPr lang="ro-RO" sz="3200" b="1" dirty="0" err="1" smtClean="0"/>
              <a:t>rust</a:t>
            </a:r>
            <a:r>
              <a:rPr lang="ro-RO" sz="3200" b="1" dirty="0" smtClean="0"/>
              <a:t> </a:t>
            </a:r>
            <a:r>
              <a:rPr lang="ro-RO" sz="3200" b="1" dirty="0" err="1" smtClean="0"/>
              <a:t>attack</a:t>
            </a:r>
            <a:r>
              <a:rPr lang="ro-RO" sz="3200" b="1" dirty="0" smtClean="0"/>
              <a:t> </a:t>
            </a:r>
            <a:r>
              <a:rPr lang="ro-RO" sz="3200" b="1" dirty="0" err="1" smtClean="0"/>
              <a:t>level</a:t>
            </a:r>
            <a:r>
              <a:rPr lang="ro-RO" sz="3200" b="1" dirty="0" smtClean="0"/>
              <a:t> of 76%, </a:t>
            </a:r>
            <a:r>
              <a:rPr lang="ro-RO" sz="3200" b="1" dirty="0" err="1" smtClean="0"/>
              <a:t>meaning</a:t>
            </a:r>
            <a:r>
              <a:rPr lang="ro-RO" sz="3200" b="1" dirty="0" smtClean="0"/>
              <a:t> </a:t>
            </a:r>
            <a:r>
              <a:rPr lang="ro-RO" sz="3200" b="1" dirty="0" err="1" smtClean="0"/>
              <a:t>that</a:t>
            </a:r>
            <a:r>
              <a:rPr lang="ro-RO" sz="3200" b="1" dirty="0" smtClean="0"/>
              <a:t> </a:t>
            </a:r>
            <a:r>
              <a:rPr lang="ro-RO" sz="3200" b="1" dirty="0" err="1" smtClean="0"/>
              <a:t>76%</a:t>
            </a:r>
            <a:r>
              <a:rPr lang="ro-RO" sz="3200" b="1" dirty="0" smtClean="0"/>
              <a:t> of </a:t>
            </a:r>
            <a:r>
              <a:rPr lang="ro-RO" sz="3200" b="1" dirty="0" err="1" smtClean="0"/>
              <a:t>the</a:t>
            </a:r>
            <a:r>
              <a:rPr lang="ro-RO" sz="3200" b="1" dirty="0" smtClean="0"/>
              <a:t> total </a:t>
            </a:r>
            <a:r>
              <a:rPr lang="ro-RO" sz="3200" b="1" dirty="0" err="1" smtClean="0"/>
              <a:t>plant</a:t>
            </a:r>
            <a:r>
              <a:rPr lang="ro-RO" sz="3200" b="1" dirty="0" smtClean="0"/>
              <a:t> </a:t>
            </a:r>
            <a:r>
              <a:rPr lang="ro-RO" sz="3200" b="1" dirty="0" err="1" smtClean="0"/>
              <a:t>area</a:t>
            </a:r>
            <a:r>
              <a:rPr lang="ro-RO" sz="3200" b="1" dirty="0" smtClean="0"/>
              <a:t> </a:t>
            </a:r>
            <a:r>
              <a:rPr lang="ro-RO" sz="3200" b="1" dirty="0" err="1" smtClean="0"/>
              <a:t>was</a:t>
            </a:r>
            <a:r>
              <a:rPr lang="ro-RO" sz="3200" b="1" dirty="0" smtClean="0"/>
              <a:t> </a:t>
            </a:r>
            <a:r>
              <a:rPr lang="ro-RO" sz="3200" b="1" dirty="0" err="1" smtClean="0"/>
              <a:t>affected</a:t>
            </a:r>
            <a:r>
              <a:rPr lang="ro-RO" sz="3200" b="1" dirty="0" smtClean="0"/>
              <a:t> </a:t>
            </a:r>
            <a:r>
              <a:rPr lang="ro-RO" sz="3200" b="1" dirty="0" err="1" smtClean="0"/>
              <a:t>by</a:t>
            </a:r>
            <a:r>
              <a:rPr lang="ro-RO" sz="3200" b="1" dirty="0" smtClean="0"/>
              <a:t> </a:t>
            </a:r>
            <a:r>
              <a:rPr lang="ro-RO" sz="3200" b="1" dirty="0" err="1" smtClean="0"/>
              <a:t>this</a:t>
            </a:r>
            <a:r>
              <a:rPr lang="ro-RO" sz="3200" b="1" dirty="0" smtClean="0"/>
              <a:t> </a:t>
            </a:r>
            <a:r>
              <a:rPr lang="ro-RO" sz="3200" b="1" dirty="0" err="1" smtClean="0"/>
              <a:t>pathogen</a:t>
            </a:r>
            <a:r>
              <a:rPr lang="ro-RO" sz="3200" b="1" dirty="0" smtClean="0"/>
              <a:t>. The control </a:t>
            </a:r>
            <a:r>
              <a:rPr lang="ro-RO" sz="3200" b="1" dirty="0" err="1" smtClean="0"/>
              <a:t>variety</a:t>
            </a:r>
            <a:r>
              <a:rPr lang="ro-RO" sz="3200" b="1" dirty="0" smtClean="0"/>
              <a:t> (Plai) </a:t>
            </a:r>
            <a:r>
              <a:rPr lang="ro-RO" sz="3200" b="1" dirty="0" err="1" smtClean="0"/>
              <a:t>recorded</a:t>
            </a:r>
            <a:r>
              <a:rPr lang="ro-RO" sz="3200" b="1" dirty="0" smtClean="0"/>
              <a:t> a 54% </a:t>
            </a:r>
            <a:r>
              <a:rPr lang="ro-RO" sz="3200" b="1" dirty="0" err="1" smtClean="0"/>
              <a:t>attack</a:t>
            </a:r>
            <a:r>
              <a:rPr lang="ro-RO" sz="3200" b="1" dirty="0" smtClean="0"/>
              <a:t> </a:t>
            </a:r>
            <a:r>
              <a:rPr lang="ro-RO" sz="3200" b="1" dirty="0" err="1" smtClean="0"/>
              <a:t>level</a:t>
            </a:r>
            <a:r>
              <a:rPr lang="ro-RO" sz="3200" b="1" dirty="0" smtClean="0"/>
              <a:t>, </a:t>
            </a:r>
            <a:r>
              <a:rPr lang="ro-RO" sz="3200" b="1" dirty="0" err="1" smtClean="0"/>
              <a:t>and</a:t>
            </a:r>
            <a:r>
              <a:rPr lang="ro-RO" sz="3200" b="1" dirty="0" smtClean="0"/>
              <a:t> Negoiu </a:t>
            </a:r>
            <a:r>
              <a:rPr lang="ro-RO" sz="3200" b="1" dirty="0" err="1" smtClean="0"/>
              <a:t>showed</a:t>
            </a:r>
            <a:r>
              <a:rPr lang="ro-RO" sz="3200" b="1" dirty="0" smtClean="0"/>
              <a:t> a similar </a:t>
            </a:r>
            <a:r>
              <a:rPr lang="ro-RO" sz="3200" b="1" dirty="0" err="1" smtClean="0"/>
              <a:t>level</a:t>
            </a:r>
            <a:r>
              <a:rPr lang="ro-RO" sz="3200" b="1" dirty="0" smtClean="0"/>
              <a:t>. FDL Ascendent, Pisc, </a:t>
            </a:r>
            <a:r>
              <a:rPr lang="ro-RO" sz="3200" b="1" dirty="0" err="1" smtClean="0"/>
              <a:t>and</a:t>
            </a:r>
            <a:r>
              <a:rPr lang="ro-RO" sz="3200" b="1" dirty="0" smtClean="0"/>
              <a:t> Tulnic </a:t>
            </a:r>
            <a:r>
              <a:rPr lang="ro-RO" sz="3200" b="1" dirty="0" err="1" smtClean="0"/>
              <a:t>recorded</a:t>
            </a:r>
            <a:r>
              <a:rPr lang="ro-RO" sz="3200" b="1" dirty="0" smtClean="0"/>
              <a:t> an </a:t>
            </a:r>
            <a:r>
              <a:rPr lang="ro-RO" sz="3200" b="1" dirty="0" err="1" smtClean="0"/>
              <a:t>attack</a:t>
            </a:r>
            <a:r>
              <a:rPr lang="ro-RO" sz="3200" b="1" dirty="0" smtClean="0"/>
              <a:t> </a:t>
            </a:r>
            <a:r>
              <a:rPr lang="ro-RO" sz="3200" b="1" dirty="0" err="1" smtClean="0"/>
              <a:t>level</a:t>
            </a:r>
            <a:r>
              <a:rPr lang="ro-RO" sz="3200" b="1" dirty="0" smtClean="0"/>
              <a:t> of 63%. The </a:t>
            </a:r>
            <a:r>
              <a:rPr lang="ro-RO" sz="3200" b="1" dirty="0" err="1" smtClean="0"/>
              <a:t>most</a:t>
            </a:r>
            <a:r>
              <a:rPr lang="ro-RO" sz="3200" b="1" dirty="0" smtClean="0"/>
              <a:t> </a:t>
            </a:r>
            <a:r>
              <a:rPr lang="ro-RO" sz="3200" b="1" dirty="0" err="1" smtClean="0"/>
              <a:t>resistant</a:t>
            </a:r>
            <a:r>
              <a:rPr lang="ro-RO" sz="3200" b="1" dirty="0" smtClean="0"/>
              <a:t> </a:t>
            </a:r>
            <a:r>
              <a:rPr lang="ro-RO" sz="3200" b="1" dirty="0" err="1" smtClean="0"/>
              <a:t>to</a:t>
            </a:r>
            <a:r>
              <a:rPr lang="ro-RO" sz="3200" b="1" dirty="0" smtClean="0"/>
              <a:t> </a:t>
            </a:r>
            <a:r>
              <a:rPr lang="ro-RO" sz="3200" b="1" dirty="0" err="1" smtClean="0"/>
              <a:t>this</a:t>
            </a:r>
            <a:r>
              <a:rPr lang="ro-RO" sz="3200" b="1" dirty="0" smtClean="0"/>
              <a:t> </a:t>
            </a:r>
            <a:r>
              <a:rPr lang="ro-RO" sz="3200" b="1" dirty="0" err="1" smtClean="0"/>
              <a:t>pathogen</a:t>
            </a:r>
            <a:r>
              <a:rPr lang="ro-RO" sz="3200" b="1" dirty="0" smtClean="0"/>
              <a:t> </a:t>
            </a:r>
            <a:r>
              <a:rPr lang="ro-RO" sz="3200" b="1" dirty="0" err="1" smtClean="0"/>
              <a:t>attack</a:t>
            </a:r>
            <a:r>
              <a:rPr lang="ro-RO" sz="3200" b="1" dirty="0" smtClean="0"/>
              <a:t> </a:t>
            </a:r>
            <a:r>
              <a:rPr lang="ro-RO" sz="3200" b="1" dirty="0" err="1" smtClean="0"/>
              <a:t>was</a:t>
            </a:r>
            <a:r>
              <a:rPr lang="ro-RO" sz="3200" b="1" dirty="0" smtClean="0"/>
              <a:t> </a:t>
            </a:r>
            <a:r>
              <a:rPr lang="ro-RO" sz="3200" b="1" dirty="0" err="1" smtClean="0"/>
              <a:t>the</a:t>
            </a:r>
            <a:r>
              <a:rPr lang="ro-RO" sz="3200" b="1" dirty="0" smtClean="0"/>
              <a:t> </a:t>
            </a:r>
            <a:r>
              <a:rPr lang="ro-RO" sz="3200" b="1" dirty="0" err="1" smtClean="0"/>
              <a:t>variety</a:t>
            </a:r>
            <a:r>
              <a:rPr lang="ro-RO" sz="3200" b="1" dirty="0" smtClean="0"/>
              <a:t> Zaraza, </a:t>
            </a:r>
            <a:r>
              <a:rPr lang="ro-RO" sz="3200" b="1" dirty="0" err="1" smtClean="0"/>
              <a:t>which</a:t>
            </a:r>
            <a:r>
              <a:rPr lang="ro-RO" sz="3200" b="1" dirty="0" smtClean="0"/>
              <a:t> </a:t>
            </a:r>
            <a:r>
              <a:rPr lang="ro-RO" sz="3200" b="1" dirty="0" err="1" smtClean="0"/>
              <a:t>has</a:t>
            </a:r>
            <a:r>
              <a:rPr lang="ro-RO" sz="3200" b="1" dirty="0" smtClean="0"/>
              <a:t> </a:t>
            </a:r>
            <a:r>
              <a:rPr lang="ro-RO" sz="3200" b="1" dirty="0" err="1" smtClean="0"/>
              <a:t>consistently</a:t>
            </a:r>
            <a:r>
              <a:rPr lang="ro-RO" sz="3200" b="1" dirty="0" smtClean="0"/>
              <a:t> </a:t>
            </a:r>
            <a:r>
              <a:rPr lang="ro-RO" sz="3200" b="1" dirty="0" err="1" smtClean="0"/>
              <a:t>proven</a:t>
            </a:r>
            <a:r>
              <a:rPr lang="ro-RO" sz="3200" b="1" dirty="0" smtClean="0"/>
              <a:t> </a:t>
            </a:r>
            <a:r>
              <a:rPr lang="ro-RO" sz="3200" b="1" dirty="0" err="1" smtClean="0"/>
              <a:t>to</a:t>
            </a:r>
            <a:r>
              <a:rPr lang="ro-RO" sz="3200" b="1" dirty="0" smtClean="0"/>
              <a:t> </a:t>
            </a:r>
            <a:r>
              <a:rPr lang="ro-RO" sz="3200" b="1" dirty="0" err="1" smtClean="0"/>
              <a:t>be</a:t>
            </a:r>
            <a:r>
              <a:rPr lang="ro-RO" sz="3200" b="1" dirty="0" smtClean="0"/>
              <a:t> </a:t>
            </a:r>
            <a:r>
              <a:rPr lang="ro-RO" sz="3200" b="1" dirty="0" err="1" smtClean="0"/>
              <a:t>the</a:t>
            </a:r>
            <a:r>
              <a:rPr lang="ro-RO" sz="3200" b="1" dirty="0" smtClean="0"/>
              <a:t> </a:t>
            </a:r>
            <a:r>
              <a:rPr lang="ro-RO" sz="3200" b="1" dirty="0" err="1" smtClean="0"/>
              <a:t>most</a:t>
            </a:r>
            <a:r>
              <a:rPr lang="ro-RO" sz="3200" b="1" dirty="0" smtClean="0"/>
              <a:t> </a:t>
            </a:r>
            <a:r>
              <a:rPr lang="ro-RO" sz="3200" b="1" dirty="0" err="1" smtClean="0"/>
              <a:t>resistant</a:t>
            </a:r>
            <a:r>
              <a:rPr lang="ro-RO" sz="3200" b="1" dirty="0" smtClean="0"/>
              <a:t> </a:t>
            </a:r>
            <a:r>
              <a:rPr lang="ro-RO" sz="3200" b="1" dirty="0" err="1" smtClean="0"/>
              <a:t>variety</a:t>
            </a:r>
            <a:r>
              <a:rPr lang="ro-RO" sz="3200" b="1" dirty="0" smtClean="0"/>
              <a:t> over </a:t>
            </a:r>
            <a:r>
              <a:rPr lang="ro-RO" sz="3200" b="1" dirty="0" err="1" smtClean="0"/>
              <a:t>the</a:t>
            </a:r>
            <a:r>
              <a:rPr lang="ro-RO" sz="3200" b="1" dirty="0" smtClean="0"/>
              <a:t> </a:t>
            </a:r>
            <a:r>
              <a:rPr lang="ro-RO" sz="3200" b="1" dirty="0" err="1" smtClean="0"/>
              <a:t>years</a:t>
            </a:r>
            <a:r>
              <a:rPr lang="ro-RO" sz="3200" b="1" dirty="0" smtClean="0"/>
              <a:t>, </a:t>
            </a:r>
            <a:r>
              <a:rPr lang="ro-RO" sz="3200" b="1" dirty="0" err="1" smtClean="0"/>
              <a:t>with</a:t>
            </a:r>
            <a:r>
              <a:rPr lang="ro-RO" sz="3200" b="1" dirty="0" smtClean="0"/>
              <a:t> an </a:t>
            </a:r>
            <a:r>
              <a:rPr lang="ro-RO" sz="3200" b="1" dirty="0" err="1" smtClean="0"/>
              <a:t>attack</a:t>
            </a:r>
            <a:r>
              <a:rPr lang="ro-RO" sz="3200" b="1" dirty="0" smtClean="0"/>
              <a:t> </a:t>
            </a:r>
            <a:r>
              <a:rPr lang="ro-RO" sz="3200" b="1" dirty="0" err="1" smtClean="0"/>
              <a:t>level</a:t>
            </a:r>
            <a:r>
              <a:rPr lang="ro-RO" sz="3200" b="1" dirty="0" smtClean="0"/>
              <a:t> of 10%.</a:t>
            </a:r>
          </a:p>
          <a:p>
            <a:pPr algn="just"/>
            <a:r>
              <a:rPr lang="ro-RO" sz="3200" b="1" dirty="0" smtClean="0">
                <a:ea typeface="Calibri"/>
              </a:rPr>
              <a:t>The control </a:t>
            </a:r>
            <a:r>
              <a:rPr lang="ro-RO" sz="3200" b="1" dirty="0" err="1" smtClean="0">
                <a:ea typeface="Calibri"/>
              </a:rPr>
              <a:t>variety</a:t>
            </a:r>
            <a:r>
              <a:rPr lang="ro-RO" sz="3200" b="1" dirty="0" smtClean="0">
                <a:ea typeface="Calibri"/>
              </a:rPr>
              <a:t>, </a:t>
            </a:r>
            <a:r>
              <a:rPr lang="ro-RO" sz="3200" b="1" dirty="0" err="1" smtClean="0">
                <a:ea typeface="Calibri"/>
              </a:rPr>
              <a:t>which</a:t>
            </a:r>
            <a:r>
              <a:rPr lang="ro-RO" sz="3200" b="1" dirty="0" smtClean="0">
                <a:ea typeface="Calibri"/>
              </a:rPr>
              <a:t> </a:t>
            </a:r>
            <a:r>
              <a:rPr lang="ro-RO" sz="3200" b="1" dirty="0" err="1" smtClean="0">
                <a:ea typeface="Calibri"/>
              </a:rPr>
              <a:t>recorded</a:t>
            </a:r>
            <a:r>
              <a:rPr lang="ro-RO" sz="3200" b="1" dirty="0" smtClean="0">
                <a:ea typeface="Calibri"/>
              </a:rPr>
              <a:t> an </a:t>
            </a:r>
            <a:r>
              <a:rPr lang="ro-RO" sz="3200" b="1" dirty="0" err="1" smtClean="0">
                <a:ea typeface="Calibri"/>
              </a:rPr>
              <a:t>attack</a:t>
            </a:r>
            <a:r>
              <a:rPr lang="ro-RO" sz="3200" b="1" dirty="0" smtClean="0">
                <a:ea typeface="Calibri"/>
              </a:rPr>
              <a:t> </a:t>
            </a:r>
            <a:r>
              <a:rPr lang="ro-RO" sz="3200" b="1" dirty="0" err="1" smtClean="0">
                <a:ea typeface="Calibri"/>
              </a:rPr>
              <a:t>level</a:t>
            </a:r>
            <a:r>
              <a:rPr lang="ro-RO" sz="3200" b="1" dirty="0" smtClean="0">
                <a:ea typeface="Calibri"/>
              </a:rPr>
              <a:t> of 54%, </a:t>
            </a:r>
            <a:r>
              <a:rPr lang="ro-RO" sz="3200" b="1" dirty="0" err="1" smtClean="0">
                <a:ea typeface="Calibri"/>
              </a:rPr>
              <a:t>had</a:t>
            </a:r>
            <a:r>
              <a:rPr lang="ro-RO" sz="3200" b="1" dirty="0" smtClean="0">
                <a:ea typeface="Calibri"/>
              </a:rPr>
              <a:t> a TGW (</a:t>
            </a:r>
            <a:r>
              <a:rPr lang="ro-RO" sz="3200" b="1" dirty="0" err="1" smtClean="0">
                <a:ea typeface="Calibri"/>
              </a:rPr>
              <a:t>thousand</a:t>
            </a:r>
            <a:r>
              <a:rPr lang="ro-RO" sz="3200" b="1" dirty="0" smtClean="0">
                <a:ea typeface="Calibri"/>
              </a:rPr>
              <a:t> </a:t>
            </a:r>
            <a:r>
              <a:rPr lang="ro-RO" sz="3200" b="1" dirty="0" err="1" smtClean="0">
                <a:ea typeface="Calibri"/>
              </a:rPr>
              <a:t>grain</a:t>
            </a:r>
            <a:r>
              <a:rPr lang="ro-RO" sz="3200" b="1" dirty="0" smtClean="0">
                <a:ea typeface="Calibri"/>
              </a:rPr>
              <a:t> </a:t>
            </a:r>
            <a:r>
              <a:rPr lang="ro-RO" sz="3200" b="1" dirty="0" err="1" smtClean="0">
                <a:ea typeface="Calibri"/>
              </a:rPr>
              <a:t>weight</a:t>
            </a:r>
            <a:r>
              <a:rPr lang="ro-RO" sz="3200" b="1" dirty="0" smtClean="0">
                <a:ea typeface="Calibri"/>
              </a:rPr>
              <a:t>) of 34.4 g. The </a:t>
            </a:r>
            <a:r>
              <a:rPr lang="ro-RO" sz="3200" b="1" dirty="0" err="1" smtClean="0">
                <a:ea typeface="Calibri"/>
              </a:rPr>
              <a:t>varieties</a:t>
            </a:r>
            <a:r>
              <a:rPr lang="ro-RO" sz="3200" b="1" dirty="0" smtClean="0">
                <a:ea typeface="Calibri"/>
              </a:rPr>
              <a:t> </a:t>
            </a:r>
            <a:r>
              <a:rPr lang="ro-RO" sz="3200" b="1" dirty="0" err="1" smtClean="0">
                <a:ea typeface="Calibri"/>
              </a:rPr>
              <a:t>that</a:t>
            </a:r>
            <a:r>
              <a:rPr lang="ro-RO" sz="3200" b="1" dirty="0" smtClean="0">
                <a:ea typeface="Calibri"/>
              </a:rPr>
              <a:t> </a:t>
            </a:r>
            <a:r>
              <a:rPr lang="ro-RO" sz="3200" b="1" dirty="0" err="1" smtClean="0">
                <a:ea typeface="Calibri"/>
              </a:rPr>
              <a:t>recorded</a:t>
            </a:r>
            <a:r>
              <a:rPr lang="ro-RO" sz="3200" b="1" dirty="0" smtClean="0">
                <a:ea typeface="Calibri"/>
              </a:rPr>
              <a:t> </a:t>
            </a:r>
            <a:r>
              <a:rPr lang="ro-RO" sz="3200" b="1" dirty="0" err="1" smtClean="0">
                <a:ea typeface="Calibri"/>
              </a:rPr>
              <a:t>the</a:t>
            </a:r>
            <a:r>
              <a:rPr lang="ro-RO" sz="3200" b="1" dirty="0" smtClean="0">
                <a:ea typeface="Calibri"/>
              </a:rPr>
              <a:t> </a:t>
            </a:r>
            <a:r>
              <a:rPr lang="ro-RO" sz="3200" b="1" dirty="0" err="1" smtClean="0">
                <a:ea typeface="Calibri"/>
              </a:rPr>
              <a:t>highest</a:t>
            </a:r>
            <a:r>
              <a:rPr lang="ro-RO" sz="3200" b="1" dirty="0" smtClean="0">
                <a:ea typeface="Calibri"/>
              </a:rPr>
              <a:t> </a:t>
            </a:r>
            <a:r>
              <a:rPr lang="ro-RO" sz="3200" b="1" dirty="0" err="1" smtClean="0">
                <a:ea typeface="Calibri"/>
              </a:rPr>
              <a:t>attack</a:t>
            </a:r>
            <a:r>
              <a:rPr lang="ro-RO" sz="3200" b="1" dirty="0" smtClean="0">
                <a:ea typeface="Calibri"/>
              </a:rPr>
              <a:t> </a:t>
            </a:r>
            <a:r>
              <a:rPr lang="ro-RO" sz="3200" b="1" dirty="0" err="1" smtClean="0">
                <a:ea typeface="Calibri"/>
              </a:rPr>
              <a:t>levels</a:t>
            </a:r>
            <a:r>
              <a:rPr lang="ro-RO" sz="3200" b="1" dirty="0" smtClean="0">
                <a:ea typeface="Calibri"/>
              </a:rPr>
              <a:t>, </a:t>
            </a:r>
            <a:r>
              <a:rPr lang="ro-RO" sz="3200" b="1" dirty="0" err="1" smtClean="0">
                <a:ea typeface="Calibri"/>
              </a:rPr>
              <a:t>such</a:t>
            </a:r>
            <a:r>
              <a:rPr lang="ro-RO" sz="3200" b="1" dirty="0" smtClean="0">
                <a:ea typeface="Calibri"/>
              </a:rPr>
              <a:t> as Titan, Stil, </a:t>
            </a:r>
            <a:r>
              <a:rPr lang="ro-RO" sz="3200" b="1" dirty="0" err="1" smtClean="0">
                <a:ea typeface="Calibri"/>
              </a:rPr>
              <a:t>and</a:t>
            </a:r>
            <a:r>
              <a:rPr lang="ro-RO" sz="3200" b="1" dirty="0" smtClean="0">
                <a:ea typeface="Calibri"/>
              </a:rPr>
              <a:t> Haiduc, </a:t>
            </a:r>
            <a:r>
              <a:rPr lang="ro-RO" sz="3200" b="1" dirty="0" err="1" smtClean="0">
                <a:ea typeface="Calibri"/>
              </a:rPr>
              <a:t>had</a:t>
            </a:r>
            <a:r>
              <a:rPr lang="ro-RO" sz="3200" b="1" dirty="0" smtClean="0">
                <a:ea typeface="Calibri"/>
              </a:rPr>
              <a:t> a TGW </a:t>
            </a:r>
            <a:r>
              <a:rPr lang="ro-RO" sz="3200" b="1" dirty="0" err="1" smtClean="0">
                <a:ea typeface="Calibri"/>
              </a:rPr>
              <a:t>ranging</a:t>
            </a:r>
            <a:r>
              <a:rPr lang="ro-RO" sz="3200" b="1" dirty="0" smtClean="0">
                <a:ea typeface="Calibri"/>
              </a:rPr>
              <a:t> </a:t>
            </a:r>
            <a:r>
              <a:rPr lang="ro-RO" sz="3200" b="1" dirty="0" err="1" smtClean="0">
                <a:ea typeface="Calibri"/>
              </a:rPr>
              <a:t>between</a:t>
            </a:r>
            <a:r>
              <a:rPr lang="ro-RO" sz="3200" b="1" dirty="0" smtClean="0">
                <a:ea typeface="Calibri"/>
              </a:rPr>
              <a:t> 25 </a:t>
            </a:r>
            <a:r>
              <a:rPr lang="ro-RO" sz="3200" b="1" dirty="0" err="1" smtClean="0">
                <a:ea typeface="Calibri"/>
              </a:rPr>
              <a:t>and</a:t>
            </a:r>
            <a:r>
              <a:rPr lang="ro-RO" sz="3200" b="1" dirty="0" smtClean="0">
                <a:ea typeface="Calibri"/>
              </a:rPr>
              <a:t> 27 g. The </a:t>
            </a:r>
            <a:r>
              <a:rPr lang="ro-RO" sz="3200" b="1" dirty="0" err="1" smtClean="0">
                <a:ea typeface="Calibri"/>
              </a:rPr>
              <a:t>lowest</a:t>
            </a:r>
            <a:r>
              <a:rPr lang="ro-RO" sz="3200" b="1" dirty="0" smtClean="0">
                <a:ea typeface="Calibri"/>
              </a:rPr>
              <a:t> TGW </a:t>
            </a:r>
            <a:r>
              <a:rPr lang="ro-RO" sz="3200" b="1" dirty="0" err="1" smtClean="0">
                <a:ea typeface="Calibri"/>
              </a:rPr>
              <a:t>value</a:t>
            </a:r>
            <a:r>
              <a:rPr lang="ro-RO" sz="3200" b="1" dirty="0" smtClean="0">
                <a:ea typeface="Calibri"/>
              </a:rPr>
              <a:t> </a:t>
            </a:r>
            <a:r>
              <a:rPr lang="ro-RO" sz="3200" b="1" dirty="0" err="1" smtClean="0">
                <a:ea typeface="Calibri"/>
              </a:rPr>
              <a:t>was</a:t>
            </a:r>
            <a:r>
              <a:rPr lang="ro-RO" sz="3200" b="1" dirty="0" smtClean="0">
                <a:ea typeface="Calibri"/>
              </a:rPr>
              <a:t> </a:t>
            </a:r>
            <a:r>
              <a:rPr lang="ro-RO" sz="3200" b="1" dirty="0" err="1" smtClean="0">
                <a:ea typeface="Calibri"/>
              </a:rPr>
              <a:t>recorded</a:t>
            </a:r>
            <a:r>
              <a:rPr lang="ro-RO" sz="3200" b="1" dirty="0" smtClean="0">
                <a:ea typeface="Calibri"/>
              </a:rPr>
              <a:t> </a:t>
            </a:r>
            <a:r>
              <a:rPr lang="ro-RO" sz="3200" b="1" dirty="0" err="1" smtClean="0">
                <a:ea typeface="Calibri"/>
              </a:rPr>
              <a:t>by</a:t>
            </a:r>
            <a:r>
              <a:rPr lang="ro-RO" sz="3200" b="1" dirty="0" smtClean="0">
                <a:ea typeface="Calibri"/>
              </a:rPr>
              <a:t> Zori, at 24 g. Zaraza, </a:t>
            </a:r>
            <a:r>
              <a:rPr lang="ro-RO" sz="3200" b="1" dirty="0" err="1" smtClean="0">
                <a:ea typeface="Calibri"/>
              </a:rPr>
              <a:t>the</a:t>
            </a:r>
            <a:r>
              <a:rPr lang="ro-RO" sz="3200" b="1" dirty="0" smtClean="0">
                <a:ea typeface="Calibri"/>
              </a:rPr>
              <a:t> </a:t>
            </a:r>
            <a:r>
              <a:rPr lang="ro-RO" sz="3200" b="1" dirty="0" err="1" smtClean="0">
                <a:ea typeface="Calibri"/>
              </a:rPr>
              <a:t>most</a:t>
            </a:r>
            <a:r>
              <a:rPr lang="ro-RO" sz="3200" b="1" dirty="0" smtClean="0">
                <a:ea typeface="Calibri"/>
              </a:rPr>
              <a:t> </a:t>
            </a:r>
            <a:r>
              <a:rPr lang="ro-RO" sz="3200" b="1" dirty="0" err="1" smtClean="0">
                <a:ea typeface="Calibri"/>
              </a:rPr>
              <a:t>resistant</a:t>
            </a:r>
            <a:r>
              <a:rPr lang="ro-RO" sz="3200" b="1" dirty="0" smtClean="0">
                <a:ea typeface="Calibri"/>
              </a:rPr>
              <a:t> </a:t>
            </a:r>
            <a:r>
              <a:rPr lang="ro-RO" sz="3200" b="1" dirty="0" err="1" smtClean="0">
                <a:ea typeface="Calibri"/>
              </a:rPr>
              <a:t>variety</a:t>
            </a:r>
            <a:r>
              <a:rPr lang="ro-RO" sz="3200" b="1" dirty="0" smtClean="0">
                <a:ea typeface="Calibri"/>
              </a:rPr>
              <a:t>, </a:t>
            </a:r>
            <a:r>
              <a:rPr lang="ro-RO" sz="3200" b="1" dirty="0" err="1" smtClean="0">
                <a:ea typeface="Calibri"/>
              </a:rPr>
              <a:t>recorded</a:t>
            </a:r>
            <a:r>
              <a:rPr lang="ro-RO" sz="3200" b="1" dirty="0" smtClean="0">
                <a:ea typeface="Calibri"/>
              </a:rPr>
              <a:t> a </a:t>
            </a:r>
            <a:r>
              <a:rPr lang="ro-RO" sz="3200" b="1" dirty="0" err="1" smtClean="0">
                <a:ea typeface="Calibri"/>
              </a:rPr>
              <a:t>thousand-grain</a:t>
            </a:r>
            <a:r>
              <a:rPr lang="ro-RO" sz="3200" b="1" dirty="0" smtClean="0">
                <a:ea typeface="Calibri"/>
              </a:rPr>
              <a:t> </a:t>
            </a:r>
            <a:r>
              <a:rPr lang="ro-RO" sz="3200" b="1" dirty="0" err="1" smtClean="0">
                <a:ea typeface="Calibri"/>
              </a:rPr>
              <a:t>weight</a:t>
            </a:r>
            <a:r>
              <a:rPr lang="ro-RO" sz="3200" b="1" dirty="0" smtClean="0">
                <a:ea typeface="Calibri"/>
              </a:rPr>
              <a:t> of 46.8 g.</a:t>
            </a:r>
          </a:p>
          <a:p>
            <a:pPr algn="just"/>
            <a:r>
              <a:rPr lang="en-GB" sz="3200" b="1" dirty="0" smtClean="0"/>
              <a:t>the </a:t>
            </a:r>
            <a:r>
              <a:rPr lang="en-GB" sz="3200" b="1" dirty="0" err="1" smtClean="0"/>
              <a:t>hectolitric</a:t>
            </a:r>
            <a:r>
              <a:rPr lang="en-GB" sz="3200" b="1" dirty="0" smtClean="0"/>
              <a:t> weight ranged between 41 and 70 kg/hl. The control variety, which had 54% of its leaf area attacked by yellow rust, recorded a </a:t>
            </a:r>
            <a:r>
              <a:rPr lang="en-GB" sz="3200" b="1" dirty="0" err="1" smtClean="0"/>
              <a:t>hectolitric</a:t>
            </a:r>
            <a:r>
              <a:rPr lang="en-GB" sz="3200" b="1" dirty="0" smtClean="0"/>
              <a:t> weight of 61.9 kg/hl. For the varieties with the highest attack levels (76%), the </a:t>
            </a:r>
            <a:r>
              <a:rPr lang="en-GB" sz="3200" b="1" dirty="0" err="1" smtClean="0"/>
              <a:t>hectolitric</a:t>
            </a:r>
            <a:r>
              <a:rPr lang="en-GB" sz="3200" b="1" dirty="0" smtClean="0"/>
              <a:t> weight did not exceed 51 kg/hl. The lowest value was recorded by the variety </a:t>
            </a:r>
            <a:r>
              <a:rPr lang="en-GB" sz="3200" b="1" dirty="0" err="1" smtClean="0"/>
              <a:t>Cascador</a:t>
            </a:r>
            <a:r>
              <a:rPr lang="en-GB" sz="3200" b="1" dirty="0" smtClean="0"/>
              <a:t>, with 41.4 kg/hl.</a:t>
            </a:r>
            <a:r>
              <a:rPr lang="ro-RO" sz="3200" b="1" dirty="0" smtClean="0"/>
              <a:t> </a:t>
            </a:r>
            <a:r>
              <a:rPr lang="en-GB" sz="3200" b="1" dirty="0" smtClean="0"/>
              <a:t>Similarly to the thousand-grain weight, the </a:t>
            </a:r>
            <a:r>
              <a:rPr lang="en-GB" sz="3200" b="1" dirty="0" err="1" smtClean="0"/>
              <a:t>Zaraza</a:t>
            </a:r>
            <a:r>
              <a:rPr lang="en-GB" sz="3200" b="1" dirty="0" smtClean="0"/>
              <a:t> variety also recorded the highest </a:t>
            </a:r>
            <a:r>
              <a:rPr lang="en-GB" sz="3200" b="1" dirty="0" err="1" smtClean="0"/>
              <a:t>hectolitric</a:t>
            </a:r>
            <a:r>
              <a:rPr lang="en-GB" sz="3200" b="1" dirty="0" smtClean="0"/>
              <a:t> weight, further demonstrating its resistance (70 kg/hl).</a:t>
            </a:r>
            <a:endParaRPr lang="ro-RO" sz="3600" b="1" dirty="0" smtClean="0"/>
          </a:p>
          <a:p>
            <a:endParaRPr lang="ro-RO" sz="3600" dirty="0" smtClean="0"/>
          </a:p>
          <a:p>
            <a:endParaRPr lang="ro-RO" sz="3600" b="1" dirty="0" smtClean="0">
              <a:latin typeface="Arial" charset="0"/>
              <a:ea typeface="Arial" charset="0"/>
              <a:cs typeface="Arial" charset="0"/>
            </a:endParaRPr>
          </a:p>
        </p:txBody>
      </p:sp>
      <p:sp>
        <p:nvSpPr>
          <p:cNvPr id="23" name="TextBox 22"/>
          <p:cNvSpPr txBox="1"/>
          <p:nvPr/>
        </p:nvSpPr>
        <p:spPr>
          <a:xfrm>
            <a:off x="1771854" y="30886400"/>
            <a:ext cx="28359198" cy="4647426"/>
          </a:xfrm>
          <a:prstGeom prst="rect">
            <a:avLst/>
          </a:prstGeom>
          <a:noFill/>
        </p:spPr>
        <p:txBody>
          <a:bodyPr wrap="square" rtlCol="0">
            <a:spAutoFit/>
          </a:bodyPr>
          <a:lstStyle/>
          <a:p>
            <a:r>
              <a:rPr lang="ro-RO" sz="4000" b="1" dirty="0" smtClean="0">
                <a:latin typeface="Arial" charset="0"/>
                <a:ea typeface="Arial" charset="0"/>
                <a:cs typeface="Arial" charset="0"/>
              </a:rPr>
              <a:t>CONCLUSIONS</a:t>
            </a:r>
          </a:p>
          <a:p>
            <a:pPr algn="just"/>
            <a:endParaRPr lang="ro-RO" sz="3200" b="1" dirty="0" smtClean="0"/>
          </a:p>
          <a:p>
            <a:pPr algn="just"/>
            <a:r>
              <a:rPr lang="ro-RO" sz="3200" b="1" dirty="0" smtClean="0"/>
              <a:t>Out of </a:t>
            </a:r>
            <a:r>
              <a:rPr lang="ro-RO" sz="3200" b="1" dirty="0" err="1" smtClean="0"/>
              <a:t>the</a:t>
            </a:r>
            <a:r>
              <a:rPr lang="ro-RO" sz="3200" b="1" dirty="0" smtClean="0"/>
              <a:t> 15 </a:t>
            </a:r>
            <a:r>
              <a:rPr lang="ro-RO" sz="3200" b="1" dirty="0" err="1" smtClean="0"/>
              <a:t>varieties</a:t>
            </a:r>
            <a:r>
              <a:rPr lang="ro-RO" sz="3200" b="1" dirty="0" smtClean="0"/>
              <a:t> </a:t>
            </a:r>
            <a:r>
              <a:rPr lang="ro-RO" sz="3200" b="1" dirty="0" err="1" smtClean="0"/>
              <a:t>tested</a:t>
            </a:r>
            <a:r>
              <a:rPr lang="ro-RO" sz="3200" b="1" dirty="0" smtClean="0"/>
              <a:t>, 8 </a:t>
            </a:r>
            <a:r>
              <a:rPr lang="ro-RO" sz="3200" b="1" dirty="0" err="1" smtClean="0"/>
              <a:t>recorded</a:t>
            </a:r>
            <a:r>
              <a:rPr lang="ro-RO" sz="3200" b="1" dirty="0" smtClean="0"/>
              <a:t> an </a:t>
            </a:r>
            <a:r>
              <a:rPr lang="ro-RO" sz="3200" b="1" dirty="0" err="1" smtClean="0"/>
              <a:t>attack</a:t>
            </a:r>
            <a:r>
              <a:rPr lang="ro-RO" sz="3200" b="1" dirty="0" smtClean="0"/>
              <a:t> </a:t>
            </a:r>
            <a:r>
              <a:rPr lang="ro-RO" sz="3200" b="1" dirty="0" err="1" smtClean="0"/>
              <a:t>level</a:t>
            </a:r>
            <a:r>
              <a:rPr lang="ro-RO" sz="3200" b="1" dirty="0" smtClean="0"/>
              <a:t> of 76%. The control </a:t>
            </a:r>
            <a:r>
              <a:rPr lang="ro-RO" sz="3200" b="1" dirty="0" err="1" smtClean="0"/>
              <a:t>variety</a:t>
            </a:r>
            <a:r>
              <a:rPr lang="ro-RO" sz="3200" b="1" dirty="0" smtClean="0"/>
              <a:t> (Plai) </a:t>
            </a:r>
            <a:r>
              <a:rPr lang="ro-RO" sz="3200" b="1" dirty="0" err="1" smtClean="0"/>
              <a:t>along</a:t>
            </a:r>
            <a:r>
              <a:rPr lang="ro-RO" sz="3200" b="1" dirty="0" smtClean="0"/>
              <a:t> </a:t>
            </a:r>
            <a:r>
              <a:rPr lang="ro-RO" sz="3200" b="1" dirty="0" err="1" smtClean="0"/>
              <a:t>with</a:t>
            </a:r>
            <a:r>
              <a:rPr lang="ro-RO" sz="3200" b="1" dirty="0" smtClean="0"/>
              <a:t> Negoiu </a:t>
            </a:r>
            <a:r>
              <a:rPr lang="ro-RO" sz="3200" b="1" dirty="0" err="1" smtClean="0"/>
              <a:t>recorded</a:t>
            </a:r>
            <a:r>
              <a:rPr lang="ro-RO" sz="3200" b="1" dirty="0" smtClean="0"/>
              <a:t> an </a:t>
            </a:r>
            <a:r>
              <a:rPr lang="ro-RO" sz="3200" b="1" dirty="0" err="1" smtClean="0"/>
              <a:t>attack</a:t>
            </a:r>
            <a:r>
              <a:rPr lang="ro-RO" sz="3200" b="1" dirty="0" smtClean="0"/>
              <a:t> </a:t>
            </a:r>
            <a:r>
              <a:rPr lang="ro-RO" sz="3200" b="1" dirty="0" err="1" smtClean="0"/>
              <a:t>level</a:t>
            </a:r>
            <a:r>
              <a:rPr lang="ro-RO" sz="3200" b="1" dirty="0" smtClean="0"/>
              <a:t> of 54%. The </a:t>
            </a:r>
            <a:r>
              <a:rPr lang="ro-RO" sz="3200" b="1" dirty="0" err="1" smtClean="0"/>
              <a:t>most</a:t>
            </a:r>
            <a:r>
              <a:rPr lang="ro-RO" sz="3200" b="1" dirty="0" smtClean="0"/>
              <a:t> </a:t>
            </a:r>
            <a:r>
              <a:rPr lang="ro-RO" sz="3200" b="1" dirty="0" err="1" smtClean="0"/>
              <a:t>resistant</a:t>
            </a:r>
            <a:r>
              <a:rPr lang="ro-RO" sz="3200" b="1" dirty="0" smtClean="0"/>
              <a:t> </a:t>
            </a:r>
            <a:r>
              <a:rPr lang="ro-RO" sz="3200" b="1" dirty="0" err="1" smtClean="0"/>
              <a:t>variety</a:t>
            </a:r>
            <a:r>
              <a:rPr lang="ro-RO" sz="3200" b="1" dirty="0" smtClean="0"/>
              <a:t> </a:t>
            </a:r>
            <a:r>
              <a:rPr lang="ro-RO" sz="3200" b="1" dirty="0" err="1" smtClean="0"/>
              <a:t>proved</a:t>
            </a:r>
            <a:r>
              <a:rPr lang="ro-RO" sz="3200" b="1" dirty="0" smtClean="0"/>
              <a:t> </a:t>
            </a:r>
            <a:r>
              <a:rPr lang="ro-RO" sz="3200" b="1" dirty="0" err="1" smtClean="0"/>
              <a:t>to</a:t>
            </a:r>
            <a:r>
              <a:rPr lang="ro-RO" sz="3200" b="1" dirty="0" smtClean="0"/>
              <a:t> </a:t>
            </a:r>
            <a:r>
              <a:rPr lang="ro-RO" sz="3200" b="1" dirty="0" err="1" smtClean="0"/>
              <a:t>be</a:t>
            </a:r>
            <a:r>
              <a:rPr lang="ro-RO" sz="3200" b="1" dirty="0" smtClean="0"/>
              <a:t> Zaraza, </a:t>
            </a:r>
            <a:r>
              <a:rPr lang="ro-RO" sz="3200" b="1" dirty="0" err="1" smtClean="0"/>
              <a:t>with</a:t>
            </a:r>
            <a:r>
              <a:rPr lang="ro-RO" sz="3200" b="1" dirty="0" smtClean="0"/>
              <a:t> an </a:t>
            </a:r>
            <a:r>
              <a:rPr lang="ro-RO" sz="3200" b="1" dirty="0" err="1" smtClean="0"/>
              <a:t>attack</a:t>
            </a:r>
            <a:r>
              <a:rPr lang="ro-RO" sz="3200" b="1" dirty="0" smtClean="0"/>
              <a:t> </a:t>
            </a:r>
            <a:r>
              <a:rPr lang="ro-RO" sz="3200" b="1" dirty="0" err="1" smtClean="0"/>
              <a:t>level</a:t>
            </a:r>
            <a:r>
              <a:rPr lang="ro-RO" sz="3200" b="1" dirty="0" smtClean="0"/>
              <a:t> of </a:t>
            </a:r>
            <a:r>
              <a:rPr lang="ro-RO" sz="3200" b="1" dirty="0" err="1" smtClean="0"/>
              <a:t>only</a:t>
            </a:r>
            <a:r>
              <a:rPr lang="ro-RO" sz="3200" b="1" dirty="0" smtClean="0"/>
              <a:t> 10%.	</a:t>
            </a:r>
          </a:p>
          <a:p>
            <a:pPr algn="just"/>
            <a:r>
              <a:rPr lang="ro-RO" sz="3200" b="1" dirty="0" smtClean="0"/>
              <a:t>Of </a:t>
            </a:r>
            <a:r>
              <a:rPr lang="ro-RO" sz="3200" b="1" dirty="0" err="1" smtClean="0"/>
              <a:t>the</a:t>
            </a:r>
            <a:r>
              <a:rPr lang="ro-RO" sz="3200" b="1" dirty="0" smtClean="0"/>
              <a:t> 15 </a:t>
            </a:r>
            <a:r>
              <a:rPr lang="ro-RO" sz="3200" b="1" dirty="0" err="1" smtClean="0"/>
              <a:t>varieties</a:t>
            </a:r>
            <a:r>
              <a:rPr lang="ro-RO" sz="3200" b="1" dirty="0" smtClean="0"/>
              <a:t>, 10 </a:t>
            </a:r>
            <a:r>
              <a:rPr lang="ro-RO" sz="3200" b="1" dirty="0" err="1" smtClean="0"/>
              <a:t>recorded</a:t>
            </a:r>
            <a:r>
              <a:rPr lang="ro-RO" sz="3200" b="1" dirty="0" smtClean="0"/>
              <a:t> a </a:t>
            </a:r>
            <a:r>
              <a:rPr lang="ro-RO" sz="3200" b="1" dirty="0" err="1" smtClean="0"/>
              <a:t>thousand-grain</a:t>
            </a:r>
            <a:r>
              <a:rPr lang="ro-RO" sz="3200" b="1" dirty="0" smtClean="0"/>
              <a:t> </a:t>
            </a:r>
            <a:r>
              <a:rPr lang="ro-RO" sz="3200" b="1" dirty="0" err="1" smtClean="0"/>
              <a:t>weight</a:t>
            </a:r>
            <a:r>
              <a:rPr lang="ro-RO" sz="3200" b="1" dirty="0" smtClean="0"/>
              <a:t> (TGW) of </a:t>
            </a:r>
            <a:r>
              <a:rPr lang="ro-RO" sz="3200" b="1" dirty="0" err="1" smtClean="0"/>
              <a:t>less</a:t>
            </a:r>
            <a:r>
              <a:rPr lang="ro-RO" sz="3200" b="1" dirty="0" smtClean="0"/>
              <a:t> </a:t>
            </a:r>
            <a:r>
              <a:rPr lang="ro-RO" sz="3200" b="1" dirty="0" err="1" smtClean="0"/>
              <a:t>than</a:t>
            </a:r>
            <a:r>
              <a:rPr lang="ro-RO" sz="3200" b="1" dirty="0" smtClean="0"/>
              <a:t> 30 g. The control </a:t>
            </a:r>
            <a:r>
              <a:rPr lang="ro-RO" sz="3200" b="1" dirty="0" err="1" smtClean="0"/>
              <a:t>variety</a:t>
            </a:r>
            <a:r>
              <a:rPr lang="ro-RO" sz="3200" b="1" dirty="0" smtClean="0"/>
              <a:t> Plai </a:t>
            </a:r>
            <a:r>
              <a:rPr lang="ro-RO" sz="3200" b="1" dirty="0" err="1" smtClean="0"/>
              <a:t>recorded</a:t>
            </a:r>
            <a:r>
              <a:rPr lang="ro-RO" sz="3200" b="1" dirty="0" smtClean="0"/>
              <a:t> 34.4 g. Zaraza, </a:t>
            </a:r>
            <a:r>
              <a:rPr lang="ro-RO" sz="3200" b="1" dirty="0" err="1" smtClean="0"/>
              <a:t>the</a:t>
            </a:r>
            <a:r>
              <a:rPr lang="ro-RO" sz="3200" b="1" dirty="0" smtClean="0"/>
              <a:t> </a:t>
            </a:r>
            <a:r>
              <a:rPr lang="ro-RO" sz="3200" b="1" dirty="0" err="1" smtClean="0"/>
              <a:t>most</a:t>
            </a:r>
            <a:r>
              <a:rPr lang="ro-RO" sz="3200" b="1" dirty="0" smtClean="0"/>
              <a:t> </a:t>
            </a:r>
            <a:r>
              <a:rPr lang="ro-RO" sz="3200" b="1" dirty="0" err="1" smtClean="0"/>
              <a:t>resistant</a:t>
            </a:r>
            <a:r>
              <a:rPr lang="ro-RO" sz="3200" b="1" dirty="0" smtClean="0"/>
              <a:t> </a:t>
            </a:r>
            <a:r>
              <a:rPr lang="ro-RO" sz="3200" b="1" dirty="0" err="1" smtClean="0"/>
              <a:t>variety</a:t>
            </a:r>
            <a:r>
              <a:rPr lang="ro-RO" sz="3200" b="1" dirty="0" smtClean="0"/>
              <a:t> </a:t>
            </a:r>
            <a:r>
              <a:rPr lang="ro-RO" sz="3200" b="1" dirty="0" err="1" smtClean="0"/>
              <a:t>to</a:t>
            </a:r>
            <a:r>
              <a:rPr lang="ro-RO" sz="3200" b="1" dirty="0" smtClean="0"/>
              <a:t> </a:t>
            </a:r>
            <a:r>
              <a:rPr lang="ro-RO" sz="3200" b="1" dirty="0" err="1" smtClean="0"/>
              <a:t>this</a:t>
            </a:r>
            <a:r>
              <a:rPr lang="ro-RO" sz="3200" b="1" dirty="0" smtClean="0"/>
              <a:t> </a:t>
            </a:r>
            <a:r>
              <a:rPr lang="ro-RO" sz="3200" b="1" dirty="0" err="1" smtClean="0"/>
              <a:t>pathogen</a:t>
            </a:r>
            <a:r>
              <a:rPr lang="ro-RO" sz="3200" b="1" dirty="0" smtClean="0"/>
              <a:t> </a:t>
            </a:r>
            <a:r>
              <a:rPr lang="ro-RO" sz="3200" b="1" dirty="0" err="1" smtClean="0"/>
              <a:t>attack</a:t>
            </a:r>
            <a:r>
              <a:rPr lang="ro-RO" sz="3200" b="1" dirty="0" smtClean="0"/>
              <a:t>, </a:t>
            </a:r>
            <a:r>
              <a:rPr lang="ro-RO" sz="3200" b="1" dirty="0" err="1" smtClean="0"/>
              <a:t>recorded</a:t>
            </a:r>
            <a:r>
              <a:rPr lang="ro-RO" sz="3200" b="1" dirty="0" smtClean="0"/>
              <a:t> 46.8 g.</a:t>
            </a:r>
          </a:p>
          <a:p>
            <a:pPr algn="just"/>
            <a:r>
              <a:rPr lang="ro-RO" sz="3200" b="1" dirty="0" smtClean="0"/>
              <a:t>The </a:t>
            </a:r>
            <a:r>
              <a:rPr lang="ro-RO" sz="3200" b="1" dirty="0" err="1" smtClean="0"/>
              <a:t>hectoliter</a:t>
            </a:r>
            <a:r>
              <a:rPr lang="ro-RO" sz="3200" b="1" dirty="0" smtClean="0"/>
              <a:t> </a:t>
            </a:r>
            <a:r>
              <a:rPr lang="ro-RO" sz="3200" b="1" dirty="0" err="1" smtClean="0"/>
              <a:t>weight</a:t>
            </a:r>
            <a:r>
              <a:rPr lang="ro-RO" sz="3200" b="1" dirty="0" smtClean="0"/>
              <a:t> </a:t>
            </a:r>
            <a:r>
              <a:rPr lang="ro-RO" sz="3200" b="1" dirty="0" err="1" smtClean="0"/>
              <a:t>values</a:t>
            </a:r>
            <a:r>
              <a:rPr lang="ro-RO" sz="3200" b="1" dirty="0" smtClean="0"/>
              <a:t> </a:t>
            </a:r>
            <a:r>
              <a:rPr lang="ro-RO" sz="3200" b="1" dirty="0" err="1" smtClean="0"/>
              <a:t>ranged</a:t>
            </a:r>
            <a:r>
              <a:rPr lang="ro-RO" sz="3200" b="1" dirty="0" smtClean="0"/>
              <a:t> </a:t>
            </a:r>
            <a:r>
              <a:rPr lang="ro-RO" sz="3200" b="1" dirty="0" err="1" smtClean="0"/>
              <a:t>from</a:t>
            </a:r>
            <a:r>
              <a:rPr lang="ro-RO" sz="3200" b="1" dirty="0" smtClean="0"/>
              <a:t> 41 </a:t>
            </a:r>
            <a:r>
              <a:rPr lang="ro-RO" sz="3200" b="1" dirty="0" err="1" smtClean="0"/>
              <a:t>to</a:t>
            </a:r>
            <a:r>
              <a:rPr lang="ro-RO" sz="3200" b="1" dirty="0" smtClean="0"/>
              <a:t> 70 kg/hl. The </a:t>
            </a:r>
            <a:r>
              <a:rPr lang="ro-RO" sz="3200" b="1" dirty="0" err="1" smtClean="0"/>
              <a:t>lowest</a:t>
            </a:r>
            <a:r>
              <a:rPr lang="ro-RO" sz="3200" b="1" dirty="0" smtClean="0"/>
              <a:t> </a:t>
            </a:r>
            <a:r>
              <a:rPr lang="ro-RO" sz="3200" b="1" dirty="0" err="1" smtClean="0"/>
              <a:t>value</a:t>
            </a:r>
            <a:r>
              <a:rPr lang="ro-RO" sz="3200" b="1" dirty="0" smtClean="0"/>
              <a:t> </a:t>
            </a:r>
            <a:r>
              <a:rPr lang="ro-RO" sz="3200" b="1" dirty="0" err="1" smtClean="0"/>
              <a:t>was</a:t>
            </a:r>
            <a:r>
              <a:rPr lang="ro-RO" sz="3200" b="1" dirty="0" smtClean="0"/>
              <a:t> </a:t>
            </a:r>
            <a:r>
              <a:rPr lang="ro-RO" sz="3200" b="1" dirty="0" err="1" smtClean="0"/>
              <a:t>recorded</a:t>
            </a:r>
            <a:r>
              <a:rPr lang="ro-RO" sz="3200" b="1" dirty="0" smtClean="0"/>
              <a:t> </a:t>
            </a:r>
            <a:r>
              <a:rPr lang="ro-RO" sz="3200" b="1" dirty="0" err="1" smtClean="0"/>
              <a:t>by</a:t>
            </a:r>
            <a:r>
              <a:rPr lang="ro-RO" sz="3200" b="1" dirty="0" smtClean="0"/>
              <a:t> Cascador, </a:t>
            </a:r>
            <a:r>
              <a:rPr lang="ro-RO" sz="3200" b="1" dirty="0" err="1" smtClean="0"/>
              <a:t>with</a:t>
            </a:r>
            <a:r>
              <a:rPr lang="ro-RO" sz="3200" b="1" dirty="0" smtClean="0"/>
              <a:t> 41.4 kg/hl, </a:t>
            </a:r>
            <a:r>
              <a:rPr lang="ro-RO" sz="3200" b="1" dirty="0" err="1" smtClean="0"/>
              <a:t>while</a:t>
            </a:r>
            <a:r>
              <a:rPr lang="ro-RO" sz="3200" b="1" dirty="0" smtClean="0"/>
              <a:t> 13 of </a:t>
            </a:r>
            <a:r>
              <a:rPr lang="ro-RO" sz="3200" b="1" dirty="0" err="1" smtClean="0"/>
              <a:t>the</a:t>
            </a:r>
            <a:r>
              <a:rPr lang="ro-RO" sz="3200" b="1" dirty="0" smtClean="0"/>
              <a:t> 15 </a:t>
            </a:r>
            <a:r>
              <a:rPr lang="ro-RO" sz="3200" b="1" dirty="0" err="1" smtClean="0"/>
              <a:t>varieties</a:t>
            </a:r>
            <a:r>
              <a:rPr lang="ro-RO" sz="3200" b="1" dirty="0" smtClean="0"/>
              <a:t> </a:t>
            </a:r>
            <a:r>
              <a:rPr lang="ro-RO" sz="3200" b="1" dirty="0" err="1" smtClean="0"/>
              <a:t>recorded</a:t>
            </a:r>
            <a:r>
              <a:rPr lang="ro-RO" sz="3200" b="1" dirty="0" smtClean="0"/>
              <a:t> </a:t>
            </a:r>
            <a:r>
              <a:rPr lang="ro-RO" sz="3200" b="1" dirty="0" err="1" smtClean="0"/>
              <a:t>values</a:t>
            </a:r>
            <a:r>
              <a:rPr lang="ro-RO" sz="3200" b="1" dirty="0" smtClean="0"/>
              <a:t> </a:t>
            </a:r>
            <a:r>
              <a:rPr lang="ro-RO" sz="3200" b="1" dirty="0" err="1" smtClean="0"/>
              <a:t>below</a:t>
            </a:r>
            <a:r>
              <a:rPr lang="ro-RO" sz="3200" b="1" dirty="0" smtClean="0"/>
              <a:t> 50 kg/hl. The </a:t>
            </a:r>
            <a:r>
              <a:rPr lang="ro-RO" sz="3200" b="1" dirty="0" err="1" smtClean="0"/>
              <a:t>highest</a:t>
            </a:r>
            <a:r>
              <a:rPr lang="ro-RO" sz="3200" b="1" dirty="0" smtClean="0"/>
              <a:t> </a:t>
            </a:r>
            <a:r>
              <a:rPr lang="ro-RO" sz="3200" b="1" dirty="0" err="1" smtClean="0"/>
              <a:t>value</a:t>
            </a:r>
            <a:r>
              <a:rPr lang="ro-RO" sz="3200" b="1" dirty="0" smtClean="0"/>
              <a:t> </a:t>
            </a:r>
            <a:r>
              <a:rPr lang="ro-RO" sz="3200" b="1" dirty="0" err="1" smtClean="0"/>
              <a:t>was</a:t>
            </a:r>
            <a:r>
              <a:rPr lang="ro-RO" sz="3200" b="1" dirty="0" smtClean="0"/>
              <a:t> </a:t>
            </a:r>
            <a:r>
              <a:rPr lang="ro-RO" sz="3200" b="1" dirty="0" err="1" smtClean="0"/>
              <a:t>recorded</a:t>
            </a:r>
            <a:r>
              <a:rPr lang="ro-RO" sz="3200" b="1" dirty="0" smtClean="0"/>
              <a:t> </a:t>
            </a:r>
            <a:r>
              <a:rPr lang="ro-RO" sz="3200" b="1" dirty="0" err="1" smtClean="0"/>
              <a:t>by</a:t>
            </a:r>
            <a:r>
              <a:rPr lang="ro-RO" sz="3200" b="1" dirty="0" smtClean="0"/>
              <a:t> Zaraza at 70 kg/hl.</a:t>
            </a:r>
          </a:p>
          <a:p>
            <a:pPr algn="just"/>
            <a:endParaRPr lang="ro-RO" sz="3200" dirty="0">
              <a:latin typeface="Arial" charset="0"/>
              <a:ea typeface="Arial" charset="0"/>
              <a:cs typeface="Arial"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smtClean="0">
                <a:latin typeface="Arial Black" panose="020B0A04020102020204" pitchFamily="34" charset="0"/>
              </a:rPr>
              <a:t>CONFERINȚA NAȚIONALĂ </a:t>
            </a:r>
            <a:r>
              <a:rPr lang="en-US" sz="8000" b="1" dirty="0" smtClean="0">
                <a:latin typeface="Arial Black" panose="020B0A04020102020204" pitchFamily="34" charset="0"/>
              </a:rPr>
              <a:t>“</a:t>
            </a:r>
            <a:r>
              <a:rPr lang="ro-RO" sz="8000" b="1" dirty="0" smtClean="0">
                <a:latin typeface="Arial Black" panose="020B0A04020102020204" pitchFamily="34" charset="0"/>
              </a:rPr>
              <a:t>ANIVERSAREA</a:t>
            </a:r>
            <a:r>
              <a:rPr lang="en-US" sz="8000" b="1" dirty="0" smtClean="0">
                <a:latin typeface="Arial Black" panose="020B0A04020102020204" pitchFamily="34" charset="0"/>
              </a:rPr>
              <a:t> ICAR”</a:t>
            </a:r>
          </a:p>
          <a:p>
            <a:pPr algn="ctr"/>
            <a:r>
              <a:rPr lang="en-US" sz="8000" b="1" dirty="0" smtClean="0">
                <a:latin typeface="Arial Black" panose="020B0A04020102020204" pitchFamily="34" charset="0"/>
              </a:rPr>
              <a:t>Edi</a:t>
            </a:r>
            <a:r>
              <a:rPr lang="ro-RO" sz="8000" b="1" dirty="0" err="1" smtClean="0">
                <a:latin typeface="Arial Black" panose="020B0A04020102020204" pitchFamily="34" charset="0"/>
              </a:rPr>
              <a:t>ția</a:t>
            </a:r>
            <a:r>
              <a:rPr lang="ro-RO" sz="8000" b="1" dirty="0" smtClean="0">
                <a:latin typeface="Arial Black" panose="020B0A04020102020204" pitchFamily="34" charset="0"/>
              </a:rPr>
              <a:t> IV – 29 mai 2025</a:t>
            </a:r>
          </a:p>
          <a:p>
            <a:endParaRPr lang="en-US" dirty="0"/>
          </a:p>
        </p:txBody>
      </p:sp>
      <p:sp>
        <p:nvSpPr>
          <p:cNvPr id="16" name="TextBox 15"/>
          <p:cNvSpPr txBox="1"/>
          <p:nvPr/>
        </p:nvSpPr>
        <p:spPr>
          <a:xfrm>
            <a:off x="26640596" y="1125147"/>
            <a:ext cx="4028142" cy="4278094"/>
          </a:xfrm>
          <a:prstGeom prst="rect">
            <a:avLst/>
          </a:prstGeom>
          <a:noFill/>
        </p:spPr>
        <p:txBody>
          <a:bodyPr wrap="square" rtlCol="0">
            <a:spAutoFit/>
          </a:bodyPr>
          <a:lstStyle/>
          <a:p>
            <a:r>
              <a:rPr lang="ro-RO" sz="4000" dirty="0" smtClean="0"/>
              <a:t>Sigla Instituției </a:t>
            </a:r>
          </a:p>
          <a:p>
            <a:r>
              <a:rPr lang="ro-RO" sz="4000" dirty="0" smtClean="0"/>
              <a:t>autorului principal</a:t>
            </a:r>
          </a:p>
          <a:p>
            <a:endParaRPr lang="ro-RO" sz="4800" dirty="0" smtClean="0"/>
          </a:p>
          <a:p>
            <a:endParaRPr lang="ro-RO" sz="4800" dirty="0"/>
          </a:p>
          <a:p>
            <a:endParaRPr lang="ro-RO" sz="4800" dirty="0" smtClean="0"/>
          </a:p>
          <a:p>
            <a:endParaRPr lang="en-US" sz="4800" dirty="0"/>
          </a:p>
        </p:txBody>
      </p:sp>
      <p:graphicFrame>
        <p:nvGraphicFramePr>
          <p:cNvPr id="29" name="Chart 6"/>
          <p:cNvGraphicFramePr/>
          <p:nvPr/>
        </p:nvGraphicFramePr>
        <p:xfrm>
          <a:off x="23503022" y="19812000"/>
          <a:ext cx="5209916" cy="36072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Chart 8"/>
          <p:cNvGraphicFramePr/>
          <p:nvPr/>
        </p:nvGraphicFramePr>
        <p:xfrm>
          <a:off x="23503022" y="23419264"/>
          <a:ext cx="5209916" cy="385610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 name="Chart 11"/>
          <p:cNvGraphicFramePr/>
          <p:nvPr/>
        </p:nvGraphicFramePr>
        <p:xfrm>
          <a:off x="23503022" y="27275367"/>
          <a:ext cx="5209916" cy="361103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782318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urist">
  <a:themeElements>
    <a:clrScheme name="Turist">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urist">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urist">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995</TotalTime>
  <Words>725</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Calibri</vt:lpstr>
      <vt:lpstr>Franklin Gothic Book</vt:lpstr>
      <vt:lpstr>Franklin Gothic Medium</vt:lpstr>
      <vt:lpstr>Times New Roman</vt:lpstr>
      <vt:lpstr>Wingdings 2</vt:lpstr>
      <vt:lpstr>Turist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160</cp:revision>
  <cp:lastPrinted>2020-03-30T08:43:16Z</cp:lastPrinted>
  <dcterms:created xsi:type="dcterms:W3CDTF">2015-08-26T05:25:30Z</dcterms:created>
  <dcterms:modified xsi:type="dcterms:W3CDTF">2025-05-05T10:01:01Z</dcterms:modified>
</cp:coreProperties>
</file>