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28803600" cy="43205400"/>
  <p:notesSz cx="6669088" cy="9928225"/>
  <p:defaultTextStyle>
    <a:defPPr>
      <a:defRPr lang="en-US"/>
    </a:defPPr>
    <a:lvl1pPr marL="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8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59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41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21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0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28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66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04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 userDrawn="1">
          <p15:clr>
            <a:srgbClr val="A4A3A4"/>
          </p15:clr>
        </p15:guide>
        <p15:guide id="2" pos="10205" userDrawn="1">
          <p15:clr>
            <a:srgbClr val="A4A3A4"/>
          </p15:clr>
        </p15:guide>
        <p15:guide id="3" orient="horz" pos="13607">
          <p15:clr>
            <a:srgbClr val="A4A3A4"/>
          </p15:clr>
        </p15:guide>
        <p15:guide id="4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0"/>
    <p:restoredTop sz="95934"/>
  </p:normalViewPr>
  <p:slideViewPr>
    <p:cSldViewPr snapToGrid="0" snapToObjects="1">
      <p:cViewPr varScale="1">
        <p:scale>
          <a:sx n="18" d="100"/>
          <a:sy n="18" d="100"/>
        </p:scale>
        <p:origin x="3324" y="156"/>
      </p:cViewPr>
      <p:guideLst>
        <p:guide orient="horz" pos="12472"/>
        <p:guide pos="10205"/>
        <p:guide orient="horz" pos="13607"/>
        <p:guide pos="9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66265675123984E-2"/>
          <c:y val="4.008936382952142E-2"/>
          <c:w val="0.90030019685039353"/>
          <c:h val="0.855258696783170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2023-2024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Aprilie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</c:v>
                </c:pt>
                <c:pt idx="1">
                  <c:v>5.9</c:v>
                </c:pt>
                <c:pt idx="2">
                  <c:v>3</c:v>
                </c:pt>
                <c:pt idx="3">
                  <c:v>1.4</c:v>
                </c:pt>
                <c:pt idx="4">
                  <c:v>7.5</c:v>
                </c:pt>
                <c:pt idx="5">
                  <c:v>9.3000000000000007</c:v>
                </c:pt>
                <c:pt idx="6">
                  <c:v>13</c:v>
                </c:pt>
                <c:pt idx="7">
                  <c:v>17.399999999999999</c:v>
                </c:pt>
                <c:pt idx="8">
                  <c:v>21.3</c:v>
                </c:pt>
                <c:pt idx="9">
                  <c:v>24.4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F-47F7-A67D-EBA2F3AF28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62 year average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Aprilie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9.8000000000000007</c:v>
                </c:pt>
                <c:pt idx="1">
                  <c:v>4.8</c:v>
                </c:pt>
                <c:pt idx="2">
                  <c:v>0.1</c:v>
                </c:pt>
                <c:pt idx="3">
                  <c:v>-2</c:v>
                </c:pt>
                <c:pt idx="4">
                  <c:v>0.1</c:v>
                </c:pt>
                <c:pt idx="5">
                  <c:v>4.7</c:v>
                </c:pt>
                <c:pt idx="6">
                  <c:v>11</c:v>
                </c:pt>
                <c:pt idx="7">
                  <c:v>15.8</c:v>
                </c:pt>
                <c:pt idx="8">
                  <c:v>19</c:v>
                </c:pt>
                <c:pt idx="9">
                  <c:v>20.5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F-47F7-A67D-EBA2F3AF2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924416"/>
        <c:axId val="96970624"/>
      </c:lineChart>
      <c:catAx>
        <c:axId val="9692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96970624"/>
        <c:crosses val="autoZero"/>
        <c:auto val="1"/>
        <c:lblAlgn val="ctr"/>
        <c:lblOffset val="100"/>
        <c:noMultiLvlLbl val="0"/>
      </c:catAx>
      <c:valAx>
        <c:axId val="96970624"/>
        <c:scaling>
          <c:orientation val="minMax"/>
          <c:max val="25"/>
          <c:min val="-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924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28302712160987E-2"/>
          <c:y val="4.4057617797775339E-2"/>
          <c:w val="0.8923939195100612"/>
          <c:h val="0.718487101895333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2023-2024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Aprilie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65</c:v>
                </c:pt>
                <c:pt idx="1">
                  <c:v>129</c:v>
                </c:pt>
                <c:pt idx="2">
                  <c:v>126</c:v>
                </c:pt>
                <c:pt idx="3">
                  <c:v>76</c:v>
                </c:pt>
                <c:pt idx="4">
                  <c:v>42</c:v>
                </c:pt>
                <c:pt idx="5">
                  <c:v>40</c:v>
                </c:pt>
                <c:pt idx="6">
                  <c:v>42</c:v>
                </c:pt>
                <c:pt idx="7">
                  <c:v>30.2</c:v>
                </c:pt>
                <c:pt idx="8">
                  <c:v>147</c:v>
                </c:pt>
                <c:pt idx="9">
                  <c:v>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DA-4797-8518-03ACD401E3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62 year average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Aprilie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54</c:v>
                </c:pt>
                <c:pt idx="1">
                  <c:v>56.2</c:v>
                </c:pt>
                <c:pt idx="2">
                  <c:v>61.8</c:v>
                </c:pt>
                <c:pt idx="3">
                  <c:v>49</c:v>
                </c:pt>
                <c:pt idx="4">
                  <c:v>44</c:v>
                </c:pt>
                <c:pt idx="5">
                  <c:v>46</c:v>
                </c:pt>
                <c:pt idx="6">
                  <c:v>51</c:v>
                </c:pt>
                <c:pt idx="7">
                  <c:v>75.5</c:v>
                </c:pt>
                <c:pt idx="8">
                  <c:v>90.8</c:v>
                </c:pt>
                <c:pt idx="9">
                  <c:v>80.8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DA-4797-8518-03ACD401E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122368"/>
        <c:axId val="212452864"/>
      </c:lineChart>
      <c:catAx>
        <c:axId val="18412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2452864"/>
        <c:crosses val="autoZero"/>
        <c:auto val="1"/>
        <c:lblAlgn val="ctr"/>
        <c:lblOffset val="100"/>
        <c:noMultiLvlLbl val="0"/>
      </c:catAx>
      <c:valAx>
        <c:axId val="2124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4122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871487432439254E-2"/>
          <c:y val="1.0868091102210844E-2"/>
          <c:w val="0.92212851256756079"/>
          <c:h val="0.75346473888583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D.A.% Powdery mildew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</c:v>
                </c:pt>
                <c:pt idx="1">
                  <c:v>T+B</c:v>
                </c:pt>
                <c:pt idx="2">
                  <c:v>T+H</c:v>
                </c:pt>
                <c:pt idx="3">
                  <c:v>T+B+H</c:v>
                </c:pt>
                <c:pt idx="4">
                  <c:v>B</c:v>
                </c:pt>
                <c:pt idx="5">
                  <c:v>B+H</c:v>
                </c:pt>
                <c:pt idx="6">
                  <c:v>H</c:v>
                </c:pt>
                <c:pt idx="7">
                  <c:v>control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0.30000000000000021</c:v>
                </c:pt>
                <c:pt idx="1">
                  <c:v>0.5</c:v>
                </c:pt>
                <c:pt idx="2">
                  <c:v>0.5</c:v>
                </c:pt>
                <c:pt idx="3">
                  <c:v>0.1</c:v>
                </c:pt>
                <c:pt idx="4">
                  <c:v>0.5</c:v>
                </c:pt>
                <c:pt idx="5">
                  <c:v>0.2</c:v>
                </c:pt>
                <c:pt idx="6">
                  <c:v>0.2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A-4D9B-ACDB-E9DC66E9E8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D.A.% Rust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</c:v>
                </c:pt>
                <c:pt idx="1">
                  <c:v>T+B</c:v>
                </c:pt>
                <c:pt idx="2">
                  <c:v>T+H</c:v>
                </c:pt>
                <c:pt idx="3">
                  <c:v>T+B+H</c:v>
                </c:pt>
                <c:pt idx="4">
                  <c:v>B</c:v>
                </c:pt>
                <c:pt idx="5">
                  <c:v>B+H</c:v>
                </c:pt>
                <c:pt idx="6">
                  <c:v>H</c:v>
                </c:pt>
                <c:pt idx="7">
                  <c:v>control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1.5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14.3</c:v>
                </c:pt>
                <c:pt idx="7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A-4D9B-ACDB-E9DC66E9E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963200"/>
        <c:axId val="96972160"/>
      </c:barChart>
      <c:catAx>
        <c:axId val="9696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96972160"/>
        <c:crosses val="autoZero"/>
        <c:auto val="1"/>
        <c:lblAlgn val="ctr"/>
        <c:lblOffset val="100"/>
        <c:noMultiLvlLbl val="0"/>
      </c:catAx>
      <c:valAx>
        <c:axId val="96972160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in"/>
        <c:minorTickMark val="none"/>
        <c:tickLblPos val="nextTo"/>
        <c:crossAx val="969632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4" y="7070887"/>
            <a:ext cx="24483060" cy="15041880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3" y="22692841"/>
            <a:ext cx="21602701" cy="1043130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300292"/>
            <a:ext cx="6210776" cy="366145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50" y="2300292"/>
            <a:ext cx="18272283" cy="366145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0771362"/>
            <a:ext cx="24843105" cy="17972243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28913627"/>
            <a:ext cx="24843105" cy="945117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51" y="11501439"/>
            <a:ext cx="12241530" cy="27413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6" y="11501439"/>
            <a:ext cx="12241530" cy="27413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300299"/>
            <a:ext cx="24843105" cy="83510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0591328"/>
            <a:ext cx="12185272" cy="519064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5781975"/>
            <a:ext cx="12185272" cy="23212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6" y="10591328"/>
            <a:ext cx="12245282" cy="519064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6" y="15781975"/>
            <a:ext cx="12245282" cy="232129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880362"/>
            <a:ext cx="9289911" cy="10081260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4" y="6220790"/>
            <a:ext cx="14581822" cy="3070383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2961620"/>
            <a:ext cx="9289911" cy="2401300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880362"/>
            <a:ext cx="9289911" cy="10081260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4" y="6220790"/>
            <a:ext cx="14581822" cy="3070383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2961620"/>
            <a:ext cx="9289911" cy="2401300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300299"/>
            <a:ext cx="24843105" cy="8351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1501439"/>
            <a:ext cx="24843105" cy="2741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0045018"/>
            <a:ext cx="6480810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84D3-BD68-D045-BB96-14DF123A789F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0045018"/>
            <a:ext cx="9721215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2" y="40045018"/>
            <a:ext cx="6480810" cy="2300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6C09-6F33-3B4A-ACD9-EC8B621BE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39" y="1227581"/>
            <a:ext cx="3618019" cy="461095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567" y="6437977"/>
            <a:ext cx="28801033" cy="0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81932" y="7146699"/>
            <a:ext cx="25583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b="1" dirty="0" smtClean="0"/>
              <a:t>RESEARCH ON THE EFFICIENCY OF PHYTOSANITARY TREATMENTS AT DIFFERENT PHENOLOGICAL STAGES FOR CONTROLING PATHOGENS IN WHEAT CROPS</a:t>
            </a:r>
            <a:endParaRPr lang="ro-RO" sz="6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75212" y="9449077"/>
            <a:ext cx="25211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err="1" smtClean="0">
                <a:latin typeface="Arial" charset="0"/>
                <a:ea typeface="Arial" charset="0"/>
                <a:cs typeface="Arial" charset="0"/>
              </a:rPr>
              <a:t>Autori</a:t>
            </a:r>
            <a:r>
              <a:rPr lang="ro-RO" sz="3600" b="1" dirty="0" smtClean="0"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n-US" sz="3600" b="1" dirty="0" smtClean="0"/>
              <a:t>ÁCS Peter-</a:t>
            </a:r>
            <a:r>
              <a:rPr lang="en-US" sz="3600" b="1" dirty="0" err="1" smtClean="0"/>
              <a:t>Balázs</a:t>
            </a:r>
            <a:r>
              <a:rPr lang="en-US" sz="3600" b="1" dirty="0" smtClean="0"/>
              <a:t>, ANDRAȘ </a:t>
            </a:r>
            <a:r>
              <a:rPr lang="en-US" sz="3600" b="1" dirty="0" err="1" smtClean="0"/>
              <a:t>Beniamin</a:t>
            </a:r>
            <a:r>
              <a:rPr lang="en-US" sz="3600" b="1" dirty="0" smtClean="0"/>
              <a:t>-Emanuel, MONDICI Susana, GOGA </a:t>
            </a:r>
            <a:r>
              <a:rPr lang="en-US" sz="3600" b="1" dirty="0" err="1" smtClean="0"/>
              <a:t>Nicolae</a:t>
            </a:r>
            <a:endParaRPr lang="ro-RO" sz="36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5214" y="10154250"/>
            <a:ext cx="255831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latin typeface="Arial" charset="0"/>
                <a:ea typeface="Arial" charset="0"/>
                <a:cs typeface="Arial" charset="0"/>
              </a:rPr>
              <a:t>INTRODUCERE: </a:t>
            </a:r>
          </a:p>
          <a:p>
            <a:pPr algn="just"/>
            <a:r>
              <a:rPr lang="en-US" sz="3200" dirty="0" smtClean="0"/>
              <a:t>Wheat (</a:t>
            </a:r>
            <a:r>
              <a:rPr lang="en-US" sz="3200" i="1" dirty="0" err="1" smtClean="0"/>
              <a:t>Triticum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aestivum</a:t>
            </a:r>
            <a:r>
              <a:rPr lang="en-US" sz="3200" dirty="0" smtClean="0"/>
              <a:t> L.) is a cornerstone of global agriculture, serving as a primary food source for a significant portion of the world's population. However, its cultivation is continually challenged by a myriad of fungal pathogens that can severely compromise both yield and grain quality. Effective disease management is thus pivotal to ensure food security and the economic viability of wheat production</a:t>
            </a:r>
            <a:endParaRPr lang="ro-RO" sz="32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5214" y="12538406"/>
            <a:ext cx="256898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latin typeface="Arial" charset="0"/>
                <a:ea typeface="Arial" charset="0"/>
                <a:cs typeface="Arial" charset="0"/>
              </a:rPr>
              <a:t>MATERIAL ŞI METODA DE LUCRU</a:t>
            </a:r>
          </a:p>
          <a:p>
            <a:pPr algn="just"/>
            <a:r>
              <a:rPr lang="en-US" sz="3200" dirty="0" smtClean="0"/>
              <a:t>This experiment involved the application of a complex fungicide to the wheat crop at different </a:t>
            </a:r>
            <a:r>
              <a:rPr lang="en-US" sz="3200" dirty="0" err="1" smtClean="0"/>
              <a:t>phenological</a:t>
            </a:r>
            <a:r>
              <a:rPr lang="en-US" sz="3200" dirty="0" smtClean="0"/>
              <a:t> stages. The objective was to cover the three critical </a:t>
            </a:r>
            <a:r>
              <a:rPr lang="en-US" sz="3200" dirty="0" err="1" smtClean="0"/>
              <a:t>phenophases</a:t>
            </a:r>
            <a:r>
              <a:rPr lang="en-US" sz="3200" dirty="0" smtClean="0"/>
              <a:t> of wheat—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, booting, and heading—as well as their combinations: 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 + booting; 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 + booting + heading; 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 + heading; booting + heading, in order to determine the most optimal technology for achieving both high-quality and high-quantity yields.</a:t>
            </a:r>
            <a:endParaRPr lang="ro-RO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68494" y="20495900"/>
            <a:ext cx="2560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latin typeface="Arial" charset="0"/>
                <a:ea typeface="Arial" charset="0"/>
                <a:cs typeface="Arial" charset="0"/>
              </a:rPr>
              <a:t>REZULTATE OBŢINUTE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1932" y="36301680"/>
            <a:ext cx="2568989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>
                <a:latin typeface="Arial" charset="0"/>
                <a:ea typeface="Arial" charset="0"/>
                <a:cs typeface="Arial" charset="0"/>
              </a:rPr>
              <a:t>CONCLUZII</a:t>
            </a:r>
          </a:p>
          <a:p>
            <a:pPr algn="just"/>
            <a:r>
              <a:rPr lang="ro-RO" sz="3200" dirty="0" err="1" smtClean="0"/>
              <a:t>Timing</a:t>
            </a:r>
            <a:r>
              <a:rPr lang="ro-RO" sz="3200" dirty="0" smtClean="0"/>
              <a:t> of fungicide </a:t>
            </a:r>
            <a:r>
              <a:rPr lang="ro-RO" sz="3200" dirty="0" err="1" smtClean="0"/>
              <a:t>application</a:t>
            </a:r>
            <a:r>
              <a:rPr lang="ro-RO" sz="3200" dirty="0" smtClean="0"/>
              <a:t> </a:t>
            </a:r>
            <a:r>
              <a:rPr lang="ro-RO" sz="3200" dirty="0" err="1" smtClean="0"/>
              <a:t>has</a:t>
            </a:r>
            <a:r>
              <a:rPr lang="ro-RO" sz="3200" dirty="0" smtClean="0"/>
              <a:t> a decisive impact on </a:t>
            </a:r>
            <a:r>
              <a:rPr lang="ro-RO" sz="3200" dirty="0" err="1" smtClean="0"/>
              <a:t>both</a:t>
            </a:r>
            <a:r>
              <a:rPr lang="ro-RO" sz="3200" dirty="0" smtClean="0"/>
              <a:t> </a:t>
            </a:r>
            <a:r>
              <a:rPr lang="ro-RO" sz="3200" dirty="0" err="1" smtClean="0"/>
              <a:t>disease</a:t>
            </a:r>
            <a:r>
              <a:rPr lang="ro-RO" sz="3200" dirty="0" smtClean="0"/>
              <a:t> control </a:t>
            </a:r>
            <a:r>
              <a:rPr lang="ro-RO" sz="3200" dirty="0" err="1" smtClean="0"/>
              <a:t>and</a:t>
            </a:r>
            <a:r>
              <a:rPr lang="ro-RO" sz="3200" dirty="0" smtClean="0"/>
              <a:t> </a:t>
            </a:r>
            <a:r>
              <a:rPr lang="ro-RO" sz="3200" dirty="0" err="1" smtClean="0"/>
              <a:t>yield</a:t>
            </a:r>
            <a:r>
              <a:rPr lang="ro-RO" sz="3200" dirty="0" smtClean="0"/>
              <a:t> performance in </a:t>
            </a:r>
            <a:r>
              <a:rPr lang="ro-RO" sz="3200" dirty="0" err="1" smtClean="0"/>
              <a:t>wheat</a:t>
            </a:r>
            <a:r>
              <a:rPr lang="ro-RO" sz="3200" dirty="0" smtClean="0"/>
              <a:t>. The </a:t>
            </a:r>
            <a:r>
              <a:rPr lang="ro-RO" sz="3200" dirty="0" err="1" smtClean="0"/>
              <a:t>application</a:t>
            </a:r>
            <a:r>
              <a:rPr lang="ro-RO" sz="3200" dirty="0" smtClean="0"/>
              <a:t> of </a:t>
            </a:r>
            <a:r>
              <a:rPr lang="ro-RO" sz="3200" dirty="0" err="1" smtClean="0"/>
              <a:t>treatments</a:t>
            </a:r>
            <a:r>
              <a:rPr lang="ro-RO" sz="3200" dirty="0" smtClean="0"/>
              <a:t> in multiple </a:t>
            </a:r>
            <a:r>
              <a:rPr lang="ro-RO" sz="3200" dirty="0" err="1" smtClean="0"/>
              <a:t>phenological</a:t>
            </a:r>
            <a:r>
              <a:rPr lang="ro-RO" sz="3200" dirty="0" smtClean="0"/>
              <a:t> </a:t>
            </a:r>
            <a:r>
              <a:rPr lang="ro-RO" sz="3200" dirty="0" err="1" smtClean="0"/>
              <a:t>stages</a:t>
            </a:r>
            <a:r>
              <a:rPr lang="ro-RO" sz="3200" dirty="0" smtClean="0"/>
              <a:t>, </a:t>
            </a:r>
            <a:r>
              <a:rPr lang="ro-RO" sz="3200" dirty="0" err="1" smtClean="0"/>
              <a:t>particularly</a:t>
            </a:r>
            <a:r>
              <a:rPr lang="ro-RO" sz="3200" dirty="0" smtClean="0"/>
              <a:t> </a:t>
            </a:r>
            <a:r>
              <a:rPr lang="ro-RO" sz="3200" dirty="0" err="1" smtClean="0"/>
              <a:t>tillering</a:t>
            </a:r>
            <a:r>
              <a:rPr lang="ro-RO" sz="3200" dirty="0" smtClean="0"/>
              <a:t> + </a:t>
            </a:r>
            <a:r>
              <a:rPr lang="ro-RO" sz="3200" dirty="0" err="1" smtClean="0"/>
              <a:t>booting</a:t>
            </a:r>
            <a:r>
              <a:rPr lang="ro-RO" sz="3200" dirty="0" smtClean="0"/>
              <a:t> + </a:t>
            </a:r>
            <a:r>
              <a:rPr lang="ro-RO" sz="3200" dirty="0" err="1" smtClean="0"/>
              <a:t>heading</a:t>
            </a:r>
            <a:r>
              <a:rPr lang="ro-RO" sz="3200" dirty="0" smtClean="0"/>
              <a:t>, </a:t>
            </a:r>
            <a:r>
              <a:rPr lang="ro-RO" sz="3200" dirty="0" err="1" smtClean="0"/>
              <a:t>significantly</a:t>
            </a:r>
            <a:r>
              <a:rPr lang="ro-RO" sz="3200" dirty="0" smtClean="0"/>
              <a:t> </a:t>
            </a:r>
            <a:r>
              <a:rPr lang="ro-RO" sz="3200" dirty="0" err="1" smtClean="0"/>
              <a:t>reduced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severity</a:t>
            </a:r>
            <a:r>
              <a:rPr lang="ro-RO" sz="3200" dirty="0" smtClean="0"/>
              <a:t> of </a:t>
            </a:r>
            <a:r>
              <a:rPr lang="ro-RO" sz="3200" dirty="0" err="1" smtClean="0"/>
              <a:t>foliar</a:t>
            </a:r>
            <a:r>
              <a:rPr lang="ro-RO" sz="3200" dirty="0" smtClean="0"/>
              <a:t> </a:t>
            </a:r>
            <a:r>
              <a:rPr lang="ro-RO" sz="3200" dirty="0" err="1" smtClean="0"/>
              <a:t>pathogens</a:t>
            </a:r>
            <a:r>
              <a:rPr lang="ro-RO" sz="3200" dirty="0" smtClean="0"/>
              <a:t> </a:t>
            </a:r>
            <a:r>
              <a:rPr lang="ro-RO" sz="3200" dirty="0" err="1" smtClean="0"/>
              <a:t>such</a:t>
            </a:r>
            <a:r>
              <a:rPr lang="ro-RO" sz="3200" dirty="0" smtClean="0"/>
              <a:t> as </a:t>
            </a:r>
            <a:r>
              <a:rPr lang="ro-RO" sz="3200" i="1" dirty="0" err="1" smtClean="0"/>
              <a:t>Septoria</a:t>
            </a:r>
            <a:r>
              <a:rPr lang="ro-RO" sz="3200" i="1" dirty="0" smtClean="0"/>
              <a:t> </a:t>
            </a:r>
            <a:r>
              <a:rPr lang="ro-RO" sz="3200" i="1" dirty="0" err="1" smtClean="0"/>
              <a:t>tritici</a:t>
            </a:r>
            <a:r>
              <a:rPr lang="ro-RO" sz="3200" dirty="0" smtClean="0"/>
              <a:t>, </a:t>
            </a:r>
            <a:r>
              <a:rPr lang="ro-RO" sz="3200" i="1" dirty="0" err="1" smtClean="0"/>
              <a:t>Puccinia</a:t>
            </a:r>
            <a:r>
              <a:rPr lang="ro-RO" sz="3200" i="1" dirty="0" smtClean="0"/>
              <a:t> </a:t>
            </a:r>
            <a:r>
              <a:rPr lang="ro-RO" sz="3200" i="1" dirty="0" err="1" smtClean="0"/>
              <a:t>spp</a:t>
            </a:r>
            <a:r>
              <a:rPr lang="ro-RO" sz="3200" i="1" dirty="0" smtClean="0"/>
              <a:t>.</a:t>
            </a:r>
            <a:r>
              <a:rPr lang="ro-RO" sz="3200" dirty="0" smtClean="0"/>
              <a:t>, </a:t>
            </a:r>
            <a:r>
              <a:rPr lang="ro-RO" sz="3200" dirty="0" err="1" smtClean="0"/>
              <a:t>and</a:t>
            </a:r>
            <a:r>
              <a:rPr lang="ro-RO" sz="3200" dirty="0" smtClean="0"/>
              <a:t> </a:t>
            </a:r>
            <a:r>
              <a:rPr lang="ro-RO" sz="3200" i="1" dirty="0" err="1" smtClean="0"/>
              <a:t>Erysiphe</a:t>
            </a:r>
            <a:r>
              <a:rPr lang="ro-RO" sz="3200" i="1" dirty="0" smtClean="0"/>
              <a:t> </a:t>
            </a:r>
            <a:r>
              <a:rPr lang="ro-RO" sz="3200" i="1" dirty="0" err="1" smtClean="0"/>
              <a:t>graminis</a:t>
            </a:r>
            <a:r>
              <a:rPr lang="ro-RO" sz="3200" dirty="0" smtClean="0"/>
              <a:t>.</a:t>
            </a:r>
          </a:p>
          <a:p>
            <a:pPr algn="just"/>
            <a:r>
              <a:rPr lang="ro-RO" sz="3200" dirty="0" smtClean="0"/>
              <a:t>The </a:t>
            </a:r>
            <a:r>
              <a:rPr lang="ro-RO" sz="3200" dirty="0" err="1" smtClean="0"/>
              <a:t>tillering</a:t>
            </a:r>
            <a:r>
              <a:rPr lang="ro-RO" sz="3200" dirty="0" smtClean="0"/>
              <a:t> + </a:t>
            </a:r>
            <a:r>
              <a:rPr lang="ro-RO" sz="3200" dirty="0" err="1" smtClean="0"/>
              <a:t>booting</a:t>
            </a:r>
            <a:r>
              <a:rPr lang="ro-RO" sz="3200" dirty="0" smtClean="0"/>
              <a:t> </a:t>
            </a:r>
            <a:r>
              <a:rPr lang="ro-RO" sz="3200" dirty="0" err="1" smtClean="0"/>
              <a:t>treatment</a:t>
            </a:r>
            <a:r>
              <a:rPr lang="ro-RO" sz="3200" dirty="0" smtClean="0"/>
              <a:t> </a:t>
            </a:r>
            <a:r>
              <a:rPr lang="ro-RO" sz="3200" dirty="0" err="1" smtClean="0"/>
              <a:t>combination</a:t>
            </a:r>
            <a:r>
              <a:rPr lang="ro-RO" sz="3200" dirty="0" smtClean="0"/>
              <a:t> </a:t>
            </a:r>
            <a:r>
              <a:rPr lang="ro-RO" sz="3200" dirty="0" err="1" smtClean="0"/>
              <a:t>proved</a:t>
            </a:r>
            <a:r>
              <a:rPr lang="ro-RO" sz="3200" dirty="0" smtClean="0"/>
              <a:t> </a:t>
            </a:r>
            <a:r>
              <a:rPr lang="ro-RO" sz="3200" dirty="0" err="1" smtClean="0"/>
              <a:t>to</a:t>
            </a:r>
            <a:r>
              <a:rPr lang="ro-RO" sz="3200" dirty="0" smtClean="0"/>
              <a:t> </a:t>
            </a:r>
            <a:r>
              <a:rPr lang="ro-RO" sz="3200" dirty="0" err="1" smtClean="0"/>
              <a:t>be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most</a:t>
            </a:r>
            <a:r>
              <a:rPr lang="ro-RO" sz="3200" dirty="0" smtClean="0"/>
              <a:t> </a:t>
            </a:r>
            <a:r>
              <a:rPr lang="ro-RO" sz="3200" dirty="0" err="1" smtClean="0"/>
              <a:t>economically</a:t>
            </a:r>
            <a:r>
              <a:rPr lang="ro-RO" sz="3200" dirty="0" smtClean="0"/>
              <a:t> </a:t>
            </a:r>
            <a:r>
              <a:rPr lang="ro-RO" sz="3200" dirty="0" err="1" smtClean="0"/>
              <a:t>efficient</a:t>
            </a:r>
            <a:r>
              <a:rPr lang="ro-RO" sz="3200" dirty="0" smtClean="0"/>
              <a:t>, </a:t>
            </a:r>
            <a:r>
              <a:rPr lang="ro-RO" sz="3200" dirty="0" err="1" smtClean="0"/>
              <a:t>offering</a:t>
            </a:r>
            <a:r>
              <a:rPr lang="ro-RO" sz="3200" dirty="0" smtClean="0"/>
              <a:t> </a:t>
            </a:r>
            <a:r>
              <a:rPr lang="ro-RO" sz="3200" dirty="0" err="1" smtClean="0"/>
              <a:t>both</a:t>
            </a:r>
            <a:r>
              <a:rPr lang="ro-RO" sz="3200" dirty="0" smtClean="0"/>
              <a:t> </a:t>
            </a:r>
            <a:r>
              <a:rPr lang="ro-RO" sz="3200" dirty="0" err="1" smtClean="0"/>
              <a:t>high</a:t>
            </a:r>
            <a:r>
              <a:rPr lang="ro-RO" sz="3200" dirty="0" smtClean="0"/>
              <a:t> </a:t>
            </a:r>
            <a:r>
              <a:rPr lang="ro-RO" sz="3200" dirty="0" err="1" smtClean="0"/>
              <a:t>disease</a:t>
            </a:r>
            <a:r>
              <a:rPr lang="ro-RO" sz="3200" dirty="0" smtClean="0"/>
              <a:t> </a:t>
            </a:r>
            <a:r>
              <a:rPr lang="ro-RO" sz="3200" dirty="0" err="1" smtClean="0"/>
              <a:t>suppression</a:t>
            </a:r>
            <a:r>
              <a:rPr lang="ro-RO" sz="3200" dirty="0" smtClean="0"/>
              <a:t> </a:t>
            </a:r>
            <a:r>
              <a:rPr lang="ro-RO" sz="3200" dirty="0" err="1" smtClean="0"/>
              <a:t>and</a:t>
            </a:r>
            <a:r>
              <a:rPr lang="ro-RO" sz="3200" dirty="0" smtClean="0"/>
              <a:t> a 19% </a:t>
            </a:r>
            <a:r>
              <a:rPr lang="ro-RO" sz="3200" dirty="0" err="1" smtClean="0"/>
              <a:t>yield</a:t>
            </a:r>
            <a:r>
              <a:rPr lang="ro-RO" sz="3200" dirty="0" smtClean="0"/>
              <a:t> </a:t>
            </a:r>
            <a:r>
              <a:rPr lang="ro-RO" sz="3200" dirty="0" err="1" smtClean="0"/>
              <a:t>increase</a:t>
            </a:r>
            <a:r>
              <a:rPr lang="ro-RO" sz="3200" dirty="0" smtClean="0"/>
              <a:t> over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untreated</a:t>
            </a:r>
            <a:r>
              <a:rPr lang="ro-RO" sz="3200" dirty="0" smtClean="0"/>
              <a:t> control. It </a:t>
            </a:r>
            <a:r>
              <a:rPr lang="ro-RO" sz="3200" dirty="0" err="1" smtClean="0"/>
              <a:t>generated</a:t>
            </a:r>
            <a:r>
              <a:rPr lang="ro-RO" sz="3200" dirty="0" smtClean="0"/>
              <a:t> a profit of 632.4 RON/ha, second </a:t>
            </a:r>
            <a:r>
              <a:rPr lang="ro-RO" sz="3200" dirty="0" err="1" smtClean="0"/>
              <a:t>only</a:t>
            </a:r>
            <a:r>
              <a:rPr lang="ro-RO" sz="3200" dirty="0" smtClean="0"/>
              <a:t> </a:t>
            </a:r>
            <a:r>
              <a:rPr lang="ro-RO" sz="3200" dirty="0" err="1" smtClean="0"/>
              <a:t>to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booting-only</a:t>
            </a:r>
            <a:r>
              <a:rPr lang="ro-RO" sz="3200" dirty="0" smtClean="0"/>
              <a:t> </a:t>
            </a:r>
            <a:r>
              <a:rPr lang="ro-RO" sz="3200" dirty="0" err="1" smtClean="0"/>
              <a:t>treatment</a:t>
            </a:r>
            <a:r>
              <a:rPr lang="ro-RO" sz="3200" dirty="0" smtClean="0"/>
              <a:t> (719.4 RON/ha).</a:t>
            </a:r>
          </a:p>
          <a:p>
            <a:pPr algn="just"/>
            <a:r>
              <a:rPr lang="ro-RO" sz="3200" dirty="0" err="1" smtClean="0"/>
              <a:t>Treatments</a:t>
            </a:r>
            <a:r>
              <a:rPr lang="ro-RO" sz="3200" dirty="0" smtClean="0"/>
              <a:t> </a:t>
            </a:r>
            <a:r>
              <a:rPr lang="ro-RO" sz="3200" dirty="0" err="1" smtClean="0"/>
              <a:t>applied</a:t>
            </a:r>
            <a:r>
              <a:rPr lang="ro-RO" sz="3200" dirty="0" smtClean="0"/>
              <a:t> </a:t>
            </a:r>
            <a:r>
              <a:rPr lang="ro-RO" sz="3200" dirty="0" err="1" smtClean="0"/>
              <a:t>only</a:t>
            </a:r>
            <a:r>
              <a:rPr lang="ro-RO" sz="3200" dirty="0" smtClean="0"/>
              <a:t> at </a:t>
            </a:r>
            <a:r>
              <a:rPr lang="ro-RO" sz="3200" dirty="0" err="1" smtClean="0"/>
              <a:t>heading</a:t>
            </a:r>
            <a:r>
              <a:rPr lang="ro-RO" sz="3200" dirty="0" smtClean="0"/>
              <a:t> </a:t>
            </a:r>
            <a:r>
              <a:rPr lang="ro-RO" sz="3200" dirty="0" err="1" smtClean="0"/>
              <a:t>were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least</a:t>
            </a:r>
            <a:r>
              <a:rPr lang="ro-RO" sz="3200" dirty="0" smtClean="0"/>
              <a:t> </a:t>
            </a:r>
            <a:r>
              <a:rPr lang="ro-RO" sz="3200" dirty="0" err="1" smtClean="0"/>
              <a:t>effective</a:t>
            </a:r>
            <a:r>
              <a:rPr lang="ro-RO" sz="3200" dirty="0" smtClean="0"/>
              <a:t> in </a:t>
            </a:r>
            <a:r>
              <a:rPr lang="ro-RO" sz="3200" dirty="0" err="1" smtClean="0"/>
              <a:t>disease</a:t>
            </a:r>
            <a:r>
              <a:rPr lang="ro-RO" sz="3200" dirty="0" smtClean="0"/>
              <a:t> control </a:t>
            </a:r>
            <a:r>
              <a:rPr lang="ro-RO" sz="3200" dirty="0" err="1" smtClean="0"/>
              <a:t>and</a:t>
            </a:r>
            <a:r>
              <a:rPr lang="ro-RO" sz="3200" dirty="0" smtClean="0"/>
              <a:t> </a:t>
            </a:r>
            <a:r>
              <a:rPr lang="ro-RO" sz="3200" dirty="0" err="1" smtClean="0"/>
              <a:t>did</a:t>
            </a:r>
            <a:r>
              <a:rPr lang="ro-RO" sz="3200" dirty="0" smtClean="0"/>
              <a:t> </a:t>
            </a:r>
            <a:r>
              <a:rPr lang="ro-RO" sz="3200" dirty="0" err="1" smtClean="0"/>
              <a:t>not</a:t>
            </a:r>
            <a:r>
              <a:rPr lang="ro-RO" sz="3200" dirty="0" smtClean="0"/>
              <a:t> </a:t>
            </a:r>
            <a:r>
              <a:rPr lang="ro-RO" sz="3200" dirty="0" err="1" smtClean="0"/>
              <a:t>result</a:t>
            </a:r>
            <a:r>
              <a:rPr lang="ro-RO" sz="3200" dirty="0" smtClean="0"/>
              <a:t> in a </a:t>
            </a:r>
            <a:r>
              <a:rPr lang="ro-RO" sz="3200" dirty="0" err="1" smtClean="0"/>
              <a:t>profitable</a:t>
            </a:r>
            <a:r>
              <a:rPr lang="ro-RO" sz="3200" dirty="0" smtClean="0"/>
              <a:t> </a:t>
            </a:r>
            <a:r>
              <a:rPr lang="ro-RO" sz="3200" dirty="0" err="1" smtClean="0"/>
              <a:t>yield</a:t>
            </a:r>
            <a:r>
              <a:rPr lang="ro-RO" sz="3200" dirty="0" smtClean="0"/>
              <a:t> </a:t>
            </a:r>
            <a:r>
              <a:rPr lang="ro-RO" sz="3200" dirty="0" err="1" smtClean="0"/>
              <a:t>under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climatic </a:t>
            </a:r>
            <a:r>
              <a:rPr lang="ro-RO" sz="3200" dirty="0" err="1" smtClean="0"/>
              <a:t>conditions</a:t>
            </a:r>
            <a:r>
              <a:rPr lang="ro-RO" sz="3200" dirty="0" smtClean="0"/>
              <a:t> of </a:t>
            </a:r>
            <a:r>
              <a:rPr lang="ro-RO" sz="3200" dirty="0" err="1" smtClean="0"/>
              <a:t>the</a:t>
            </a:r>
            <a:r>
              <a:rPr lang="ro-RO" sz="3200" dirty="0" smtClean="0"/>
              <a:t> 2023–2024 </a:t>
            </a:r>
            <a:r>
              <a:rPr lang="ro-RO" sz="3200" dirty="0" err="1" smtClean="0"/>
              <a:t>growing</a:t>
            </a:r>
            <a:r>
              <a:rPr lang="ro-RO" sz="3200" dirty="0" smtClean="0"/>
              <a:t> </a:t>
            </a:r>
            <a:r>
              <a:rPr lang="ro-RO" sz="3200" dirty="0" err="1" smtClean="0"/>
              <a:t>season</a:t>
            </a:r>
            <a:r>
              <a:rPr lang="ro-RO" sz="3200" dirty="0" smtClean="0"/>
              <a:t>, </a:t>
            </a:r>
            <a:r>
              <a:rPr lang="ro-RO" sz="3200" dirty="0" err="1" smtClean="0"/>
              <a:t>showing</a:t>
            </a:r>
            <a:r>
              <a:rPr lang="ro-RO" sz="3200" dirty="0" smtClean="0"/>
              <a:t> a negative economic </a:t>
            </a:r>
            <a:r>
              <a:rPr lang="ro-RO" sz="3200" dirty="0" err="1" smtClean="0"/>
              <a:t>return</a:t>
            </a:r>
            <a:r>
              <a:rPr lang="ro-RO" sz="3200" dirty="0" smtClean="0"/>
              <a:t>.</a:t>
            </a:r>
          </a:p>
          <a:p>
            <a:pPr algn="just"/>
            <a:r>
              <a:rPr lang="ro-RO" sz="3200" dirty="0" err="1" smtClean="0"/>
              <a:t>Regarding</a:t>
            </a:r>
            <a:r>
              <a:rPr lang="ro-RO" sz="3200" dirty="0" smtClean="0"/>
              <a:t> </a:t>
            </a:r>
            <a:r>
              <a:rPr lang="ro-RO" sz="3200" dirty="0" err="1" smtClean="0"/>
              <a:t>grain</a:t>
            </a:r>
            <a:r>
              <a:rPr lang="ro-RO" sz="3200" dirty="0" smtClean="0"/>
              <a:t> quality, </a:t>
            </a:r>
            <a:r>
              <a:rPr lang="ro-RO" sz="3200" dirty="0" err="1" smtClean="0"/>
              <a:t>early</a:t>
            </a:r>
            <a:r>
              <a:rPr lang="ro-RO" sz="3200" dirty="0" smtClean="0"/>
              <a:t> </a:t>
            </a:r>
            <a:r>
              <a:rPr lang="ro-RO" sz="3200" dirty="0" err="1" smtClean="0"/>
              <a:t>and</a:t>
            </a:r>
            <a:r>
              <a:rPr lang="ro-RO" sz="3200" dirty="0" smtClean="0"/>
              <a:t> </a:t>
            </a:r>
            <a:r>
              <a:rPr lang="ro-RO" sz="3200" dirty="0" err="1" smtClean="0"/>
              <a:t>combined</a:t>
            </a:r>
            <a:r>
              <a:rPr lang="ro-RO" sz="3200" dirty="0" smtClean="0"/>
              <a:t> </a:t>
            </a:r>
            <a:r>
              <a:rPr lang="ro-RO" sz="3200" dirty="0" err="1" smtClean="0"/>
              <a:t>applications</a:t>
            </a:r>
            <a:r>
              <a:rPr lang="ro-RO" sz="3200" dirty="0" smtClean="0"/>
              <a:t> </a:t>
            </a:r>
            <a:r>
              <a:rPr lang="ro-RO" sz="3200" dirty="0" err="1" smtClean="0"/>
              <a:t>positively</a:t>
            </a:r>
            <a:r>
              <a:rPr lang="ro-RO" sz="3200" dirty="0" smtClean="0"/>
              <a:t> </a:t>
            </a:r>
            <a:r>
              <a:rPr lang="ro-RO" sz="3200" dirty="0" err="1" smtClean="0"/>
              <a:t>influenced</a:t>
            </a:r>
            <a:r>
              <a:rPr lang="ro-RO" sz="3200" dirty="0" smtClean="0"/>
              <a:t> </a:t>
            </a:r>
            <a:r>
              <a:rPr lang="ro-RO" sz="3200" dirty="0" err="1" smtClean="0"/>
              <a:t>key</a:t>
            </a:r>
            <a:r>
              <a:rPr lang="ro-RO" sz="3200" dirty="0" smtClean="0"/>
              <a:t> </a:t>
            </a:r>
            <a:r>
              <a:rPr lang="ro-RO" sz="3200" dirty="0" err="1" smtClean="0"/>
              <a:t>traits</a:t>
            </a:r>
            <a:r>
              <a:rPr lang="ro-RO" sz="3200" dirty="0" smtClean="0"/>
              <a:t>:</a:t>
            </a:r>
          </a:p>
          <a:p>
            <a:pPr algn="just"/>
            <a:r>
              <a:rPr lang="ro-RO" sz="3200" dirty="0" err="1" smtClean="0"/>
              <a:t>Statistical</a:t>
            </a:r>
            <a:r>
              <a:rPr lang="ro-RO" sz="3200" dirty="0" smtClean="0"/>
              <a:t> </a:t>
            </a:r>
            <a:r>
              <a:rPr lang="ro-RO" sz="3200" dirty="0" err="1" smtClean="0"/>
              <a:t>analyses</a:t>
            </a:r>
            <a:r>
              <a:rPr lang="ro-RO" sz="3200" dirty="0" smtClean="0"/>
              <a:t> (ANOVA </a:t>
            </a:r>
            <a:r>
              <a:rPr lang="ro-RO" sz="3200" dirty="0" err="1" smtClean="0"/>
              <a:t>and</a:t>
            </a:r>
            <a:r>
              <a:rPr lang="ro-RO" sz="3200" dirty="0" smtClean="0"/>
              <a:t> </a:t>
            </a:r>
            <a:r>
              <a:rPr lang="ro-RO" sz="3200" dirty="0" err="1" smtClean="0"/>
              <a:t>Duncan's</a:t>
            </a:r>
            <a:r>
              <a:rPr lang="ro-RO" sz="3200" dirty="0" smtClean="0"/>
              <a:t> test) </a:t>
            </a:r>
            <a:r>
              <a:rPr lang="ro-RO" sz="3200" dirty="0" err="1" smtClean="0"/>
              <a:t>confirmed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significance</a:t>
            </a:r>
            <a:r>
              <a:rPr lang="ro-RO" sz="3200" dirty="0" smtClean="0"/>
              <a:t> of </a:t>
            </a:r>
            <a:r>
              <a:rPr lang="ro-RO" sz="3200" dirty="0" err="1" smtClean="0"/>
              <a:t>treatment</a:t>
            </a:r>
            <a:r>
              <a:rPr lang="ro-RO" sz="3200" dirty="0" smtClean="0"/>
              <a:t> </a:t>
            </a:r>
            <a:r>
              <a:rPr lang="ro-RO" sz="3200" dirty="0" err="1" smtClean="0"/>
              <a:t>timing</a:t>
            </a:r>
            <a:r>
              <a:rPr lang="ro-RO" sz="3200" dirty="0" smtClean="0"/>
              <a:t>, </a:t>
            </a:r>
            <a:r>
              <a:rPr lang="ro-RO" sz="3200" dirty="0" err="1" smtClean="0"/>
              <a:t>with</a:t>
            </a:r>
            <a:r>
              <a:rPr lang="ro-RO" sz="3200" dirty="0" smtClean="0"/>
              <a:t> </a:t>
            </a:r>
            <a:r>
              <a:rPr lang="ro-RO" sz="3200" dirty="0" err="1" smtClean="0"/>
              <a:t>booting-inclusive</a:t>
            </a:r>
            <a:r>
              <a:rPr lang="ro-RO" sz="3200" dirty="0" smtClean="0"/>
              <a:t> </a:t>
            </a:r>
            <a:r>
              <a:rPr lang="ro-RO" sz="3200" dirty="0" err="1" smtClean="0"/>
              <a:t>variants</a:t>
            </a:r>
            <a:r>
              <a:rPr lang="ro-RO" sz="3200" dirty="0" smtClean="0"/>
              <a:t> </a:t>
            </a:r>
            <a:r>
              <a:rPr lang="ro-RO" sz="3200" dirty="0" err="1" smtClean="0"/>
              <a:t>forming</a:t>
            </a:r>
            <a:r>
              <a:rPr lang="ro-RO" sz="3200" dirty="0" smtClean="0"/>
              <a:t> a distinct </a:t>
            </a:r>
            <a:r>
              <a:rPr lang="ro-RO" sz="3200" dirty="0" err="1" smtClean="0"/>
              <a:t>group</a:t>
            </a:r>
            <a:r>
              <a:rPr lang="ro-RO" sz="3200" dirty="0" smtClean="0"/>
              <a:t> </a:t>
            </a:r>
            <a:r>
              <a:rPr lang="ro-RO" sz="3200" dirty="0" err="1" smtClean="0"/>
              <a:t>with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</a:t>
            </a:r>
            <a:r>
              <a:rPr lang="ro-RO" sz="3200" dirty="0" err="1" smtClean="0"/>
              <a:t>highest</a:t>
            </a:r>
            <a:r>
              <a:rPr lang="ro-RO" sz="3200" dirty="0" smtClean="0"/>
              <a:t> </a:t>
            </a:r>
            <a:r>
              <a:rPr lang="ro-RO" sz="3200" dirty="0" err="1" smtClean="0"/>
              <a:t>yields</a:t>
            </a:r>
            <a:r>
              <a:rPr lang="ro-RO" sz="3200" dirty="0" smtClean="0"/>
              <a:t> </a:t>
            </a:r>
            <a:r>
              <a:rPr lang="ro-RO" sz="3200" dirty="0" err="1" smtClean="0"/>
              <a:t>and</a:t>
            </a:r>
            <a:r>
              <a:rPr lang="ro-RO" sz="3200" dirty="0" smtClean="0"/>
              <a:t> quality </a:t>
            </a:r>
            <a:r>
              <a:rPr lang="ro-RO" sz="3200" dirty="0" err="1" smtClean="0"/>
              <a:t>parameters</a:t>
            </a:r>
            <a:r>
              <a:rPr lang="ro-RO" sz="3200" dirty="0" smtClean="0"/>
              <a:t>.</a:t>
            </a:r>
          </a:p>
          <a:p>
            <a:pPr algn="just"/>
            <a:r>
              <a:rPr lang="ro-RO" sz="3200" dirty="0" smtClean="0"/>
              <a:t>In </a:t>
            </a:r>
            <a:r>
              <a:rPr lang="ro-RO" sz="3200" dirty="0" err="1" smtClean="0"/>
              <a:t>years</a:t>
            </a:r>
            <a:r>
              <a:rPr lang="ro-RO" sz="3200" dirty="0" smtClean="0"/>
              <a:t> </a:t>
            </a:r>
            <a:r>
              <a:rPr lang="ro-RO" sz="3200" dirty="0" err="1" smtClean="0"/>
              <a:t>with</a:t>
            </a:r>
            <a:r>
              <a:rPr lang="ro-RO" sz="3200" dirty="0" smtClean="0"/>
              <a:t> </a:t>
            </a:r>
            <a:r>
              <a:rPr lang="ro-RO" sz="3200" dirty="0" err="1" smtClean="0"/>
              <a:t>low</a:t>
            </a:r>
            <a:r>
              <a:rPr lang="ro-RO" sz="3200" dirty="0" smtClean="0"/>
              <a:t> </a:t>
            </a:r>
            <a:r>
              <a:rPr lang="ro-RO" sz="3200" dirty="0" err="1" smtClean="0"/>
              <a:t>fusarium</a:t>
            </a:r>
            <a:r>
              <a:rPr lang="ro-RO" sz="3200" dirty="0" smtClean="0"/>
              <a:t> </a:t>
            </a:r>
            <a:r>
              <a:rPr lang="ro-RO" sz="3200" dirty="0" err="1" smtClean="0"/>
              <a:t>pressure</a:t>
            </a:r>
            <a:r>
              <a:rPr lang="ro-RO" sz="3200" dirty="0" smtClean="0"/>
              <a:t>, </a:t>
            </a:r>
            <a:r>
              <a:rPr lang="ro-RO" sz="3200" dirty="0" err="1" smtClean="0"/>
              <a:t>treatments</a:t>
            </a:r>
            <a:r>
              <a:rPr lang="ro-RO" sz="3200" dirty="0" smtClean="0"/>
              <a:t> at </a:t>
            </a:r>
            <a:r>
              <a:rPr lang="ro-RO" sz="3200" dirty="0" err="1" smtClean="0"/>
              <a:t>heading</a:t>
            </a:r>
            <a:r>
              <a:rPr lang="ro-RO" sz="3200" dirty="0" smtClean="0"/>
              <a:t> </a:t>
            </a:r>
            <a:r>
              <a:rPr lang="ro-RO" sz="3200" dirty="0" err="1" smtClean="0"/>
              <a:t>alone</a:t>
            </a:r>
            <a:r>
              <a:rPr lang="ro-RO" sz="3200" dirty="0" smtClean="0"/>
              <a:t> are </a:t>
            </a:r>
            <a:r>
              <a:rPr lang="ro-RO" sz="3200" dirty="0" err="1" smtClean="0"/>
              <a:t>not</a:t>
            </a:r>
            <a:r>
              <a:rPr lang="ro-RO" sz="3200" dirty="0" smtClean="0"/>
              <a:t> </a:t>
            </a:r>
            <a:r>
              <a:rPr lang="ro-RO" sz="3200" dirty="0" err="1" smtClean="0"/>
              <a:t>justified</a:t>
            </a:r>
            <a:r>
              <a:rPr lang="ro-RO" sz="3200" dirty="0" smtClean="0"/>
              <a:t> </a:t>
            </a:r>
            <a:r>
              <a:rPr lang="ro-RO" sz="3200" dirty="0" err="1" smtClean="0"/>
              <a:t>economically</a:t>
            </a:r>
            <a:r>
              <a:rPr lang="ro-RO" sz="3200" dirty="0" smtClean="0"/>
              <a:t>. </a:t>
            </a:r>
            <a:r>
              <a:rPr lang="ro-RO" sz="3200" dirty="0" err="1" smtClean="0"/>
              <a:t>However</a:t>
            </a:r>
            <a:r>
              <a:rPr lang="ro-RO" sz="3200" dirty="0" smtClean="0"/>
              <a:t>, in </a:t>
            </a:r>
            <a:r>
              <a:rPr lang="ro-RO" sz="3200" dirty="0" err="1" smtClean="0"/>
              <a:t>wetter</a:t>
            </a:r>
            <a:r>
              <a:rPr lang="ro-RO" sz="3200" dirty="0" smtClean="0"/>
              <a:t> </a:t>
            </a:r>
            <a:r>
              <a:rPr lang="ro-RO" sz="3200" dirty="0" err="1" smtClean="0"/>
              <a:t>years</a:t>
            </a:r>
            <a:r>
              <a:rPr lang="ro-RO" sz="3200" dirty="0" smtClean="0"/>
              <a:t>, </a:t>
            </a:r>
            <a:r>
              <a:rPr lang="ro-RO" sz="3200" dirty="0" err="1" smtClean="0"/>
              <a:t>especially</a:t>
            </a:r>
            <a:r>
              <a:rPr lang="ro-RO" sz="3200" dirty="0" smtClean="0"/>
              <a:t> </a:t>
            </a:r>
            <a:r>
              <a:rPr lang="ro-RO" sz="3200" dirty="0" err="1" smtClean="0"/>
              <a:t>during</a:t>
            </a:r>
            <a:r>
              <a:rPr lang="ro-RO" sz="3200" dirty="0" smtClean="0"/>
              <a:t> </a:t>
            </a:r>
            <a:r>
              <a:rPr lang="ro-RO" sz="3200" dirty="0" err="1" smtClean="0"/>
              <a:t>heading</a:t>
            </a:r>
            <a:r>
              <a:rPr lang="ro-RO" sz="3200" dirty="0" smtClean="0"/>
              <a:t>, </a:t>
            </a:r>
            <a:r>
              <a:rPr lang="ro-RO" sz="3200" dirty="0" err="1" smtClean="0"/>
              <a:t>Fusarium</a:t>
            </a:r>
            <a:r>
              <a:rPr lang="ro-RO" sz="3200" dirty="0" smtClean="0"/>
              <a:t> </a:t>
            </a:r>
            <a:r>
              <a:rPr lang="ro-RO" sz="3200" dirty="0" err="1" smtClean="0"/>
              <a:t>head</a:t>
            </a:r>
            <a:r>
              <a:rPr lang="ro-RO" sz="3200" dirty="0" smtClean="0"/>
              <a:t> </a:t>
            </a:r>
            <a:r>
              <a:rPr lang="ro-RO" sz="3200" dirty="0" err="1" smtClean="0"/>
              <a:t>blight</a:t>
            </a:r>
            <a:r>
              <a:rPr lang="ro-RO" sz="3200" dirty="0" smtClean="0"/>
              <a:t> </a:t>
            </a:r>
            <a:r>
              <a:rPr lang="ro-RO" sz="3200" dirty="0" err="1" smtClean="0"/>
              <a:t>risks</a:t>
            </a:r>
            <a:r>
              <a:rPr lang="ro-RO" sz="3200" dirty="0" smtClean="0"/>
              <a:t> </a:t>
            </a:r>
            <a:r>
              <a:rPr lang="ro-RO" sz="3200" dirty="0" err="1" smtClean="0"/>
              <a:t>may</a:t>
            </a:r>
            <a:r>
              <a:rPr lang="ro-RO" sz="3200" dirty="0" smtClean="0"/>
              <a:t> </a:t>
            </a:r>
            <a:r>
              <a:rPr lang="ro-RO" sz="3200" dirty="0" err="1" smtClean="0"/>
              <a:t>shift</a:t>
            </a:r>
            <a:r>
              <a:rPr lang="ro-RO" sz="3200" dirty="0" smtClean="0"/>
              <a:t> </a:t>
            </a:r>
            <a:r>
              <a:rPr lang="ro-RO" sz="3200" dirty="0" err="1" smtClean="0"/>
              <a:t>the</a:t>
            </a:r>
            <a:r>
              <a:rPr lang="ro-RO" sz="3200" dirty="0" smtClean="0"/>
              <a:t> optimal </a:t>
            </a:r>
            <a:r>
              <a:rPr lang="ro-RO" sz="3200" dirty="0" err="1" smtClean="0"/>
              <a:t>timing</a:t>
            </a:r>
            <a:r>
              <a:rPr lang="ro-RO" sz="3200" dirty="0" smtClean="0"/>
              <a:t>, </a:t>
            </a:r>
            <a:r>
              <a:rPr lang="ro-RO" sz="3200" dirty="0" err="1" smtClean="0"/>
              <a:t>necessitating</a:t>
            </a:r>
            <a:r>
              <a:rPr lang="ro-RO" sz="3200" dirty="0" smtClean="0"/>
              <a:t> </a:t>
            </a:r>
            <a:r>
              <a:rPr lang="ro-RO" sz="3200" dirty="0" err="1" smtClean="0"/>
              <a:t>site-</a:t>
            </a:r>
            <a:r>
              <a:rPr lang="ro-RO" sz="3200" dirty="0" smtClean="0"/>
              <a:t> </a:t>
            </a:r>
            <a:r>
              <a:rPr lang="ro-RO" sz="3200" dirty="0" err="1" smtClean="0"/>
              <a:t>and</a:t>
            </a:r>
            <a:r>
              <a:rPr lang="ro-RO" sz="3200" dirty="0" smtClean="0"/>
              <a:t> </a:t>
            </a:r>
            <a:r>
              <a:rPr lang="ro-RO" sz="3200" dirty="0" err="1" smtClean="0"/>
              <a:t>season-specific</a:t>
            </a:r>
            <a:r>
              <a:rPr lang="ro-RO" sz="3200" dirty="0" smtClean="0"/>
              <a:t> </a:t>
            </a:r>
            <a:r>
              <a:rPr lang="ro-RO" sz="3200" dirty="0" err="1" smtClean="0"/>
              <a:t>strategies</a:t>
            </a:r>
            <a:r>
              <a:rPr lang="ro-RO" sz="3200" dirty="0" smtClean="0"/>
              <a:t>.</a:t>
            </a:r>
            <a:endParaRPr lang="ro-RO" sz="32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567" y="6526667"/>
            <a:ext cx="28801033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67" y="6680816"/>
            <a:ext cx="28801033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861578" y="1837772"/>
            <a:ext cx="16771812" cy="48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dirty="0" smtClean="0">
                <a:latin typeface="Arial Black" panose="020B0A04020102020204" pitchFamily="34" charset="0"/>
              </a:rPr>
              <a:t>CONFERINȚA NAȚIONALĂ </a:t>
            </a:r>
            <a:r>
              <a:rPr lang="en-US" sz="8000" b="1" dirty="0" smtClean="0">
                <a:latin typeface="Arial Black" panose="020B0A04020102020204" pitchFamily="34" charset="0"/>
              </a:rPr>
              <a:t>“</a:t>
            </a:r>
            <a:r>
              <a:rPr lang="ro-RO" sz="8000" b="1" dirty="0" smtClean="0">
                <a:latin typeface="Arial Black" panose="020B0A04020102020204" pitchFamily="34" charset="0"/>
              </a:rPr>
              <a:t>ANIVERSAREA</a:t>
            </a:r>
            <a:r>
              <a:rPr lang="en-US" sz="8000" b="1" dirty="0" smtClean="0">
                <a:latin typeface="Arial Black" panose="020B0A04020102020204" pitchFamily="34" charset="0"/>
              </a:rPr>
              <a:t> ICAR”</a:t>
            </a:r>
          </a:p>
          <a:p>
            <a:pPr algn="ctr"/>
            <a:r>
              <a:rPr lang="en-US" sz="8000" b="1" dirty="0" smtClean="0">
                <a:latin typeface="Arial Black" panose="020B0A04020102020204" pitchFamily="34" charset="0"/>
              </a:rPr>
              <a:t>Edi</a:t>
            </a:r>
            <a:r>
              <a:rPr lang="ro-RO" sz="8000" b="1" dirty="0" err="1" smtClean="0">
                <a:latin typeface="Arial Black" panose="020B0A04020102020204" pitchFamily="34" charset="0"/>
              </a:rPr>
              <a:t>ția</a:t>
            </a:r>
            <a:r>
              <a:rPr lang="ro-RO" sz="8000" b="1" dirty="0" smtClean="0">
                <a:latin typeface="Arial Black" panose="020B0A04020102020204" pitchFamily="34" charset="0"/>
              </a:rPr>
              <a:t> IV – 29 mai 2025</a:t>
            </a:r>
          </a:p>
          <a:p>
            <a:endParaRPr lang="en-US" dirty="0"/>
          </a:p>
        </p:txBody>
      </p:sp>
      <p:pic>
        <p:nvPicPr>
          <p:cNvPr id="1026" name="Picture 2" descr="C:\Users\User\Downloads\Logo SCDA Livada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72072" y="1955192"/>
            <a:ext cx="6076781" cy="3883343"/>
          </a:xfrm>
          <a:prstGeom prst="rect">
            <a:avLst/>
          </a:prstGeom>
          <a:noFill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575213" y="15264002"/>
          <a:ext cx="12266822" cy="48089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9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4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8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Nr. </a:t>
                      </a:r>
                      <a:r>
                        <a:rPr lang="en-US" sz="2200" dirty="0" err="1"/>
                        <a:t>Crt</a:t>
                      </a:r>
                      <a:r>
                        <a:rPr lang="en-US" sz="2200" dirty="0"/>
                        <a:t>.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Application phenophase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Fungicide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Doze L/ha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Application date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1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tillering</a:t>
                      </a:r>
                      <a:endParaRPr lang="ro-RO" sz="2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(BBCH 29-30)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Ortiva</a:t>
                      </a:r>
                      <a:r>
                        <a:rPr lang="en-US" sz="2200" dirty="0"/>
                        <a:t> Top</a:t>
                      </a:r>
                      <a:endParaRPr lang="ro-RO" sz="2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(200 g/l </a:t>
                      </a:r>
                      <a:r>
                        <a:rPr lang="en-US" sz="2200" dirty="0" err="1"/>
                        <a:t>azoxistrobin</a:t>
                      </a:r>
                      <a:endParaRPr lang="ro-RO" sz="22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125 g/l </a:t>
                      </a:r>
                      <a:r>
                        <a:rPr lang="en-US" sz="2200" dirty="0" err="1"/>
                        <a:t>difenoconazol</a:t>
                      </a:r>
                      <a:r>
                        <a:rPr lang="en-US" sz="2200" dirty="0"/>
                        <a:t>)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0,5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08.04.2024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2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tillering+booting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Ortiva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3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tillering+heading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Ortiva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tillering+booting+heading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Ortiva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5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booting</a:t>
                      </a:r>
                      <a:endParaRPr lang="ro-RO" sz="2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(BBCH 39-40)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Ortiva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23.04.2024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booting+heading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Ortiva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7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heading</a:t>
                      </a:r>
                      <a:endParaRPr lang="ro-RO" sz="220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(BBCH 49-50)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Ortiva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0,5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13.05.2025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8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control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Netratat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-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-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575216" y="21142231"/>
          <a:ext cx="12266821" cy="29695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487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0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294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Variant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Yield (kg/ha)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%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Difference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Signification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Control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5500,25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100,0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0,00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Ct.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tillering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6250,25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113,6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750,00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*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tillering+booting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6547,25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119,0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1047,00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**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tillering+heading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6125,25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111,4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625,00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-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Tillering+booting+heading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6469,25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117,6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969,00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**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booting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6359,75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115,6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859,50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*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booting+heading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6344,00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115,3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843,75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/>
                        <a:t>*</a:t>
                      </a:r>
                      <a:endParaRPr lang="ro-RO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4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heading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5593,75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101,7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93,50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-</a:t>
                      </a:r>
                      <a:endParaRPr lang="ro-RO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68494" y="24111745"/>
            <a:ext cx="122668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LSD (p 5%) 	668,21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LSD (p 1%) 	909,16</a:t>
            </a:r>
            <a:endParaRPr kumimoji="0" lang="ro-R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LSD (p 0.1%)	1227,20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4469966" y="26962061"/>
          <a:ext cx="12791394" cy="47637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6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7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1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1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1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Nr.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Variant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Yield increase over the control (kg/ha)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Value (lei)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Expenses/ha (lei)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Profit/ha (lei)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dirty="0" err="1"/>
                        <a:t>tillering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750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900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312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588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2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/>
                        <a:t>tillering+booting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1047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1256,4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624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632,4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3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/>
                        <a:t>tillering+heading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625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750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624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126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/>
                        <a:t>Tillering+booting+heading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969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1162,8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936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226,8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5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/>
                        <a:t>booting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860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1031,4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312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719,4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/>
                        <a:t>booting+heading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844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1012,5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624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388,5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7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/>
                        <a:t>heading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94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112,2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312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-199,8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58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Prețul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grâului</a:t>
                      </a:r>
                      <a:r>
                        <a:rPr lang="en-US" sz="2200" dirty="0"/>
                        <a:t> din 2024 (lei/kg)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1,2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/>
                        <a:t>RON</a:t>
                      </a:r>
                      <a:endParaRPr lang="ro-RO" sz="2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58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Cheltuieli</a:t>
                      </a:r>
                      <a:r>
                        <a:rPr lang="en-US" sz="2200" dirty="0"/>
                        <a:t> cu </a:t>
                      </a:r>
                      <a:r>
                        <a:rPr lang="en-US" sz="2200" dirty="0" err="1"/>
                        <a:t>aplicarea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tratamentelor</a:t>
                      </a:r>
                      <a:r>
                        <a:rPr lang="en-US" sz="2200" dirty="0"/>
                        <a:t> (lei/ha)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120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RON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58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/>
                        <a:t>Fungicid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Ortiva</a:t>
                      </a:r>
                      <a:r>
                        <a:rPr lang="en-US" sz="2200" dirty="0"/>
                        <a:t> Top 0,6l/ha (lei/ha)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192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/>
                        <a:t>RON</a:t>
                      </a:r>
                      <a:endParaRPr lang="ro-RO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969" marR="60969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366994" y="31904046"/>
            <a:ext cx="1279139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The highest profit, amounting to 719.4 RON/ha, was obtained with a single treatment at booting, followed by the </a:t>
            </a:r>
            <a:r>
              <a:rPr kumimoji="0" lang="en-US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tillering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+ booting variant with a profit of 632.4 RON/ha.</a:t>
            </a:r>
            <a:endParaRPr kumimoji="0" lang="ro-RO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In contrast, the variant with a single treatment applied only at heading (heading) did not result in a profit; instead, it led to a reduction in income of -199.8 RON/ha.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It is important to note that this outcome occurred under climatic conditions less favorable for spike diseases.</a:t>
            </a:r>
            <a:endParaRPr kumimoji="0" lang="ro-RO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81932" y="25312074"/>
            <a:ext cx="122668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The influence of fungicide treatment timing on yield, as determined by the analysis of variance of differences, shows that the booting + 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 and booting + 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 + heading </a:t>
            </a:r>
            <a:r>
              <a:rPr lang="en-US" sz="3200" dirty="0" err="1" smtClean="0"/>
              <a:t>phenophases</a:t>
            </a:r>
            <a:r>
              <a:rPr lang="en-US" sz="3200" dirty="0" smtClean="0"/>
              <a:t> are the most important, resulting in statistically significant yield differences.</a:t>
            </a:r>
            <a:endParaRPr lang="ro-RO" sz="3200" dirty="0" smtClean="0"/>
          </a:p>
          <a:p>
            <a:pPr algn="just"/>
            <a:r>
              <a:rPr lang="ro-RO" sz="3200" dirty="0" smtClean="0"/>
              <a:t>U</a:t>
            </a:r>
            <a:r>
              <a:rPr lang="en-US" sz="3200" dirty="0" err="1" smtClean="0"/>
              <a:t>nder</a:t>
            </a:r>
            <a:r>
              <a:rPr lang="en-US" sz="3200" dirty="0" smtClean="0"/>
              <a:t> conditions where climatic factors had a limited impact on spike diseases (such as </a:t>
            </a:r>
            <a:r>
              <a:rPr lang="en-US" sz="3200" dirty="0" err="1" smtClean="0"/>
              <a:t>fusarium</a:t>
            </a:r>
            <a:r>
              <a:rPr lang="en-US" sz="3200" dirty="0" smtClean="0"/>
              <a:t> head blight), treatments applied only at heading or in the </a:t>
            </a:r>
            <a:r>
              <a:rPr lang="en-US" sz="3200" dirty="0" err="1" smtClean="0"/>
              <a:t>tillering</a:t>
            </a:r>
            <a:r>
              <a:rPr lang="en-US" sz="3200" dirty="0" smtClean="0"/>
              <a:t> + heading variant did not lead to significant yield differences. </a:t>
            </a:r>
            <a:endParaRPr lang="ro-RO" sz="3200" dirty="0"/>
          </a:p>
        </p:txBody>
      </p:sp>
      <p:graphicFrame>
        <p:nvGraphicFramePr>
          <p:cNvPr id="30" name="Chart 29"/>
          <p:cNvGraphicFramePr/>
          <p:nvPr/>
        </p:nvGraphicFramePr>
        <p:xfrm>
          <a:off x="14469966" y="15264003"/>
          <a:ext cx="6340772" cy="587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20810741" y="15264003"/>
          <a:ext cx="6347650" cy="587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1" name="Picture 7" descr="C:\Users\User\Desktop\Balazs\2025\ICAR 2025\WhatsApp Image 2025-03-20 at 14.07.41 (2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5173" y="29343946"/>
            <a:ext cx="12086861" cy="6591973"/>
          </a:xfrm>
          <a:prstGeom prst="rect">
            <a:avLst/>
          </a:prstGeom>
          <a:noFill/>
        </p:spPr>
      </p:pic>
      <p:graphicFrame>
        <p:nvGraphicFramePr>
          <p:cNvPr id="32" name="Chart 31"/>
          <p:cNvGraphicFramePr/>
          <p:nvPr/>
        </p:nvGraphicFramePr>
        <p:xfrm>
          <a:off x="19636740" y="21142230"/>
          <a:ext cx="7150352" cy="537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3" name="Rectangle 32"/>
          <p:cNvSpPr/>
          <p:nvPr/>
        </p:nvSpPr>
        <p:spPr>
          <a:xfrm>
            <a:off x="14366995" y="21142229"/>
            <a:ext cx="52697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Very low levels of powdery mildew and rust were recorded in all treated variants, especially those applied early. Only the heading treatment and untreated control showed high rust severity (14.3–14.5%) and slight powdery mildew presence</a:t>
            </a:r>
            <a:endParaRPr lang="ro-RO" sz="3200" dirty="0"/>
          </a:p>
        </p:txBody>
      </p:sp>
    </p:spTree>
    <p:extLst>
      <p:ext uri="{BB962C8B-B14F-4D97-AF65-F5344CB8AC3E}">
        <p14:creationId xmlns:p14="http://schemas.microsoft.com/office/powerpoint/2010/main" val="14782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1156</TotalTime>
  <Words>838</Words>
  <Application>Microsoft Office PowerPoint</Application>
  <PresentationFormat>Custom</PresentationFormat>
  <Paragraphs>173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aurel.badiu</cp:lastModifiedBy>
  <cp:revision>154</cp:revision>
  <cp:lastPrinted>2020-03-30T08:43:16Z</cp:lastPrinted>
  <dcterms:created xsi:type="dcterms:W3CDTF">2015-08-26T05:25:30Z</dcterms:created>
  <dcterms:modified xsi:type="dcterms:W3CDTF">2025-05-05T10:01:41Z</dcterms:modified>
</cp:coreProperties>
</file>